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/>
    <p:restoredTop sz="94622"/>
  </p:normalViewPr>
  <p:slideViewPr>
    <p:cSldViewPr snapToGrid="0" snapToObjects="1">
      <p:cViewPr varScale="1">
        <p:scale>
          <a:sx n="113" d="100"/>
          <a:sy n="113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gear.com/support/product/GS105E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IDS/IPS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52CA-28F6-7042-98FF-A167EF17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Tools – Elastic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FA03A-2D2C-5846-8F47-13DC929C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Elasticsearch</a:t>
            </a:r>
            <a:r>
              <a:rPr lang="en-US" dirty="0"/>
              <a:t>, </a:t>
            </a:r>
            <a:r>
              <a:rPr lang="en-US" dirty="0" err="1"/>
              <a:t>Logstash</a:t>
            </a:r>
            <a:r>
              <a:rPr lang="en-US" dirty="0"/>
              <a:t>, </a:t>
            </a:r>
            <a:r>
              <a:rPr lang="en-US" dirty="0" err="1"/>
              <a:t>Kibana</a:t>
            </a:r>
            <a:r>
              <a:rPr lang="en-US" dirty="0"/>
              <a:t> – ELK, Elastic Stack</a:t>
            </a:r>
          </a:p>
          <a:p>
            <a:r>
              <a:rPr lang="en-US" dirty="0"/>
              <a:t>Store, search, and visualize data</a:t>
            </a:r>
          </a:p>
          <a:p>
            <a:r>
              <a:rPr lang="en-US" dirty="0" err="1"/>
              <a:t>Logstash</a:t>
            </a:r>
            <a:r>
              <a:rPr lang="en-US" dirty="0"/>
              <a:t> – stores log data</a:t>
            </a:r>
          </a:p>
          <a:p>
            <a:r>
              <a:rPr lang="en-US" dirty="0" err="1"/>
              <a:t>Elasticsearch</a:t>
            </a:r>
            <a:r>
              <a:rPr lang="en-US" dirty="0"/>
              <a:t> – searches log data</a:t>
            </a:r>
          </a:p>
          <a:p>
            <a:r>
              <a:rPr lang="en-US" dirty="0" err="1"/>
              <a:t>Kibana</a:t>
            </a:r>
            <a:r>
              <a:rPr lang="en-US" dirty="0"/>
              <a:t> – dashboards and visualizations</a:t>
            </a:r>
          </a:p>
          <a:p>
            <a:endParaRPr lang="en-US" dirty="0"/>
          </a:p>
          <a:p>
            <a:r>
              <a:rPr lang="en-US" dirty="0"/>
              <a:t>This is new to Security Onion, and not officially production ready</a:t>
            </a:r>
          </a:p>
          <a:p>
            <a:pPr lvl="1"/>
            <a:r>
              <a:rPr lang="en-US" dirty="0"/>
              <a:t>Release candidate 1 released in late January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770AF-D75F-1A43-A0AA-3B8F286D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3F3C2-1F97-D645-9955-D5798137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0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4B41-A5F1-E54E-B201-167329F0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CE3BB-3556-4E45-844E-18CDF0DC7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Onion is setup in two parts: a </a:t>
            </a:r>
            <a:r>
              <a:rPr lang="en-US" b="1" dirty="0"/>
              <a:t>sensor</a:t>
            </a:r>
            <a:r>
              <a:rPr lang="en-US" dirty="0"/>
              <a:t> and a </a:t>
            </a:r>
            <a:r>
              <a:rPr lang="en-US" b="1" dirty="0"/>
              <a:t>server</a:t>
            </a:r>
          </a:p>
          <a:p>
            <a:pPr lvl="1"/>
            <a:r>
              <a:rPr lang="en-US" dirty="0"/>
              <a:t>Client-Server model</a:t>
            </a:r>
          </a:p>
          <a:p>
            <a:r>
              <a:rPr lang="en-US" dirty="0"/>
              <a:t>The sensor is the client – sends information back to the server</a:t>
            </a:r>
          </a:p>
          <a:p>
            <a:r>
              <a:rPr lang="en-US" dirty="0"/>
              <a:t>Sensors can be placed throughout the network for additional visibility</a:t>
            </a:r>
          </a:p>
          <a:p>
            <a:r>
              <a:rPr lang="en-US" dirty="0"/>
              <a:t>Server stores information, and includes analysis tools for processing</a:t>
            </a:r>
          </a:p>
          <a:p>
            <a:r>
              <a:rPr lang="en-US" dirty="0"/>
              <a:t>The analyst logs in to the server</a:t>
            </a:r>
          </a:p>
          <a:p>
            <a:r>
              <a:rPr lang="en-US" dirty="0"/>
              <a:t>Three deployment scenarios</a:t>
            </a:r>
          </a:p>
          <a:p>
            <a:pPr lvl="1"/>
            <a:r>
              <a:rPr lang="en-US" dirty="0"/>
              <a:t>Standalone</a:t>
            </a:r>
          </a:p>
          <a:p>
            <a:pPr lvl="1"/>
            <a:r>
              <a:rPr lang="en-US" dirty="0"/>
              <a:t>Server-sensor</a:t>
            </a:r>
          </a:p>
          <a:p>
            <a:pPr lvl="1"/>
            <a:r>
              <a:rPr lang="en-US" dirty="0"/>
              <a:t>Hybrid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1C71E-C0C0-F145-AE81-CD9AD2FB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FF8DC-705D-8F42-91E3-C5894B6C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AF80-914A-3C4B-863F-F5835166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Scenarios - Standalone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CF78-1778-1E45-92B7-8F14F879A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machine running the sensor and server components</a:t>
            </a:r>
          </a:p>
          <a:p>
            <a:r>
              <a:rPr lang="en-US" dirty="0"/>
              <a:t>Can be a physical machine or a VM</a:t>
            </a:r>
          </a:p>
          <a:p>
            <a:r>
              <a:rPr lang="en-US" dirty="0"/>
              <a:t>Can have multiple network interfaces for monitoring different networks</a:t>
            </a:r>
          </a:p>
          <a:p>
            <a:endParaRPr lang="en-US" dirty="0"/>
          </a:p>
          <a:p>
            <a:r>
              <a:rPr lang="en-US" dirty="0"/>
              <a:t>Easiest deployment for monitoring at a single location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5A79F-3EB1-7C43-9D14-BF01434F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186B7-439F-2749-8E57-7E99C04B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7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758B-99BC-1041-B3AA-46C5197D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10030968" cy="1325562"/>
          </a:xfrm>
        </p:spPr>
        <p:txBody>
          <a:bodyPr/>
          <a:lstStyle/>
          <a:p>
            <a:r>
              <a:rPr lang="en-US" dirty="0"/>
              <a:t>Deployment Scenarios – Server-sensor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9C64-1CDF-D44E-B944-2DE5C2EF5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machine runs the server component</a:t>
            </a:r>
          </a:p>
          <a:p>
            <a:r>
              <a:rPr lang="en-US" dirty="0"/>
              <a:t>One or more separate machines run the sensor component</a:t>
            </a:r>
          </a:p>
          <a:p>
            <a:pPr lvl="1"/>
            <a:r>
              <a:rPr lang="en-US" dirty="0"/>
              <a:t>Sensors report back to the central server</a:t>
            </a:r>
          </a:p>
          <a:p>
            <a:r>
              <a:rPr lang="en-US" dirty="0"/>
              <a:t>Sensors run the sniffing, and store packet captures, alerts, and databases</a:t>
            </a:r>
          </a:p>
          <a:p>
            <a:r>
              <a:rPr lang="en-US" dirty="0"/>
              <a:t>Analyst connects to the server</a:t>
            </a:r>
          </a:p>
          <a:p>
            <a:pPr lvl="1"/>
            <a:r>
              <a:rPr lang="en-US" dirty="0"/>
              <a:t>Queries are distributed to the appropriate sensors</a:t>
            </a:r>
          </a:p>
          <a:p>
            <a:r>
              <a:rPr lang="en-US" dirty="0"/>
              <a:t>Reduces network traffic, keeping the bulk of the data on the sensors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F27DE-3D84-3E4D-B7A2-68D9530B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9A2F3-BF35-F64E-8969-527A534C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3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07C5-B32F-E449-BF0E-E7C511DC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Scenarios - 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9CC0-208F-FC49-B5B5-B6FFB40F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Standalone installation</a:t>
            </a:r>
          </a:p>
          <a:p>
            <a:pPr lvl="1"/>
            <a:r>
              <a:rPr lang="en-US" dirty="0"/>
              <a:t>Server and sensor combination</a:t>
            </a:r>
          </a:p>
          <a:p>
            <a:r>
              <a:rPr lang="en-US" dirty="0"/>
              <a:t>…with one or more additional sensors reporting back to the server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5D333-5779-A649-A51E-FE87572D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77E0-58F0-E643-BE45-47F9B3DA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9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F56F-BB55-2441-8FD5-A0129E60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Requirements -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C920-1C14-7E4A-9A35-F773ACE1E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running just the server, requirements are down</a:t>
            </a:r>
          </a:p>
          <a:p>
            <a:r>
              <a:rPr lang="en-US" dirty="0"/>
              <a:t>Intensive processing is left to the sensors</a:t>
            </a:r>
          </a:p>
          <a:p>
            <a:r>
              <a:rPr lang="en-US" dirty="0"/>
              <a:t>1-4 CPU cores</a:t>
            </a:r>
          </a:p>
          <a:p>
            <a:r>
              <a:rPr lang="en-US" dirty="0"/>
              <a:t>8-16gB RAM</a:t>
            </a:r>
          </a:p>
          <a:p>
            <a:r>
              <a:rPr lang="en-US" dirty="0"/>
              <a:t>100GB to 1TB of disk space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2B8DD-0B62-9441-9ACC-AD4B2EFB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EEDC4-CF9C-184E-B97B-6D7BECE8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34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8C24-8AB0-B14C-BD36-0187247F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Requirements -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160F9-C0D0-444E-A395-11A8339D4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37125"/>
          </a:xfrm>
        </p:spPr>
        <p:txBody>
          <a:bodyPr>
            <a:normAutofit/>
          </a:bodyPr>
          <a:lstStyle/>
          <a:p>
            <a:r>
              <a:rPr lang="en-US" dirty="0"/>
              <a:t>Snort, </a:t>
            </a:r>
            <a:r>
              <a:rPr lang="en-US" dirty="0" err="1"/>
              <a:t>Suricata</a:t>
            </a:r>
            <a:r>
              <a:rPr lang="en-US" dirty="0"/>
              <a:t>, and Bro are very CPU intensive</a:t>
            </a:r>
          </a:p>
          <a:p>
            <a:pPr lvl="1"/>
            <a:r>
              <a:rPr lang="en-US" dirty="0"/>
              <a:t>The more traffic, the more CPU cores you’ll need</a:t>
            </a:r>
          </a:p>
          <a:p>
            <a:r>
              <a:rPr lang="en-US" dirty="0"/>
              <a:t>CPU - One core per worker</a:t>
            </a:r>
          </a:p>
          <a:p>
            <a:pPr lvl="1"/>
            <a:r>
              <a:rPr lang="en-US" dirty="0"/>
              <a:t>200Mbps per Snort, </a:t>
            </a:r>
            <a:r>
              <a:rPr lang="en-US" dirty="0" err="1"/>
              <a:t>Suricata</a:t>
            </a:r>
            <a:r>
              <a:rPr lang="en-US" dirty="0"/>
              <a:t>, or Bro worker</a:t>
            </a:r>
          </a:p>
          <a:p>
            <a:pPr lvl="1"/>
            <a:r>
              <a:rPr lang="en-US" dirty="0"/>
              <a:t>Fully saturated 1Gbps link with Snort and Bro?</a:t>
            </a:r>
          </a:p>
          <a:p>
            <a:pPr lvl="2"/>
            <a:r>
              <a:rPr lang="en-US" dirty="0"/>
              <a:t>10 cores (5 Snort workers, 5 Bro workers)</a:t>
            </a:r>
          </a:p>
          <a:p>
            <a:r>
              <a:rPr lang="en-US" dirty="0"/>
              <a:t>RAM – It depends on traffic</a:t>
            </a:r>
          </a:p>
          <a:p>
            <a:pPr lvl="1"/>
            <a:r>
              <a:rPr lang="en-US" dirty="0"/>
              <a:t>Minimum – 3GB</a:t>
            </a:r>
          </a:p>
          <a:p>
            <a:pPr lvl="1"/>
            <a:r>
              <a:rPr lang="en-US" dirty="0"/>
              <a:t>50Mbps link – 8GB+</a:t>
            </a:r>
          </a:p>
          <a:p>
            <a:pPr lvl="1"/>
            <a:r>
              <a:rPr lang="en-US" dirty="0"/>
              <a:t>50-500Mbps link – 16GB – 128GB</a:t>
            </a:r>
          </a:p>
          <a:p>
            <a:r>
              <a:rPr lang="en-US" dirty="0"/>
              <a:t>Storage – Full packet capture takes a lot of space</a:t>
            </a:r>
          </a:p>
          <a:p>
            <a:pPr lvl="1"/>
            <a:r>
              <a:rPr lang="en-US" dirty="0"/>
              <a:t>50Mbps link, 540GB for one day of </a:t>
            </a:r>
            <a:r>
              <a:rPr lang="en-US" dirty="0" err="1"/>
              <a:t>pcap</a:t>
            </a:r>
            <a:endParaRPr lang="en-US" dirty="0"/>
          </a:p>
          <a:p>
            <a:pPr lvl="2"/>
            <a:r>
              <a:rPr lang="en-US" dirty="0"/>
              <a:t>Store for as long as you can – useful for investigations after the fact</a:t>
            </a:r>
          </a:p>
          <a:p>
            <a:pPr lvl="1"/>
            <a:r>
              <a:rPr lang="en-US" dirty="0"/>
              <a:t>ELSA will need space too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4D39D-5819-DF4C-988C-D6A3AFAD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15C6A-A6B9-9846-A434-61D06F38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85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1667-06DD-394A-ABD2-D7222B47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288A-FB96-C849-8355-F4D543831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you’ve got a good NIC – Intel works well</a:t>
            </a:r>
          </a:p>
          <a:p>
            <a:pPr lvl="1"/>
            <a:r>
              <a:rPr lang="en-US" dirty="0"/>
              <a:t>Will need 2 NICs – one for sniffing, one for management</a:t>
            </a:r>
          </a:p>
          <a:p>
            <a:r>
              <a:rPr lang="en-US" dirty="0"/>
              <a:t>Sniffing NIC is connected to a tap or span port</a:t>
            </a:r>
          </a:p>
          <a:p>
            <a:pPr lvl="1"/>
            <a:r>
              <a:rPr lang="en-US" dirty="0"/>
              <a:t>Dumps a copy of all traffic</a:t>
            </a:r>
          </a:p>
          <a:p>
            <a:r>
              <a:rPr lang="en-US" dirty="0"/>
              <a:t>Super cheap – </a:t>
            </a:r>
            <a:r>
              <a:rPr lang="en-US" dirty="0" err="1">
                <a:hlinkClick r:id="rId2"/>
              </a:rPr>
              <a:t>Netgear</a:t>
            </a:r>
            <a:r>
              <a:rPr lang="en-US" dirty="0">
                <a:hlinkClick r:id="rId2"/>
              </a:rPr>
              <a:t> GS105E</a:t>
            </a:r>
            <a:endParaRPr lang="en-US" dirty="0"/>
          </a:p>
          <a:p>
            <a:pPr lvl="1"/>
            <a:r>
              <a:rPr lang="en-US" dirty="0" err="1"/>
              <a:t>Config</a:t>
            </a:r>
            <a:r>
              <a:rPr lang="en-US" dirty="0"/>
              <a:t> it to be an inline tap</a:t>
            </a:r>
          </a:p>
          <a:p>
            <a:r>
              <a:rPr lang="en-US" dirty="0"/>
              <a:t>Many switches have port mirroring capabilities</a:t>
            </a:r>
          </a:p>
          <a:p>
            <a:r>
              <a:rPr lang="en-US" dirty="0"/>
              <a:t>Various enterprise grade network taps available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D0D59-38C4-7B44-9437-413DB140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FF95A-D9E4-F045-BEA2-2787F68F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5DE5-6822-F54C-929E-49858BD0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Security Onion?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9447F-4800-E44B-BF38-A3330645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Linux distribution with various network security monitoring (NSM) tools</a:t>
            </a:r>
          </a:p>
          <a:p>
            <a:pPr lvl="1"/>
            <a:r>
              <a:rPr lang="en-US" dirty="0"/>
              <a:t>Runs on Ubuntu</a:t>
            </a:r>
          </a:p>
          <a:p>
            <a:r>
              <a:rPr lang="en-US" dirty="0"/>
              <a:t>Security Onion is to NSM as Kali is to </a:t>
            </a:r>
            <a:r>
              <a:rPr lang="en-US" dirty="0" err="1"/>
              <a:t>pentesting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Security Onion has three major components:</a:t>
            </a:r>
          </a:p>
          <a:p>
            <a:pPr lvl="1"/>
            <a:r>
              <a:rPr lang="en-US" dirty="0"/>
              <a:t>Full packet capture</a:t>
            </a:r>
          </a:p>
          <a:p>
            <a:pPr lvl="1"/>
            <a:r>
              <a:rPr lang="en-US" dirty="0"/>
              <a:t>Intrusion detection systems</a:t>
            </a:r>
          </a:p>
          <a:p>
            <a:pPr lvl="2"/>
            <a:r>
              <a:rPr lang="en-US" dirty="0"/>
              <a:t>Network-based (NIDS)</a:t>
            </a:r>
          </a:p>
          <a:p>
            <a:pPr lvl="2"/>
            <a:r>
              <a:rPr lang="en-US" dirty="0"/>
              <a:t>Host-based (HIDS)</a:t>
            </a:r>
          </a:p>
          <a:p>
            <a:pPr lvl="1"/>
            <a:r>
              <a:rPr lang="en-US" dirty="0"/>
              <a:t>Analysis tools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DEEE4-F70A-AB40-90F7-6BD1AB25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3BF1F-5760-7947-9DBF-76250637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ED26-F2A7-F849-BAAD-F5512E83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Packet 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68D5D-A498-C947-B12F-EA356DDEB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all the things!</a:t>
            </a:r>
          </a:p>
          <a:p>
            <a:r>
              <a:rPr lang="en-US" dirty="0"/>
              <a:t>Uses </a:t>
            </a:r>
            <a:r>
              <a:rPr lang="en-US" dirty="0" err="1"/>
              <a:t>netsniff</a:t>
            </a:r>
            <a:r>
              <a:rPr lang="en-US" dirty="0"/>
              <a:t>-ng</a:t>
            </a:r>
          </a:p>
          <a:p>
            <a:r>
              <a:rPr lang="en-US" dirty="0"/>
              <a:t>Captures all the traffic, and stores as much as it can</a:t>
            </a:r>
          </a:p>
          <a:p>
            <a:r>
              <a:rPr lang="en-US" dirty="0"/>
              <a:t>Security Onion will purge old data before the disks fill up</a:t>
            </a:r>
          </a:p>
          <a:p>
            <a:endParaRPr lang="en-US" dirty="0"/>
          </a:p>
          <a:p>
            <a:r>
              <a:rPr lang="en-US" dirty="0"/>
              <a:t>Having a full capture is like having a recorder on your network</a:t>
            </a:r>
          </a:p>
          <a:p>
            <a:pPr lvl="1"/>
            <a:r>
              <a:rPr lang="en-US" dirty="0"/>
              <a:t>Not for daily monitoring or hunting</a:t>
            </a:r>
          </a:p>
          <a:p>
            <a:pPr lvl="1"/>
            <a:r>
              <a:rPr lang="en-US" dirty="0"/>
              <a:t>There to run down issues or incidents after the fact</a:t>
            </a:r>
          </a:p>
          <a:p>
            <a:pPr lvl="1"/>
            <a:r>
              <a:rPr lang="en-US" dirty="0"/>
              <a:t>Attackers can’t bypass a full capture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1AA8A-B428-0F44-9F98-4C738B6B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07B6B-207A-B243-B1E3-D93620EE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7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C44A-1E88-F14B-B4B0-6D13EE78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IDS – Rule Driven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1AAE-AEB3-904A-8E78-487C92E0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Snort and </a:t>
            </a:r>
            <a:r>
              <a:rPr lang="en-US" dirty="0" err="1"/>
              <a:t>Suricata</a:t>
            </a:r>
            <a:endParaRPr lang="en-US" dirty="0"/>
          </a:p>
          <a:p>
            <a:r>
              <a:rPr lang="en-US" dirty="0"/>
              <a:t>Uses fingerprints to match known malicious traffic</a:t>
            </a:r>
          </a:p>
          <a:p>
            <a:r>
              <a:rPr lang="en-US" dirty="0"/>
              <a:t>Uses anomalous signatures to match suspicious traffic</a:t>
            </a:r>
          </a:p>
          <a:p>
            <a:r>
              <a:rPr lang="en-US" dirty="0"/>
              <a:t>Kind of like antivirus – but more flexible</a:t>
            </a:r>
          </a:p>
          <a:p>
            <a:endParaRPr lang="en-US" dirty="0"/>
          </a:p>
          <a:p>
            <a:r>
              <a:rPr lang="en-US" dirty="0"/>
              <a:t>You can write custom rules and signatures</a:t>
            </a:r>
          </a:p>
          <a:p>
            <a:r>
              <a:rPr lang="en-US" dirty="0"/>
              <a:t>Can use signatures from threat feeds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3E81D-B0AB-0E42-B968-334ABCB9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24064-39B3-404C-B2A9-699A3E80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9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FE1EE-1E3C-7142-AAD3-FACAA5C3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IDS – Analysis Driven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0AFF-D586-D749-AFF0-7E36CEE1B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 IDS</a:t>
            </a:r>
          </a:p>
          <a:p>
            <a:r>
              <a:rPr lang="en-US" dirty="0"/>
              <a:t>Bro doesn’t look for specific malicious or anomalous traffic</a:t>
            </a:r>
          </a:p>
          <a:p>
            <a:r>
              <a:rPr lang="en-US" dirty="0"/>
              <a:t>Bro gathers data about the traffic</a:t>
            </a:r>
          </a:p>
          <a:p>
            <a:pPr lvl="1"/>
            <a:r>
              <a:rPr lang="en-US" dirty="0"/>
              <a:t>Metadata	</a:t>
            </a:r>
          </a:p>
          <a:p>
            <a:r>
              <a:rPr lang="en-US" dirty="0"/>
              <a:t>Logs…</a:t>
            </a:r>
          </a:p>
          <a:p>
            <a:pPr lvl="1"/>
            <a:r>
              <a:rPr lang="en-US" dirty="0"/>
              <a:t>Connections</a:t>
            </a:r>
          </a:p>
          <a:p>
            <a:pPr lvl="1"/>
            <a:r>
              <a:rPr lang="en-US" dirty="0"/>
              <a:t>DNS requests</a:t>
            </a:r>
          </a:p>
          <a:p>
            <a:pPr lvl="1"/>
            <a:r>
              <a:rPr lang="en-US" dirty="0"/>
              <a:t>HTTP traffic</a:t>
            </a:r>
          </a:p>
          <a:p>
            <a:pPr lvl="1"/>
            <a:r>
              <a:rPr lang="en-US" dirty="0"/>
              <a:t>SSL Certificates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…and more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7BED7-AE7F-8147-9661-E3325F1F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FF378-FE22-CC4C-AFE7-C4573F80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4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9E01-9205-2B4E-A21D-D1070D14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AC3B0-9E9E-8B4F-A93E-8468A1D46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OSSEC</a:t>
            </a:r>
          </a:p>
          <a:p>
            <a:r>
              <a:rPr lang="en-US" dirty="0"/>
              <a:t>Free, open source HIDS for Windows, Linux, and Mac OS</a:t>
            </a:r>
          </a:p>
          <a:p>
            <a:r>
              <a:rPr lang="en-US" dirty="0"/>
              <a:t>Agent to deploy on endpoints</a:t>
            </a:r>
          </a:p>
          <a:p>
            <a:r>
              <a:rPr lang="en-US" dirty="0"/>
              <a:t>Log analysis</a:t>
            </a:r>
          </a:p>
          <a:p>
            <a:r>
              <a:rPr lang="en-US" dirty="0"/>
              <a:t>File integrity checking</a:t>
            </a:r>
          </a:p>
          <a:p>
            <a:r>
              <a:rPr lang="en-US" dirty="0"/>
              <a:t>Rootkit detection</a:t>
            </a:r>
          </a:p>
          <a:p>
            <a:r>
              <a:rPr lang="en-US" dirty="0"/>
              <a:t>Real-time alerting</a:t>
            </a:r>
          </a:p>
          <a:p>
            <a:endParaRPr lang="en-US" dirty="0"/>
          </a:p>
          <a:p>
            <a:r>
              <a:rPr lang="en-US" dirty="0"/>
              <a:t>Correlating host-based events with network-based events can be key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622BC-9B95-004D-8544-DEC80003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C5CD7-D1A5-C84A-A4C5-71E2E807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2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E426-15B9-0D44-9D83-C5195512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Tools - </a:t>
            </a:r>
            <a:r>
              <a:rPr lang="en-US" dirty="0" err="1"/>
              <a:t>Sguil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95BA0-A630-D945-BFFD-024AAD7B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analyst console for network security monitoring</a:t>
            </a:r>
          </a:p>
          <a:p>
            <a:r>
              <a:rPr lang="en-US" dirty="0"/>
              <a:t>Facilitates event driven analysis</a:t>
            </a:r>
          </a:p>
          <a:p>
            <a:endParaRPr lang="en-US" dirty="0"/>
          </a:p>
          <a:p>
            <a:r>
              <a:rPr lang="en-US" dirty="0"/>
              <a:t>Provides visibility into the event data being collected</a:t>
            </a:r>
          </a:p>
          <a:p>
            <a:r>
              <a:rPr lang="en-US" dirty="0"/>
              <a:t>A single GUI to view alerts</a:t>
            </a:r>
          </a:p>
          <a:p>
            <a:pPr lvl="1"/>
            <a:r>
              <a:rPr lang="en-US" dirty="0"/>
              <a:t>Snort or </a:t>
            </a:r>
            <a:r>
              <a:rPr lang="en-US" dirty="0" err="1"/>
              <a:t>Suricata</a:t>
            </a:r>
            <a:r>
              <a:rPr lang="en-US" dirty="0"/>
              <a:t> alerts</a:t>
            </a:r>
          </a:p>
          <a:p>
            <a:pPr lvl="1"/>
            <a:r>
              <a:rPr lang="en-US" dirty="0"/>
              <a:t>OSSEC alerts</a:t>
            </a:r>
          </a:p>
          <a:p>
            <a:pPr lvl="1"/>
            <a:r>
              <a:rPr lang="en-US" dirty="0"/>
              <a:t>Bro HTTP events</a:t>
            </a:r>
          </a:p>
          <a:p>
            <a:r>
              <a:rPr lang="en-US" dirty="0"/>
              <a:t>Can pivot from an alert into a packet capture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FF270-B0FC-1F4D-8D65-2BCF63E7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94B61-03E5-EF42-885B-5959E459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1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22379-0B2B-7543-AEF8-1CD34501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Tools - </a:t>
            </a:r>
            <a:r>
              <a:rPr lang="en-US" dirty="0" err="1"/>
              <a:t>Squert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EB68-D7F0-5B49-96D1-3336AFF96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application interface to </a:t>
            </a:r>
            <a:r>
              <a:rPr lang="en-US" dirty="0" err="1"/>
              <a:t>Squil</a:t>
            </a:r>
            <a:endParaRPr lang="en-US" dirty="0"/>
          </a:p>
          <a:p>
            <a:r>
              <a:rPr lang="en-US" dirty="0"/>
              <a:t>Not a real-time interface for </a:t>
            </a:r>
            <a:r>
              <a:rPr lang="en-US" dirty="0" err="1"/>
              <a:t>Sguil</a:t>
            </a:r>
            <a:endParaRPr lang="en-US" dirty="0"/>
          </a:p>
          <a:p>
            <a:r>
              <a:rPr lang="en-US" dirty="0"/>
              <a:t>Not a replacement for </a:t>
            </a:r>
            <a:r>
              <a:rPr lang="en-US" dirty="0" err="1"/>
              <a:t>Sguil</a:t>
            </a:r>
            <a:endParaRPr lang="en-US" dirty="0"/>
          </a:p>
          <a:p>
            <a:r>
              <a:rPr lang="en-US" dirty="0"/>
              <a:t>Provides some visualizations of </a:t>
            </a:r>
            <a:r>
              <a:rPr lang="en-US" dirty="0" err="1"/>
              <a:t>Sguil</a:t>
            </a:r>
            <a:r>
              <a:rPr lang="en-US" dirty="0"/>
              <a:t> data</a:t>
            </a:r>
          </a:p>
          <a:p>
            <a:r>
              <a:rPr lang="en-US" dirty="0"/>
              <a:t>Provides geo-IP mapping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25BA0-47F1-184B-9472-8E9B5702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5D266-2699-5E42-92FE-0425C1CA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DD16-0295-4240-AD73-1E3FFBEB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Tools - ELSA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CC2F-22A0-C246-9B38-F91969C00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Log Search and Archive – ELSA</a:t>
            </a:r>
          </a:p>
          <a:p>
            <a:r>
              <a:rPr lang="en-US" dirty="0"/>
              <a:t>Centralized syslog framework</a:t>
            </a:r>
          </a:p>
          <a:p>
            <a:r>
              <a:rPr lang="en-US" dirty="0"/>
              <a:t>Web-based query interface for searching billions of logs</a:t>
            </a:r>
          </a:p>
          <a:p>
            <a:r>
              <a:rPr lang="en-US" dirty="0"/>
              <a:t>Sift through logs that Security Onion collects</a:t>
            </a:r>
          </a:p>
          <a:p>
            <a:pPr lvl="1"/>
            <a:r>
              <a:rPr lang="en-US" dirty="0"/>
              <a:t>And any syslog you send to ELSA</a:t>
            </a:r>
          </a:p>
          <a:p>
            <a:r>
              <a:rPr lang="en-US" dirty="0"/>
              <a:t>Charting and graphing 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27DE4-5D01-774F-9E1D-2E6171B2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CSC-438 Defensive Network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7CDA0-9EBD-514F-ADEE-C332682F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150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6734</TotalTime>
  <Words>886</Words>
  <Application>Microsoft Macintosh PowerPoint</Application>
  <PresentationFormat>Widescreen</PresentationFormat>
  <Paragraphs>179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Wingdings 2</vt:lpstr>
      <vt:lpstr>View</vt:lpstr>
      <vt:lpstr>IDS/IPS</vt:lpstr>
      <vt:lpstr>What is Security Onion?</vt:lpstr>
      <vt:lpstr>Full Packet Capture</vt:lpstr>
      <vt:lpstr>Network IDS – Rule Driven</vt:lpstr>
      <vt:lpstr>Network IDS – Analysis Driven</vt:lpstr>
      <vt:lpstr>Host IDS</vt:lpstr>
      <vt:lpstr>Analysis Tools - Sguil</vt:lpstr>
      <vt:lpstr>Analysis Tools - Squert</vt:lpstr>
      <vt:lpstr>Analysis Tools - ELSA</vt:lpstr>
      <vt:lpstr>Analysis Tools – Elastic Stack</vt:lpstr>
      <vt:lpstr>Deployment Scenarios</vt:lpstr>
      <vt:lpstr>Deployment Scenarios - Standalone</vt:lpstr>
      <vt:lpstr>Deployment Scenarios – Server-sensor</vt:lpstr>
      <vt:lpstr>Deployment Scenarios - Hybrid</vt:lpstr>
      <vt:lpstr>Hardware Requirements - Server</vt:lpstr>
      <vt:lpstr>Hardware Requirements - Sensor</vt:lpstr>
      <vt:lpstr>Getting the traffic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Flaagan, Tyler</cp:lastModifiedBy>
  <cp:revision>158</cp:revision>
  <cp:lastPrinted>2018-01-16T14:21:07Z</cp:lastPrinted>
  <dcterms:created xsi:type="dcterms:W3CDTF">2017-12-01T19:44:46Z</dcterms:created>
  <dcterms:modified xsi:type="dcterms:W3CDTF">2018-05-31T04:52:25Z</dcterms:modified>
</cp:coreProperties>
</file>