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62" r:id="rId4"/>
    <p:sldId id="291" r:id="rId5"/>
    <p:sldId id="265" r:id="rId6"/>
    <p:sldId id="266" r:id="rId7"/>
    <p:sldId id="267" r:id="rId8"/>
    <p:sldId id="268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269" r:id="rId18"/>
    <p:sldId id="270" r:id="rId19"/>
    <p:sldId id="271" r:id="rId20"/>
    <p:sldId id="272" r:id="rId21"/>
    <p:sldId id="285" r:id="rId22"/>
    <p:sldId id="286" r:id="rId23"/>
    <p:sldId id="273" r:id="rId24"/>
    <p:sldId id="274" r:id="rId25"/>
    <p:sldId id="275" r:id="rId26"/>
    <p:sldId id="276" r:id="rId27"/>
    <p:sldId id="278" r:id="rId28"/>
    <p:sldId id="277" r:id="rId29"/>
    <p:sldId id="281" r:id="rId30"/>
    <p:sldId id="280" r:id="rId31"/>
    <p:sldId id="279" r:id="rId32"/>
    <p:sldId id="282" r:id="rId33"/>
    <p:sldId id="284" r:id="rId34"/>
    <p:sldId id="288" r:id="rId35"/>
    <p:sldId id="283" r:id="rId36"/>
    <p:sldId id="289" r:id="rId37"/>
    <p:sldId id="290" r:id="rId38"/>
    <p:sldId id="287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4" autoAdjust="0"/>
    <p:restoredTop sz="88028" autoAdjust="0"/>
  </p:normalViewPr>
  <p:slideViewPr>
    <p:cSldViewPr snapToGrid="0">
      <p:cViewPr varScale="1">
        <p:scale>
          <a:sx n="54" d="100"/>
          <a:sy n="54" d="100"/>
        </p:scale>
        <p:origin x="552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E5A8A-2A4A-4FA9-ABAC-80C52E0413B3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90786-2A92-474B-B901-32B30DD2C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45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Are there computers here?</a:t>
            </a:r>
          </a:p>
          <a:p>
            <a:r>
              <a:rPr lang="en-US" dirty="0"/>
              <a:t>Hydraulic drives, gate controls, water level monitoring,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90786-2A92-474B-B901-32B30DD2CD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6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controllers are applied to processes like shown before, the system is usually called SCADA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90786-2A92-474B-B901-32B30DD2CD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9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90786-2A92-474B-B901-32B30DD2CD1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34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689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199B-F08C-47AF-8CAB-E6B7B7BB5881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0C6-3188-420D-831A-105E8942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199B-F08C-47AF-8CAB-E6B7B7BB5881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0C6-3188-420D-831A-105E8942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0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199B-F08C-47AF-8CAB-E6B7B7BB5881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0C6-3188-420D-831A-105E8942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87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28970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199B-F08C-47AF-8CAB-E6B7B7BB5881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0C6-3188-420D-831A-105E8942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85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199B-F08C-47AF-8CAB-E6B7B7BB5881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0C6-3188-420D-831A-105E8942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64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199B-F08C-47AF-8CAB-E6B7B7BB5881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0C6-3188-420D-831A-105E8942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9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199B-F08C-47AF-8CAB-E6B7B7BB5881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0C6-3188-420D-831A-105E89428A9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016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199B-F08C-47AF-8CAB-E6B7B7BB5881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0C6-3188-420D-831A-105E8942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86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199B-F08C-47AF-8CAB-E6B7B7BB5881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0C6-3188-420D-831A-105E8942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80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199B-F08C-47AF-8CAB-E6B7B7BB5881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0C6-3188-420D-831A-105E8942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98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213199B-F08C-47AF-8CAB-E6B7B7BB5881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0C6-3188-420D-831A-105E8942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31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213199B-F08C-47AF-8CAB-E6B7B7BB5881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6E740C6-3188-420D-831A-105E8942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1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blog.siliconstraits.vn/relay-what-is-it-and-how-to-use-it/" TargetMode="Externa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blog.siliconstraits.vn/relay-what-is-it-and-how-to-use-it/" TargetMode="Externa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clark.center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openplcproject.com/" TargetMode="Externa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B1DCE7-B58B-4066-8D44-A2776804F2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 Cost SCADA for </a:t>
            </a:r>
            <a:r>
              <a:rPr lang="en-US" dirty="0" err="1" smtClean="0"/>
              <a:t>CyberSecurity</a:t>
            </a:r>
            <a:r>
              <a:rPr lang="en-US" dirty="0" smtClean="0"/>
              <a:t> Education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2794C6F-FC2D-4761-BEAF-318D49F69F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420998"/>
            <a:ext cx="6801612" cy="117144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Tommy Morris</a:t>
            </a:r>
          </a:p>
          <a:p>
            <a:r>
              <a:rPr lang="en-US" dirty="0" smtClean="0"/>
              <a:t>Professor, Electrical and Computer Engineering</a:t>
            </a:r>
          </a:p>
          <a:p>
            <a:r>
              <a:rPr lang="en-US" dirty="0" smtClean="0"/>
              <a:t>Director, Center for Cybersecurity Research and Education</a:t>
            </a:r>
            <a:endParaRPr lang="en-US" dirty="0"/>
          </a:p>
          <a:p>
            <a:r>
              <a:rPr lang="en-US" dirty="0" smtClean="0"/>
              <a:t>University </a:t>
            </a:r>
            <a:r>
              <a:rPr lang="en-US" dirty="0"/>
              <a:t>of Alabama in Huntsville</a:t>
            </a:r>
          </a:p>
        </p:txBody>
      </p:sp>
      <p:pic>
        <p:nvPicPr>
          <p:cNvPr id="4" name="Shape 61" descr="http://www.uah.edu/images/administrative/communications/logo/png/UAH_primary.png">
            <a:extLst>
              <a:ext uri="{FF2B5EF4-FFF2-40B4-BE49-F238E27FC236}">
                <a16:creationId xmlns="" xmlns:a16="http://schemas.microsoft.com/office/drawing/2014/main" id="{E043EDB7-914C-435D-8B67-68FDC52FC81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59704" y="5946172"/>
            <a:ext cx="1905000" cy="100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68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261307"/>
            <a:ext cx="7729728" cy="1188720"/>
          </a:xfrm>
        </p:spPr>
        <p:txBody>
          <a:bodyPr/>
          <a:lstStyle/>
          <a:p>
            <a:r>
              <a:rPr lang="en-US" dirty="0" smtClean="0"/>
              <a:t>Water Distribution</a:t>
            </a:r>
            <a:endParaRPr lang="en-US" dirty="0"/>
          </a:p>
        </p:txBody>
      </p:sp>
      <p:pic>
        <p:nvPicPr>
          <p:cNvPr id="4" name="Picture 3" descr="water_tower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1" y="1676400"/>
            <a:ext cx="3332465" cy="44455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1752600"/>
            <a:ext cx="358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Need to control water level in tower to keep steady water pressure.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Water is pumped in when level is low.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09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60797" y="261308"/>
            <a:ext cx="7729728" cy="1188720"/>
          </a:xfrm>
        </p:spPr>
        <p:txBody>
          <a:bodyPr/>
          <a:lstStyle/>
          <a:p>
            <a:r>
              <a:rPr lang="en-US" dirty="0" smtClean="0"/>
              <a:t>Oil/Gas Distribution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6764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00" y="19050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Monitor Pressure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Route Product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Billing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176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690" y="237861"/>
            <a:ext cx="7729728" cy="1188720"/>
          </a:xfrm>
        </p:spPr>
        <p:txBody>
          <a:bodyPr/>
          <a:lstStyle/>
          <a:p>
            <a:r>
              <a:rPr lang="en-US" dirty="0" smtClean="0"/>
              <a:t>Electric Grid</a:t>
            </a:r>
            <a:endParaRPr lang="en-US" dirty="0"/>
          </a:p>
        </p:txBody>
      </p:sp>
      <p:pic>
        <p:nvPicPr>
          <p:cNvPr id="4" name="Content Placeholder 3" descr="grid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19400" y="1676400"/>
            <a:ext cx="5105400" cy="4724400"/>
          </a:xfrm>
        </p:spPr>
      </p:pic>
      <p:sp>
        <p:nvSpPr>
          <p:cNvPr id="6" name="TextBox 5"/>
          <p:cNvSpPr txBox="1"/>
          <p:nvPr/>
        </p:nvSpPr>
        <p:spPr>
          <a:xfrm>
            <a:off x="8229600" y="274320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Situational Awareness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Route Power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Billing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182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7336" y="297065"/>
            <a:ext cx="7729728" cy="1188720"/>
          </a:xfrm>
        </p:spPr>
        <p:txBody>
          <a:bodyPr/>
          <a:lstStyle/>
          <a:p>
            <a:r>
              <a:rPr lang="en-US" dirty="0" smtClean="0"/>
              <a:t>Petrochemical</a:t>
            </a:r>
            <a:endParaRPr lang="en-US" dirty="0"/>
          </a:p>
        </p:txBody>
      </p:sp>
      <p:pic>
        <p:nvPicPr>
          <p:cNvPr id="5" name="Picture 4" descr="oil-storage-tank_12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3962400"/>
            <a:ext cx="4114800" cy="2715768"/>
          </a:xfrm>
          <a:prstGeom prst="rect">
            <a:avLst/>
          </a:prstGeom>
        </p:spPr>
      </p:pic>
      <p:pic>
        <p:nvPicPr>
          <p:cNvPr id="4" name="Picture 3" descr="1097petrochemical_pla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6047" y="1905001"/>
            <a:ext cx="5320511" cy="3531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7354" y="2139461"/>
            <a:ext cx="259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Follow complex recipe to produce product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Safety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5562602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Storage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565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54200" y="487363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Factory: Donor </a:t>
            </a:r>
            <a:r>
              <a:rPr lang="en-US" sz="3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Needle Machine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801813" y="1600201"/>
            <a:ext cx="3200400" cy="4191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defRPr/>
            </a:pPr>
            <a:r>
              <a:rPr lang="en-US" sz="2000" kern="0" dirty="0"/>
              <a:t>	This machine captured  donor needles off the grinder and feed them onto a turntable.  Once on the turntable the needles were presented to a machine vision system four at a time for inspection.  The system verified the angle of the needle to ensure it was within specification.</a:t>
            </a:r>
          </a:p>
        </p:txBody>
      </p:sp>
      <p:pic>
        <p:nvPicPr>
          <p:cNvPr id="4100" name="Picture 2" descr="C:\Documents and Settings\Drew Richey\Desktop\DIS Paper Club Presentation 020510\Photos\BHC Donor Needle Degating and Inspection Machine Vision System View Gray Produc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600200"/>
            <a:ext cx="4900612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1752600" y="6550224"/>
            <a:ext cx="4603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/>
              <a:t>Slide from Drew </a:t>
            </a:r>
            <a:r>
              <a:rPr lang="en-US" sz="1400" dirty="0"/>
              <a:t>Richey.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4201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Factory: Airbag </a:t>
            </a:r>
            <a:r>
              <a:rPr lang="en-US" sz="3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Assembly Machine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20788" y="1352550"/>
            <a:ext cx="3352801" cy="23622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54864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defRPr/>
            </a:pPr>
            <a:r>
              <a:rPr lang="en-US" sz="2000" kern="0" dirty="0"/>
              <a:t>       This machine takes an unfolded airbag cushion and folds it to the highly critical fold specs required for correct deployment.  Once it is properly folded a slide advances a sock over the bag to help keep its form. </a:t>
            </a:r>
          </a:p>
        </p:txBody>
      </p:sp>
      <p:pic>
        <p:nvPicPr>
          <p:cNvPr id="5124" name="Picture 3" descr="C:\Documents and Settings\Drew Richey\Desktop\DIS Paper Club Presentation 020510\Photos\ApillarMou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886200"/>
            <a:ext cx="3386138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818185" y="5662612"/>
            <a:ext cx="4572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05840" lvl="1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/>
              <a:t>A-Pillar</a:t>
            </a:r>
          </a:p>
        </p:txBody>
      </p:sp>
      <p:pic>
        <p:nvPicPr>
          <p:cNvPr id="5126" name="Picture 2" descr="C:\Documents and Settings\Drew Richey\Desktop\DIS Paper Club Presentation 020510\Photos\BRT Two Piece Sock Cushion Fold Machine With Unfolded Ba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0139" y="1371600"/>
            <a:ext cx="5253037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Box 14"/>
          <p:cNvSpPr txBox="1">
            <a:spLocks noChangeArrowheads="1"/>
          </p:cNvSpPr>
          <p:nvPr/>
        </p:nvSpPr>
        <p:spPr bwMode="auto">
          <a:xfrm>
            <a:off x="1752600" y="6553201"/>
            <a:ext cx="4603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/>
              <a:t>Slide from Drew </a:t>
            </a:r>
            <a:r>
              <a:rPr lang="en-US" sz="1400" dirty="0"/>
              <a:t>Richey.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8913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Factory: Traceability </a:t>
            </a:r>
            <a:r>
              <a:rPr lang="en-US" sz="3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System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768475" y="1090614"/>
            <a:ext cx="4572000" cy="4708525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/>
              <a:t>Auto manufacturing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/>
              <a:t>JIT manufacturing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/>
              <a:t>DOT Federal mandate (seven year history)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/>
              <a:t>Each supplier followed same traceability requirement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/>
              <a:t>Plant stopped if traceability system wasn’t on-line</a:t>
            </a:r>
          </a:p>
        </p:txBody>
      </p:sp>
      <p:pic>
        <p:nvPicPr>
          <p:cNvPr id="4" name="Picture 3" descr="C:\Documents and Settings\Drew Richey\Desktop\DIS Paper Club Presentation 020510\Photos\Scanner_P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8240" y="1524000"/>
            <a:ext cx="1427205" cy="167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9" name="Picture 4" descr="C:\Documents and Settings\Drew Richey\Desktop\DIS Paper Club Presentation 020510\Photos\170xiiiipl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52718" y="1998786"/>
            <a:ext cx="1401763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5" descr="C:\Documents and Settings\Drew Richey\Desktop\DIS Paper Club Presentation 020510\Photos\pda_sc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4950" y="3698631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6" descr="C:\Documents and Settings\Drew Richey\Desktop\DIS Paper Club Presentation 020510\Photos\barcode_closeu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1599" y="3798277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TextBox 7"/>
          <p:cNvSpPr txBox="1">
            <a:spLocks noChangeArrowheads="1"/>
          </p:cNvSpPr>
          <p:nvPr/>
        </p:nvSpPr>
        <p:spPr bwMode="auto">
          <a:xfrm>
            <a:off x="1981200" y="6550224"/>
            <a:ext cx="4603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/>
              <a:t>Slide from Drew </a:t>
            </a:r>
            <a:r>
              <a:rPr lang="en-US" sz="1400" dirty="0"/>
              <a:t>Richey.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87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BCA514-36E5-47FC-9478-FF4DC8EB4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SCADA Architecture</a:t>
            </a:r>
          </a:p>
        </p:txBody>
      </p:sp>
      <p:pic>
        <p:nvPicPr>
          <p:cNvPr id="4" name="Shape 74">
            <a:extLst>
              <a:ext uri="{FF2B5EF4-FFF2-40B4-BE49-F238E27FC236}">
                <a16:creationId xmlns="" xmlns:a16="http://schemas.microsoft.com/office/drawing/2014/main" id="{2CF4C454-32E1-4348-8E01-BD54101C243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868746" y="3285556"/>
            <a:ext cx="1371375" cy="1184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hape 75">
            <a:extLst>
              <a:ext uri="{FF2B5EF4-FFF2-40B4-BE49-F238E27FC236}">
                <a16:creationId xmlns="" xmlns:a16="http://schemas.microsoft.com/office/drawing/2014/main" id="{963A5DB4-E221-4679-AF69-010F6FFE485F}"/>
              </a:ext>
            </a:extLst>
          </p:cNvPr>
          <p:cNvCxnSpPr/>
          <p:nvPr/>
        </p:nvCxnSpPr>
        <p:spPr>
          <a:xfrm>
            <a:off x="3910469" y="3877994"/>
            <a:ext cx="1136699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triangle" w="lg" len="lg"/>
            <a:tailEnd type="triangle" w="lg" len="lg"/>
          </a:ln>
        </p:spPr>
      </p:cxnSp>
      <p:cxnSp>
        <p:nvCxnSpPr>
          <p:cNvPr id="6" name="Shape 78">
            <a:extLst>
              <a:ext uri="{FF2B5EF4-FFF2-40B4-BE49-F238E27FC236}">
                <a16:creationId xmlns="" xmlns:a16="http://schemas.microsoft.com/office/drawing/2014/main" id="{94CA0F94-2B2F-49B8-AB27-73823498CAD9}"/>
              </a:ext>
            </a:extLst>
          </p:cNvPr>
          <p:cNvCxnSpPr/>
          <p:nvPr/>
        </p:nvCxnSpPr>
        <p:spPr>
          <a:xfrm>
            <a:off x="7294046" y="3878006"/>
            <a:ext cx="1422299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triangle" w="lg" len="lg"/>
            <a:tailEnd type="triangle" w="lg" len="lg"/>
          </a:ln>
        </p:spPr>
      </p:cxnSp>
      <p:sp>
        <p:nvSpPr>
          <p:cNvPr id="7" name="Shape 79">
            <a:extLst>
              <a:ext uri="{FF2B5EF4-FFF2-40B4-BE49-F238E27FC236}">
                <a16:creationId xmlns="" xmlns:a16="http://schemas.microsoft.com/office/drawing/2014/main" id="{C76C1550-7015-4B37-8ED7-6AE9B65474C3}"/>
              </a:ext>
            </a:extLst>
          </p:cNvPr>
          <p:cNvSpPr txBox="1"/>
          <p:nvPr/>
        </p:nvSpPr>
        <p:spPr>
          <a:xfrm>
            <a:off x="1859147" y="4533369"/>
            <a:ext cx="1821600" cy="54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b="1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Physical System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1200" b="1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(sensors and actuators)</a:t>
            </a:r>
          </a:p>
        </p:txBody>
      </p:sp>
      <p:sp>
        <p:nvSpPr>
          <p:cNvPr id="8" name="Shape 80">
            <a:extLst>
              <a:ext uri="{FF2B5EF4-FFF2-40B4-BE49-F238E27FC236}">
                <a16:creationId xmlns="" xmlns:a16="http://schemas.microsoft.com/office/drawing/2014/main" id="{7DFBCBA6-5BEA-44BC-9D8B-D9F51B1B23E7}"/>
              </a:ext>
            </a:extLst>
          </p:cNvPr>
          <p:cNvSpPr txBox="1"/>
          <p:nvPr/>
        </p:nvSpPr>
        <p:spPr>
          <a:xfrm>
            <a:off x="3929133" y="4533369"/>
            <a:ext cx="1088400" cy="66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Wired or Wireless Connection</a:t>
            </a:r>
            <a:endParaRPr lang="en" sz="1200" b="1" dirty="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9" name="Shape 81">
            <a:extLst>
              <a:ext uri="{FF2B5EF4-FFF2-40B4-BE49-F238E27FC236}">
                <a16:creationId xmlns="" xmlns:a16="http://schemas.microsoft.com/office/drawing/2014/main" id="{B21E6061-54EA-4AA4-998B-5346EBAD5E71}"/>
              </a:ext>
            </a:extLst>
          </p:cNvPr>
          <p:cNvSpPr txBox="1"/>
          <p:nvPr/>
        </p:nvSpPr>
        <p:spPr>
          <a:xfrm>
            <a:off x="5027347" y="4533369"/>
            <a:ext cx="2436600" cy="33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b="1" dirty="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Programmable Logic Controller (PLC)</a:t>
            </a:r>
          </a:p>
        </p:txBody>
      </p:sp>
      <p:sp>
        <p:nvSpPr>
          <p:cNvPr id="10" name="Shape 82">
            <a:extLst>
              <a:ext uri="{FF2B5EF4-FFF2-40B4-BE49-F238E27FC236}">
                <a16:creationId xmlns="" xmlns:a16="http://schemas.microsoft.com/office/drawing/2014/main" id="{02B0E1CF-F2FB-4609-AEC5-E2156ABF23BE}"/>
              </a:ext>
            </a:extLst>
          </p:cNvPr>
          <p:cNvSpPr txBox="1"/>
          <p:nvPr/>
        </p:nvSpPr>
        <p:spPr>
          <a:xfrm>
            <a:off x="7375645" y="4533369"/>
            <a:ext cx="1340700" cy="66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200" b="1" dirty="0" smtClean="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Network</a:t>
            </a:r>
            <a:endParaRPr lang="en" sz="1200" b="1" dirty="0"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1" name="Shape 83">
            <a:extLst>
              <a:ext uri="{FF2B5EF4-FFF2-40B4-BE49-F238E27FC236}">
                <a16:creationId xmlns="" xmlns:a16="http://schemas.microsoft.com/office/drawing/2014/main" id="{3B294D5E-F20F-46CC-97AB-E7A2FA447280}"/>
              </a:ext>
            </a:extLst>
          </p:cNvPr>
          <p:cNvSpPr txBox="1"/>
          <p:nvPr/>
        </p:nvSpPr>
        <p:spPr>
          <a:xfrm>
            <a:off x="8886647" y="4533369"/>
            <a:ext cx="1340700" cy="50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b="1" dirty="0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Human-Machine Interface</a:t>
            </a:r>
          </a:p>
        </p:txBody>
      </p:sp>
      <p:pic>
        <p:nvPicPr>
          <p:cNvPr id="12" name="Shape 85" descr="photo_PPC100.png">
            <a:extLst>
              <a:ext uri="{FF2B5EF4-FFF2-40B4-BE49-F238E27FC236}">
                <a16:creationId xmlns="" xmlns:a16="http://schemas.microsoft.com/office/drawing/2014/main" id="{1AC7589B-AC42-448B-9732-9C9D1EB2860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4533" y="3299114"/>
            <a:ext cx="1922223" cy="1157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Image result for dam">
            <a:extLst>
              <a:ext uri="{FF2B5EF4-FFF2-40B4-BE49-F238E27FC236}">
                <a16:creationId xmlns="" xmlns:a16="http://schemas.microsoft.com/office/drawing/2014/main" id="{0F960C7E-09FA-4593-BAB1-A58CB5CF7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799" y="3405218"/>
            <a:ext cx="1964938" cy="110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964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C798F3-C389-4A1F-AC8A-240AA135A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System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72785474-2914-4687-B609-FEFE65A06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398862"/>
          </a:xfrm>
        </p:spPr>
        <p:txBody>
          <a:bodyPr>
            <a:normAutofit/>
          </a:bodyPr>
          <a:lstStyle/>
          <a:p>
            <a:r>
              <a:rPr lang="en-US" sz="2000" dirty="0"/>
              <a:t>Physical </a:t>
            </a:r>
            <a:r>
              <a:rPr lang="en-US" sz="2000" b="1" dirty="0"/>
              <a:t>structure</a:t>
            </a:r>
            <a:r>
              <a:rPr lang="en-US" sz="2000" dirty="0"/>
              <a:t> for the process</a:t>
            </a:r>
            <a:endParaRPr lang="en-US" sz="900" dirty="0"/>
          </a:p>
          <a:p>
            <a:endParaRPr lang="en-US" sz="900" dirty="0"/>
          </a:p>
          <a:p>
            <a:r>
              <a:rPr lang="en-US" sz="2000" dirty="0"/>
              <a:t>Embedded </a:t>
            </a:r>
            <a:r>
              <a:rPr lang="en-US" sz="2000" b="1" dirty="0"/>
              <a:t>sensors</a:t>
            </a:r>
            <a:r>
              <a:rPr lang="en-US" sz="2000" dirty="0"/>
              <a:t> that measure quantities such as pressure, temperature, flow, or density</a:t>
            </a:r>
          </a:p>
          <a:p>
            <a:endParaRPr lang="en-US" sz="900" dirty="0"/>
          </a:p>
          <a:p>
            <a:r>
              <a:rPr lang="en-US" sz="2000" dirty="0"/>
              <a:t>Embedded </a:t>
            </a:r>
            <a:r>
              <a:rPr lang="en-US" sz="2000" b="1" dirty="0"/>
              <a:t>actuators</a:t>
            </a:r>
            <a:r>
              <a:rPr lang="en-US" sz="2000" dirty="0"/>
              <a:t> to control mechanisms such as solenoids, valves, or gates</a:t>
            </a:r>
          </a:p>
        </p:txBody>
      </p:sp>
      <p:pic>
        <p:nvPicPr>
          <p:cNvPr id="5" name="Shape 61" descr="http://www.uah.edu/images/administrative/communications/logo/png/UAH_primary.png">
            <a:extLst>
              <a:ext uri="{FF2B5EF4-FFF2-40B4-BE49-F238E27FC236}">
                <a16:creationId xmlns="" xmlns:a16="http://schemas.microsoft.com/office/drawing/2014/main" id="{977B4CE1-873B-4413-99FB-DEF3E640BBB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59704" y="5946172"/>
            <a:ext cx="1905000" cy="100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Image result for dam">
            <a:extLst>
              <a:ext uri="{FF2B5EF4-FFF2-40B4-BE49-F238E27FC236}">
                <a16:creationId xmlns="" xmlns:a16="http://schemas.microsoft.com/office/drawing/2014/main" id="{EC818E3C-79B4-4271-8BBF-8B0B15D3A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547" y="3147245"/>
            <a:ext cx="3656317" cy="205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84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C798F3-C389-4A1F-AC8A-240AA135A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Wired (or wireless) Connection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72785474-2914-4687-B609-FEFE65A06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398862"/>
          </a:xfrm>
        </p:spPr>
        <p:txBody>
          <a:bodyPr>
            <a:normAutofit/>
          </a:bodyPr>
          <a:lstStyle/>
          <a:p>
            <a:r>
              <a:rPr lang="en-US" sz="2000" b="1" dirty="0"/>
              <a:t>Sends sensor signals </a:t>
            </a:r>
            <a:r>
              <a:rPr lang="en-US" sz="2000" dirty="0"/>
              <a:t>to the controller</a:t>
            </a:r>
          </a:p>
          <a:p>
            <a:endParaRPr lang="en-US" sz="900" dirty="0"/>
          </a:p>
          <a:p>
            <a:r>
              <a:rPr lang="en-US" sz="2000" b="1" dirty="0"/>
              <a:t>Sends controller commands </a:t>
            </a:r>
            <a:r>
              <a:rPr lang="en-US" sz="2000" dirty="0"/>
              <a:t>to the actuators</a:t>
            </a:r>
          </a:p>
          <a:p>
            <a:endParaRPr lang="en-US" sz="900" dirty="0"/>
          </a:p>
          <a:p>
            <a:r>
              <a:rPr lang="en-US" sz="2000" dirty="0"/>
              <a:t>Electrical </a:t>
            </a:r>
            <a:r>
              <a:rPr lang="en-US" sz="2000" b="1" dirty="0"/>
              <a:t>communication</a:t>
            </a:r>
            <a:r>
              <a:rPr lang="en-US" sz="2000" dirty="0"/>
              <a:t> between the controller and its physical interfaces</a:t>
            </a:r>
          </a:p>
        </p:txBody>
      </p:sp>
      <p:pic>
        <p:nvPicPr>
          <p:cNvPr id="5" name="Shape 61" descr="http://www.uah.edu/images/administrative/communications/logo/png/UAH_primary.png">
            <a:extLst>
              <a:ext uri="{FF2B5EF4-FFF2-40B4-BE49-F238E27FC236}">
                <a16:creationId xmlns="" xmlns:a16="http://schemas.microsoft.com/office/drawing/2014/main" id="{977B4CE1-873B-4413-99FB-DEF3E640BBB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59704" y="5946172"/>
            <a:ext cx="1905000" cy="100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01">
            <a:extLst>
              <a:ext uri="{FF2B5EF4-FFF2-40B4-BE49-F238E27FC236}">
                <a16:creationId xmlns="" xmlns:a16="http://schemas.microsoft.com/office/drawing/2014/main" id="{C8ABFA47-778C-4412-8609-00DBA07E7C4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3095" y="2955871"/>
            <a:ext cx="3447769" cy="2298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352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What is SCADA?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OpenPLC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Virtual SCADA w/ </a:t>
            </a:r>
            <a:r>
              <a:rPr lang="en-US" dirty="0" err="1" smtClean="0"/>
              <a:t>OpenPLC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45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C798F3-C389-4A1F-AC8A-240AA135A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Programmable Logic Controller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72785474-2914-4687-B609-FEFE65A06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398862"/>
          </a:xfrm>
        </p:spPr>
        <p:txBody>
          <a:bodyPr>
            <a:normAutofit lnSpcReduction="10000"/>
          </a:bodyPr>
          <a:lstStyle/>
          <a:p>
            <a:r>
              <a:rPr lang="en-US" sz="2000" b="1" dirty="0"/>
              <a:t>Digital Computer </a:t>
            </a:r>
            <a:r>
              <a:rPr lang="en-US" sz="2000" dirty="0"/>
              <a:t>used on Automation</a:t>
            </a:r>
          </a:p>
          <a:p>
            <a:endParaRPr lang="en-US" sz="800" dirty="0"/>
          </a:p>
          <a:p>
            <a:r>
              <a:rPr lang="en-US" sz="2000" dirty="0"/>
              <a:t>Input modules </a:t>
            </a:r>
            <a:r>
              <a:rPr lang="en-US" sz="2000" b="1" dirty="0"/>
              <a:t>read data </a:t>
            </a:r>
            <a:r>
              <a:rPr lang="en-US" sz="2000" dirty="0"/>
              <a:t>from sensors</a:t>
            </a:r>
          </a:p>
          <a:p>
            <a:endParaRPr lang="en-US" sz="800" dirty="0"/>
          </a:p>
          <a:p>
            <a:r>
              <a:rPr lang="en-US" sz="2000" dirty="0"/>
              <a:t>User program </a:t>
            </a:r>
            <a:r>
              <a:rPr lang="en-US" sz="2000" b="1" dirty="0"/>
              <a:t>decides what to do </a:t>
            </a:r>
            <a:r>
              <a:rPr lang="en-US" sz="2000" dirty="0"/>
              <a:t>based on the input data</a:t>
            </a:r>
          </a:p>
          <a:p>
            <a:endParaRPr lang="en-US" sz="800" dirty="0"/>
          </a:p>
          <a:p>
            <a:r>
              <a:rPr lang="en-US" sz="2000" dirty="0"/>
              <a:t>Output modules </a:t>
            </a:r>
            <a:r>
              <a:rPr lang="en-US" sz="2000" b="1" dirty="0"/>
              <a:t>control actuators </a:t>
            </a:r>
            <a:r>
              <a:rPr lang="en-US" sz="2000" dirty="0"/>
              <a:t>on the physical system</a:t>
            </a:r>
          </a:p>
        </p:txBody>
      </p:sp>
      <p:pic>
        <p:nvPicPr>
          <p:cNvPr id="9" name="Shape 110" descr="photo_PPC100.png">
            <a:extLst>
              <a:ext uri="{FF2B5EF4-FFF2-40B4-BE49-F238E27FC236}">
                <a16:creationId xmlns="" xmlns:a16="http://schemas.microsoft.com/office/drawing/2014/main" id="{A3DC1B62-93E9-43F6-B510-9934004E530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04501" y="3123598"/>
            <a:ext cx="3537873" cy="213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61" descr="http://www.uah.edu/images/administrative/communications/logo/png/UAH_primary.png">
            <a:extLst>
              <a:ext uri="{FF2B5EF4-FFF2-40B4-BE49-F238E27FC236}">
                <a16:creationId xmlns="" xmlns:a16="http://schemas.microsoft.com/office/drawing/2014/main" id="{977B4CE1-873B-4413-99FB-DEF3E640BB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59704" y="5946172"/>
            <a:ext cx="1905000" cy="100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326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7544" y="254039"/>
            <a:ext cx="7729728" cy="1188720"/>
          </a:xfrm>
        </p:spPr>
        <p:txBody>
          <a:bodyPr/>
          <a:lstStyle/>
          <a:p>
            <a:r>
              <a:rPr lang="en-US" dirty="0" smtClean="0"/>
              <a:t>What is inside a PLC?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61032" y="4270153"/>
            <a:ext cx="2355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Microcontroller - often older technologies</a:t>
            </a:r>
            <a:endParaRPr lang="en-US" dirty="0"/>
          </a:p>
        </p:txBody>
      </p:sp>
      <p:pic>
        <p:nvPicPr>
          <p:cNvPr id="1028" name="Picture 4" descr="Image result for dram mem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848" y="1574040"/>
            <a:ext cx="20955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47368" y="4284624"/>
            <a:ext cx="2355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Network I/F</a:t>
            </a:r>
            <a:endParaRPr lang="en-US" dirty="0"/>
          </a:p>
        </p:txBody>
      </p:sp>
      <p:pic>
        <p:nvPicPr>
          <p:cNvPr id="1030" name="Picture 6" descr="Image result for network interf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253" y="2158021"/>
            <a:ext cx="3124292" cy="207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19200" y="6315670"/>
            <a:ext cx="2355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Physical System I/F</a:t>
            </a:r>
            <a:endParaRPr lang="en-US" dirty="0"/>
          </a:p>
        </p:txBody>
      </p:sp>
      <p:pic>
        <p:nvPicPr>
          <p:cNvPr id="1034" name="Picture 10" descr="Image result for rel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662" y="4343400"/>
            <a:ext cx="1870650" cy="187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25766" y="3646372"/>
            <a:ext cx="2355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Memory</a:t>
            </a:r>
            <a:endParaRPr lang="en-US" dirty="0"/>
          </a:p>
        </p:txBody>
      </p:sp>
      <p:pic>
        <p:nvPicPr>
          <p:cNvPr id="1036" name="Picture 12" descr="Image result for ladder progr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65" y="592784"/>
            <a:ext cx="2242598" cy="213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microcontroll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348" y="1916457"/>
            <a:ext cx="2426943" cy="242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88857" y="2723973"/>
            <a:ext cx="1383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Program-</a:t>
            </a:r>
          </a:p>
          <a:p>
            <a:pPr algn="ctr"/>
            <a:r>
              <a:rPr lang="en-US" dirty="0" smtClean="0"/>
              <a:t>Ladder</a:t>
            </a:r>
          </a:p>
          <a:p>
            <a:pPr algn="ctr"/>
            <a:r>
              <a:rPr lang="en-US" dirty="0" smtClean="0"/>
              <a:t>logic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91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a PLC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46818" y="1297057"/>
            <a:ext cx="3816897" cy="62954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470" y="3076011"/>
            <a:ext cx="1958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Relays- outputs to actuators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1918252" y="3399177"/>
            <a:ext cx="755374" cy="248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7672" y="5096967"/>
            <a:ext cx="1958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Wire bridge for inputs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1977694" y="5420133"/>
            <a:ext cx="755374" cy="248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376054" y="3851407"/>
            <a:ext cx="195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Battery- resilience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flipH="1">
            <a:off x="9231940" y="4275404"/>
            <a:ext cx="979004" cy="281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C798F3-C389-4A1F-AC8A-240AA135A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Enterprise Network / Internet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72785474-2914-4687-B609-FEFE65A06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445539"/>
            <a:ext cx="4271771" cy="3971304"/>
          </a:xfrm>
        </p:spPr>
        <p:txBody>
          <a:bodyPr>
            <a:normAutofit/>
          </a:bodyPr>
          <a:lstStyle/>
          <a:p>
            <a:r>
              <a:rPr lang="en-US" sz="2000" dirty="0"/>
              <a:t>Allows </a:t>
            </a:r>
            <a:r>
              <a:rPr lang="en-US" sz="2000" b="1" dirty="0"/>
              <a:t>data exchange </a:t>
            </a:r>
            <a:r>
              <a:rPr lang="en-US" sz="2000" dirty="0"/>
              <a:t>between the Programmable Logic Controllers and other computers</a:t>
            </a:r>
          </a:p>
          <a:p>
            <a:endParaRPr lang="en-US" sz="800" dirty="0"/>
          </a:p>
          <a:p>
            <a:r>
              <a:rPr lang="en-US" sz="2000" dirty="0"/>
              <a:t>Enables supervisory software to </a:t>
            </a:r>
            <a:r>
              <a:rPr lang="en-US" sz="2000" b="1" dirty="0"/>
              <a:t>query information</a:t>
            </a:r>
            <a:r>
              <a:rPr lang="en-US" sz="2000" dirty="0"/>
              <a:t> from the plant</a:t>
            </a:r>
          </a:p>
          <a:p>
            <a:endParaRPr lang="en-US" sz="800" dirty="0"/>
          </a:p>
          <a:p>
            <a:r>
              <a:rPr lang="en-US" sz="2000" dirty="0"/>
              <a:t>Communication follows a set of rules called </a:t>
            </a:r>
            <a:r>
              <a:rPr lang="en-US" sz="2000" b="1" dirty="0"/>
              <a:t>Protocol</a:t>
            </a:r>
          </a:p>
          <a:p>
            <a:endParaRPr lang="en-US" sz="800" dirty="0"/>
          </a:p>
          <a:p>
            <a:r>
              <a:rPr lang="en-US" sz="2000" dirty="0"/>
              <a:t>Output modules control actuators on the physical system</a:t>
            </a:r>
          </a:p>
        </p:txBody>
      </p:sp>
      <p:pic>
        <p:nvPicPr>
          <p:cNvPr id="5" name="Shape 61" descr="http://www.uah.edu/images/administrative/communications/logo/png/UAH_primary.png">
            <a:extLst>
              <a:ext uri="{FF2B5EF4-FFF2-40B4-BE49-F238E27FC236}">
                <a16:creationId xmlns="" xmlns:a16="http://schemas.microsoft.com/office/drawing/2014/main" id="{977B4CE1-873B-4413-99FB-DEF3E640BBB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59704" y="5946172"/>
            <a:ext cx="1905000" cy="100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mage result for network transparent background">
            <a:extLst>
              <a:ext uri="{FF2B5EF4-FFF2-40B4-BE49-F238E27FC236}">
                <a16:creationId xmlns="" xmlns:a16="http://schemas.microsoft.com/office/drawing/2014/main" id="{1D3DFBC1-D121-499F-BC91-2FD5DB3AB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703" y="2240504"/>
            <a:ext cx="3912623" cy="395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71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C798F3-C389-4A1F-AC8A-240AA135A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Machine Interface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72785474-2914-4687-B609-FEFE65A06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398862"/>
          </a:xfrm>
        </p:spPr>
        <p:txBody>
          <a:bodyPr>
            <a:normAutofit/>
          </a:bodyPr>
          <a:lstStyle/>
          <a:p>
            <a:r>
              <a:rPr lang="en-US" sz="2000" b="1" dirty="0"/>
              <a:t>Graphical screens</a:t>
            </a:r>
            <a:r>
              <a:rPr lang="en-US" sz="2000" dirty="0"/>
              <a:t> that consists of buttons, alarms, reports and trends about the process</a:t>
            </a:r>
          </a:p>
          <a:p>
            <a:endParaRPr lang="en-US" sz="800" b="1" dirty="0"/>
          </a:p>
          <a:p>
            <a:r>
              <a:rPr lang="en-US" sz="2000" b="1" dirty="0"/>
              <a:t>Manages</a:t>
            </a:r>
            <a:r>
              <a:rPr lang="en-US" sz="2000" dirty="0"/>
              <a:t> the physical process data</a:t>
            </a:r>
          </a:p>
          <a:p>
            <a:endParaRPr lang="en-US" sz="800" dirty="0"/>
          </a:p>
          <a:p>
            <a:r>
              <a:rPr lang="en-US" sz="2000" dirty="0"/>
              <a:t>Provides a mechanism for </a:t>
            </a:r>
            <a:r>
              <a:rPr lang="en-US" sz="2000" b="1" dirty="0"/>
              <a:t>user interaction and control</a:t>
            </a:r>
          </a:p>
        </p:txBody>
      </p:sp>
      <p:pic>
        <p:nvPicPr>
          <p:cNvPr id="5" name="Shape 61" descr="http://www.uah.edu/images/administrative/communications/logo/png/UAH_primary.png">
            <a:extLst>
              <a:ext uri="{FF2B5EF4-FFF2-40B4-BE49-F238E27FC236}">
                <a16:creationId xmlns="" xmlns:a16="http://schemas.microsoft.com/office/drawing/2014/main" id="{977B4CE1-873B-4413-99FB-DEF3E640BBB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59704" y="5946172"/>
            <a:ext cx="1905000" cy="100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74">
            <a:extLst>
              <a:ext uri="{FF2B5EF4-FFF2-40B4-BE49-F238E27FC236}">
                <a16:creationId xmlns="" xmlns:a16="http://schemas.microsoft.com/office/drawing/2014/main" id="{7A333EF0-87C0-4D57-97E0-30EA04023E3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6215" y="2605624"/>
            <a:ext cx="3903489" cy="3372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90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Threats To SCADA</a:t>
            </a:r>
            <a:endParaRPr lang="en-US" dirty="0"/>
          </a:p>
        </p:txBody>
      </p:sp>
      <p:pic>
        <p:nvPicPr>
          <p:cNvPr id="4" name="Picture 2" descr="http://static.guim.co.uk/sys-images/Guardian/About/General/2011/5/30/1306781568985/Mahmoud-Ahmadinejad-visit-007.jpg">
            <a:extLst>
              <a:ext uri="{FF2B5EF4-FFF2-40B4-BE49-F238E27FC236}">
                <a16:creationId xmlns:a16="http://schemas.microsoft.com/office/drawing/2014/main" xmlns="" id="{A091C295-135E-444D-AF71-92A4C5E62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04" y="2753344"/>
            <a:ext cx="2572176" cy="154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water treatment plant">
            <a:extLst>
              <a:ext uri="{FF2B5EF4-FFF2-40B4-BE49-F238E27FC236}">
                <a16:creationId xmlns:a16="http://schemas.microsoft.com/office/drawing/2014/main" xmlns="" id="{C598A57A-7551-4468-9526-9D7B28F65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463" y="2638045"/>
            <a:ext cx="2301521" cy="153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44994" y="2790123"/>
            <a:ext cx="19432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STUXNET</a:t>
            </a:r>
          </a:p>
          <a:p>
            <a:r>
              <a:rPr lang="en-US" dirty="0" smtClean="0"/>
              <a:t>Iranian nuclear program attacked by nation state actor.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663798" y="2753344"/>
            <a:ext cx="2517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Maroochy</a:t>
            </a:r>
            <a:endParaRPr lang="en-US" dirty="0" smtClean="0"/>
          </a:p>
          <a:p>
            <a:r>
              <a:rPr lang="en-US" dirty="0" smtClean="0"/>
              <a:t>Australian water treatment plant attacked by insider.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31A0800-BA88-401A-8FA2-326DC90A1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136" y="5264162"/>
            <a:ext cx="2155126" cy="1489800"/>
          </a:xfrm>
          <a:prstGeom prst="rect">
            <a:avLst/>
          </a:prstGeom>
        </p:spPr>
      </p:pic>
      <p:pic>
        <p:nvPicPr>
          <p:cNvPr id="9" name="Picture 2" descr="Ukrainian power station">
            <a:extLst>
              <a:ext uri="{FF2B5EF4-FFF2-40B4-BE49-F238E27FC236}">
                <a16:creationId xmlns:a16="http://schemas.microsoft.com/office/drawing/2014/main" xmlns="" id="{C199A20A-83DD-4410-B40A-9EA7C8BAE3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6" r="13194"/>
          <a:stretch/>
        </p:blipFill>
        <p:spPr bwMode="auto">
          <a:xfrm>
            <a:off x="861184" y="4896582"/>
            <a:ext cx="2012645" cy="156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magesvc.timeincapp.com/v3/mm/image?url=https%3A%2F%2Ftimedotcom.files.wordpress.com%2F2016%2F03%2Frye-dam-iran-cyberattack.jpg&amp;w=800&amp;q=85">
            <a:extLst>
              <a:ext uri="{FF2B5EF4-FFF2-40B4-BE49-F238E27FC236}">
                <a16:creationId xmlns:a16="http://schemas.microsoft.com/office/drawing/2014/main" xmlns="" id="{40277876-D23C-4726-9C2F-6AC1BD771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463" y="4628377"/>
            <a:ext cx="2747697" cy="183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93140" y="5264162"/>
            <a:ext cx="1943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Ukraine</a:t>
            </a:r>
          </a:p>
          <a:p>
            <a:r>
              <a:rPr lang="en-US" dirty="0" smtClean="0"/>
              <a:t>Large scale blackout attack.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160582" y="4896582"/>
            <a:ext cx="2517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NY flood control dam attacked by Iranian hackers.</a:t>
            </a:r>
            <a:endParaRPr lang="en-US" dirty="0"/>
          </a:p>
        </p:txBody>
      </p:sp>
      <p:pic>
        <p:nvPicPr>
          <p:cNvPr id="14" name="Shape 61" descr="http://www.uah.edu/images/administrative/communications/logo/png/UAH_primary.png">
            <a:extLst>
              <a:ext uri="{FF2B5EF4-FFF2-40B4-BE49-F238E27FC236}">
                <a16:creationId xmlns="" xmlns:a16="http://schemas.microsoft.com/office/drawing/2014/main" id="{977B4CE1-873B-4413-99FB-DEF3E640BBB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59704" y="5946172"/>
            <a:ext cx="1905000" cy="100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496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teach students to Defend these Systems?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need to teach SCADA</a:t>
            </a:r>
          </a:p>
          <a:p>
            <a:pPr lvl="1"/>
            <a:r>
              <a:rPr lang="en-US" dirty="0" smtClean="0"/>
              <a:t>Unique system components - Cyber Physical Systems</a:t>
            </a:r>
          </a:p>
          <a:p>
            <a:pPr lvl="1"/>
            <a:r>
              <a:rPr lang="en-US" dirty="0" smtClean="0"/>
              <a:t>Unique programming - ladder logic</a:t>
            </a:r>
          </a:p>
          <a:p>
            <a:pPr lvl="1"/>
            <a:r>
              <a:rPr lang="en-US" dirty="0" smtClean="0"/>
              <a:t>Unique network protocols - Modbus, DNP3, etc.</a:t>
            </a:r>
          </a:p>
          <a:p>
            <a:pPr lvl="1"/>
            <a:r>
              <a:rPr lang="en-US" dirty="0" smtClean="0"/>
              <a:t>Legacy systems and components</a:t>
            </a:r>
          </a:p>
          <a:p>
            <a:r>
              <a:rPr lang="en-US" dirty="0" smtClean="0"/>
              <a:t>Unique security requirements</a:t>
            </a:r>
          </a:p>
          <a:p>
            <a:pPr lvl="1"/>
            <a:r>
              <a:rPr lang="en-US" dirty="0" smtClean="0"/>
              <a:t>Availability, Integrity, Confidentiality versus </a:t>
            </a:r>
            <a:br>
              <a:rPr lang="en-US" dirty="0" smtClean="0"/>
            </a:br>
            <a:r>
              <a:rPr lang="en-US" dirty="0" smtClean="0"/>
              <a:t>Confidentiality, Integrity, Availability</a:t>
            </a:r>
            <a:endParaRPr lang="en-US" dirty="0"/>
          </a:p>
        </p:txBody>
      </p:sp>
      <p:pic>
        <p:nvPicPr>
          <p:cNvPr id="4" name="Shape 61" descr="http://www.uah.edu/images/administrative/communications/logo/png/UAH_primary.png">
            <a:extLst>
              <a:ext uri="{FF2B5EF4-FFF2-40B4-BE49-F238E27FC236}">
                <a16:creationId xmlns="" xmlns:a16="http://schemas.microsoft.com/office/drawing/2014/main" id="{977B4CE1-873B-4413-99FB-DEF3E640BBB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59704" y="5946172"/>
            <a:ext cx="1905000" cy="100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24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UAH SCADA Laboratory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543" y="2501848"/>
            <a:ext cx="2441275" cy="18309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587" y="2501848"/>
            <a:ext cx="2441275" cy="1830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632" y="2501848"/>
            <a:ext cx="2438399" cy="182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99357" y="4332804"/>
            <a:ext cx="1724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Gas Pipeline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85321" y="4332804"/>
            <a:ext cx="193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Water Treatment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96931" y="4332804"/>
            <a:ext cx="1515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Storage Tank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902542" y="5154314"/>
            <a:ext cx="8607638" cy="1477328"/>
            <a:chOff x="136827" y="4558442"/>
            <a:chExt cx="8607638" cy="1477328"/>
          </a:xfrm>
        </p:grpSpPr>
        <p:sp>
          <p:nvSpPr>
            <p:cNvPr id="13" name="TextBox 12"/>
            <p:cNvSpPr txBox="1"/>
            <p:nvPr/>
          </p:nvSpPr>
          <p:spPr>
            <a:xfrm>
              <a:off x="6531984" y="4696942"/>
              <a:ext cx="22124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Real cyber vulnerabilities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Real physical impacts</a:t>
              </a:r>
            </a:p>
          </p:txBody>
        </p:sp>
        <p:sp>
          <p:nvSpPr>
            <p:cNvPr id="15" name="Plus 14"/>
            <p:cNvSpPr/>
            <p:nvPr/>
          </p:nvSpPr>
          <p:spPr>
            <a:xfrm>
              <a:off x="1977149" y="4836132"/>
              <a:ext cx="741406" cy="644951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qual 15"/>
            <p:cNvSpPr/>
            <p:nvPr/>
          </p:nvSpPr>
          <p:spPr>
            <a:xfrm>
              <a:off x="5675871" y="4882639"/>
              <a:ext cx="498389" cy="551935"/>
            </a:xfrm>
            <a:prstGeom prst="mathEqua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6827" y="4585738"/>
              <a:ext cx="19482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Physical systems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Real actuators and sensors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30634" y="4558442"/>
              <a:ext cx="293104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Commercial PLC’s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Commercial Human Machine Interface (HMI) Software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Standardize networks</a:t>
              </a:r>
            </a:p>
          </p:txBody>
        </p:sp>
      </p:grpSp>
      <p:pic>
        <p:nvPicPr>
          <p:cNvPr id="18" name="Shape 61" descr="http://www.uah.edu/images/administrative/communications/logo/png/UAH_primary.png">
            <a:extLst>
              <a:ext uri="{FF2B5EF4-FFF2-40B4-BE49-F238E27FC236}">
                <a16:creationId xmlns="" xmlns:a16="http://schemas.microsoft.com/office/drawing/2014/main" id="{977B4CE1-873B-4413-99FB-DEF3E640BBB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59704" y="5946172"/>
            <a:ext cx="1905000" cy="100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86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3484" y="178112"/>
            <a:ext cx="7178335" cy="6379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Lab Options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494696"/>
              </p:ext>
            </p:extLst>
          </p:nvPr>
        </p:nvGraphicFramePr>
        <p:xfrm>
          <a:off x="580106" y="1032389"/>
          <a:ext cx="10461520" cy="5706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444"/>
                <a:gridCol w="2261419"/>
                <a:gridCol w="2074606"/>
                <a:gridCol w="2535294"/>
                <a:gridCol w="1564757"/>
              </a:tblGrid>
              <a:tr h="96330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Type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Description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Pros/Cons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# Students Served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Cost</a:t>
                      </a:r>
                      <a:endParaRPr lang="en-US" sz="1600" dirty="0"/>
                    </a:p>
                  </a:txBody>
                  <a:tcPr/>
                </a:tc>
              </a:tr>
              <a:tr h="96330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Access to real systems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Co-op/intern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or tour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Limited availability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Real systems, real problems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One at a time for 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co-op/intern model.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</a:t>
                      </a:r>
                      <a:endParaRPr lang="en-US" sz="1600" dirty="0"/>
                    </a:p>
                  </a:txBody>
                  <a:tcPr/>
                </a:tc>
              </a:tr>
              <a:tr h="55810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SCADA Lab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Working</a:t>
                      </a:r>
                      <a:r>
                        <a:rPr lang="en-US" sz="1600" baseline="0" dirty="0" smtClean="0"/>
                        <a:t> SCADA</a:t>
                      </a:r>
                    </a:p>
                    <a:p>
                      <a:r>
                        <a:rPr lang="en-US" sz="1600" baseline="0" dirty="0" smtClean="0"/>
                        <a:t>commercial hard-</a:t>
                      </a:r>
                      <a:br>
                        <a:rPr lang="en-US" sz="1600" baseline="0" dirty="0" smtClean="0"/>
                      </a:br>
                      <a:r>
                        <a:rPr lang="en-US" sz="1600" baseline="0" dirty="0" smtClean="0"/>
                        <a:t>ware &amp; 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Limited </a:t>
                      </a:r>
                      <a:r>
                        <a:rPr lang="en-US" sz="1600" baseline="0" dirty="0" smtClean="0"/>
                        <a:t>physical system c</a:t>
                      </a:r>
                      <a:r>
                        <a:rPr lang="en-US" sz="1600" dirty="0" smtClean="0"/>
                        <a:t>omplexity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Expensive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One student at time/system or teams. UAH has 3 systems.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$$$</a:t>
                      </a:r>
                      <a:endParaRPr lang="en-US" sz="1600" dirty="0"/>
                    </a:p>
                  </a:txBody>
                  <a:tcPr/>
                </a:tc>
              </a:tr>
              <a:tr h="55810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PLC Lab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Commercial hard-</a:t>
                      </a:r>
                      <a:br>
                        <a:rPr lang="en-US" sz="1600" baseline="0" dirty="0" smtClean="0"/>
                      </a:br>
                      <a:r>
                        <a:rPr lang="en-US" sz="1600" baseline="0" dirty="0" smtClean="0"/>
                        <a:t>ware &amp; software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Limite</a:t>
                      </a:r>
                      <a:r>
                        <a:rPr lang="en-US" sz="1600" baseline="0" dirty="0" smtClean="0"/>
                        <a:t>d physical system complexity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smtClean="0"/>
                        <a:t>Limited to one brand PLC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smtClean="0"/>
                        <a:t>Closed source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One student at time/system or teams. </a:t>
                      </a:r>
                    </a:p>
                    <a:p>
                      <a:r>
                        <a:rPr lang="en-US" sz="1600" dirty="0" smtClean="0"/>
                        <a:t>20 PLC to a lab.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$$</a:t>
                      </a:r>
                      <a:endParaRPr lang="en-US" sz="1600" dirty="0"/>
                    </a:p>
                  </a:txBody>
                  <a:tcPr/>
                </a:tc>
              </a:tr>
              <a:tr h="558107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OpenPLC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Bread boards + </a:t>
                      </a:r>
                      <a:r>
                        <a:rPr lang="en-US" sz="1600" dirty="0" err="1" smtClean="0"/>
                        <a:t>Arduino</a:t>
                      </a:r>
                      <a:r>
                        <a:rPr lang="en-US" sz="1600" baseline="0" dirty="0" smtClean="0"/>
                        <a:t> + PC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 smtClean="0"/>
                        <a:t>Limite</a:t>
                      </a:r>
                      <a:r>
                        <a:rPr lang="en-US" sz="1600" baseline="0" dirty="0" smtClean="0"/>
                        <a:t>d physical system complexity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Open source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Students purchase own</a:t>
                      </a:r>
                      <a:r>
                        <a:rPr lang="en-US" sz="1600" baseline="0" dirty="0" smtClean="0"/>
                        <a:t> kit and pair with PC.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</a:t>
                      </a:r>
                      <a:endParaRPr lang="en-US" sz="1600" dirty="0"/>
                    </a:p>
                  </a:txBody>
                  <a:tcPr/>
                </a:tc>
              </a:tr>
              <a:tr h="55810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Virtual SCADA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Matlab</a:t>
                      </a:r>
                      <a:r>
                        <a:rPr lang="en-US" sz="1600" dirty="0" smtClean="0"/>
                        <a:t> Simulink + </a:t>
                      </a:r>
                      <a:r>
                        <a:rPr lang="en-US" sz="1600" dirty="0" err="1" smtClean="0"/>
                        <a:t>OpenPLC</a:t>
                      </a:r>
                      <a:r>
                        <a:rPr lang="en-US" sz="1600" baseline="0" dirty="0" smtClean="0"/>
                        <a:t> (soft)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Model larger physical</a:t>
                      </a:r>
                      <a:r>
                        <a:rPr lang="en-US" sz="1600" baseline="0" dirty="0" smtClean="0"/>
                        <a:t> systems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smtClean="0"/>
                        <a:t>No kinetic effects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Available on PC via cloud.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Shape 61" descr="http://www.uah.edu/images/administrative/communications/logo/png/UAH_primary.png">
            <a:extLst>
              <a:ext uri="{FF2B5EF4-FFF2-40B4-BE49-F238E27FC236}">
                <a16:creationId xmlns="" xmlns:a16="http://schemas.microsoft.com/office/drawing/2014/main" id="{977B4CE1-873B-4413-99FB-DEF3E640BBB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59704" y="5946172"/>
            <a:ext cx="1905000" cy="100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04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>
            <a:normAutofit/>
          </a:bodyPr>
          <a:lstStyle/>
          <a:p>
            <a:r>
              <a:rPr lang="en-US" dirty="0" err="1" smtClean="0"/>
              <a:t>OpenPLC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http://</a:t>
            </a:r>
            <a:r>
              <a:rPr lang="en-US" dirty="0" smtClean="0"/>
              <a:t>www.openplcproject.com</a:t>
            </a:r>
            <a:endParaRPr lang="en-US" dirty="0"/>
          </a:p>
        </p:txBody>
      </p:sp>
      <p:sp>
        <p:nvSpPr>
          <p:cNvPr id="116" name="Shape 116"/>
          <p:cNvSpPr txBox="1">
            <a:spLocks noGrp="1"/>
          </p:cNvSpPr>
          <p:nvPr>
            <p:ph type="body" idx="4294967295"/>
          </p:nvPr>
        </p:nvSpPr>
        <p:spPr>
          <a:xfrm>
            <a:off x="0" y="4779963"/>
            <a:ext cx="3441700" cy="985837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algn="ctr">
              <a:buNone/>
            </a:pPr>
            <a:r>
              <a:rPr lang="en-US" sz="3200" dirty="0" smtClean="0"/>
              <a:t>Runtime</a:t>
            </a:r>
          </a:p>
          <a:p>
            <a:pPr algn="ctr"/>
            <a:r>
              <a:rPr lang="en-US" sz="2000" dirty="0" smtClean="0"/>
              <a:t>multi-platform</a:t>
            </a:r>
          </a:p>
          <a:p>
            <a:pPr algn="ctr"/>
            <a:r>
              <a:rPr lang="en-US" sz="2000" dirty="0" smtClean="0"/>
              <a:t>soft PLC</a:t>
            </a:r>
            <a:endParaRPr lang="en" sz="2000" dirty="0"/>
          </a:p>
          <a:p>
            <a:pPr algn="ctr">
              <a:buClr>
                <a:srgbClr val="000000"/>
              </a:buClr>
              <a:buSzPct val="183333"/>
              <a:buNone/>
            </a:pPr>
            <a:endParaRPr sz="1067" dirty="0"/>
          </a:p>
          <a:p>
            <a:pPr algn="ctr">
              <a:buNone/>
            </a:pPr>
            <a:endParaRPr dirty="0"/>
          </a:p>
        </p:txBody>
      </p:sp>
      <p:pic>
        <p:nvPicPr>
          <p:cNvPr id="1028" name="Picture 4" descr="Image result for scadabr">
            <a:extLst>
              <a:ext uri="{FF2B5EF4-FFF2-40B4-BE49-F238E27FC236}">
                <a16:creationId xmlns:a16="http://schemas.microsoft.com/office/drawing/2014/main" xmlns="" id="{F6BAFC27-C3D3-452C-BED7-417720C04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550" y="2780139"/>
            <a:ext cx="3752850" cy="88403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116">
            <a:extLst>
              <a:ext uri="{FF2B5EF4-FFF2-40B4-BE49-F238E27FC236}">
                <a16:creationId xmlns:a16="http://schemas.microsoft.com/office/drawing/2014/main" xmlns="" id="{C93EC585-5C6A-466D-A681-0C0F79419132}"/>
              </a:ext>
            </a:extLst>
          </p:cNvPr>
          <p:cNvSpPr txBox="1">
            <a:spLocks/>
          </p:cNvSpPr>
          <p:nvPr/>
        </p:nvSpPr>
        <p:spPr>
          <a:xfrm>
            <a:off x="4374711" y="4780160"/>
            <a:ext cx="3442576" cy="9860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lvl="2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lvl="3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lvl="4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lvl="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lvl="6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lvl="7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lvl="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3200" dirty="0" smtClean="0"/>
              <a:t>Editor</a:t>
            </a:r>
          </a:p>
          <a:p>
            <a:pPr algn="ctr"/>
            <a:r>
              <a:rPr lang="en-US" dirty="0" smtClean="0"/>
              <a:t>PLC </a:t>
            </a:r>
            <a:r>
              <a:rPr lang="en-US" dirty="0" err="1" smtClean="0"/>
              <a:t>programation</a:t>
            </a:r>
            <a:endParaRPr lang="en-US" dirty="0" smtClean="0"/>
          </a:p>
          <a:p>
            <a:pPr algn="ctr"/>
            <a:r>
              <a:rPr lang="en-US" dirty="0" smtClean="0"/>
              <a:t>Edit ladder logic </a:t>
            </a:r>
            <a:br>
              <a:rPr lang="en-US" dirty="0" smtClean="0"/>
            </a:br>
            <a:r>
              <a:rPr lang="en-US" dirty="0" smtClean="0"/>
              <a:t>(and 4 other languages)</a:t>
            </a:r>
          </a:p>
          <a:p>
            <a:pPr algn="ctr"/>
            <a:r>
              <a:rPr lang="en-US" dirty="0" smtClean="0"/>
              <a:t>Simulate and debug</a:t>
            </a:r>
            <a:endParaRPr lang="en-US" dirty="0"/>
          </a:p>
          <a:p>
            <a:pPr algn="ctr">
              <a:buClr>
                <a:srgbClr val="000000"/>
              </a:buClr>
              <a:buSzPct val="183333"/>
              <a:buFont typeface="Arial" panose="020B0604020202020204" pitchFamily="34" charset="0"/>
              <a:buNone/>
            </a:pPr>
            <a:endParaRPr lang="en-US" sz="1067" dirty="0"/>
          </a:p>
          <a:p>
            <a:pPr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0" name="Shape 116">
            <a:extLst>
              <a:ext uri="{FF2B5EF4-FFF2-40B4-BE49-F238E27FC236}">
                <a16:creationId xmlns:a16="http://schemas.microsoft.com/office/drawing/2014/main" xmlns="" id="{7AE9A754-662B-4F41-936E-79A791753906}"/>
              </a:ext>
            </a:extLst>
          </p:cNvPr>
          <p:cNvSpPr txBox="1">
            <a:spLocks/>
          </p:cNvSpPr>
          <p:nvPr/>
        </p:nvSpPr>
        <p:spPr>
          <a:xfrm>
            <a:off x="8023550" y="4780160"/>
            <a:ext cx="3752850" cy="9860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lvl="2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lvl="3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lvl="4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lvl="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lvl="6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lvl="7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lvl="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3200" dirty="0" smtClean="0"/>
              <a:t>GUI</a:t>
            </a:r>
          </a:p>
          <a:p>
            <a:pPr algn="ctr"/>
            <a:r>
              <a:rPr lang="en-US" sz="1600" dirty="0" smtClean="0"/>
              <a:t>build GUI’s</a:t>
            </a:r>
          </a:p>
          <a:p>
            <a:pPr algn="ctr"/>
            <a:r>
              <a:rPr lang="en-US" sz="1600" dirty="0" smtClean="0"/>
              <a:t>remote monitoring and control</a:t>
            </a:r>
            <a:endParaRPr lang="en-US" sz="1600" dirty="0"/>
          </a:p>
          <a:p>
            <a:pPr algn="ctr">
              <a:buClr>
                <a:srgbClr val="000000"/>
              </a:buClr>
              <a:buSzPct val="183333"/>
              <a:buFont typeface="Arial" panose="020B0604020202020204" pitchFamily="34" charset="0"/>
              <a:buNone/>
            </a:pPr>
            <a:endParaRPr lang="en-US" sz="1067" dirty="0"/>
          </a:p>
          <a:p>
            <a:pPr algn="ctr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FF6ED5C-2A8F-4E7E-B99A-E149BB973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18" y="2570225"/>
            <a:ext cx="3027340" cy="130385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491" y="2480802"/>
            <a:ext cx="3517126" cy="1747069"/>
          </a:xfrm>
          <a:prstGeom prst="rect">
            <a:avLst/>
          </a:prstGeom>
        </p:spPr>
      </p:pic>
      <p:pic>
        <p:nvPicPr>
          <p:cNvPr id="13" name="Shape 61" descr="http://www.uah.edu/images/administrative/communications/logo/png/UAH_primary.png">
            <a:extLst>
              <a:ext uri="{FF2B5EF4-FFF2-40B4-BE49-F238E27FC236}">
                <a16:creationId xmlns="" xmlns:a16="http://schemas.microsoft.com/office/drawing/2014/main" id="{977B4CE1-873B-4413-99FB-DEF3E640BBB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59704" y="5946172"/>
            <a:ext cx="1905000" cy="100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473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1" descr="http://www.uah.edu/images/administrative/communications/logo/png/UAH_primary.png">
            <a:extLst>
              <a:ext uri="{FF2B5EF4-FFF2-40B4-BE49-F238E27FC236}">
                <a16:creationId xmlns="" xmlns:a16="http://schemas.microsoft.com/office/drawing/2014/main" id="{2874328A-3265-4F09-9830-21E133EE9F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59704" y="5946172"/>
            <a:ext cx="1905000" cy="100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water_tower_new.jpg">
            <a:extLst>
              <a:ext uri="{FF2B5EF4-FFF2-40B4-BE49-F238E27FC236}">
                <a16:creationId xmlns="" xmlns:a16="http://schemas.microsoft.com/office/drawing/2014/main" id="{E7CA5662-27D7-4701-BCBA-A048945945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595" t="4875" r="17439" b="13889"/>
          <a:stretch/>
        </p:blipFill>
        <p:spPr>
          <a:xfrm>
            <a:off x="1543792" y="4429495"/>
            <a:ext cx="1543792" cy="206630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CCC798F3-C389-4A1F-AC8A-240AA135A3A0}"/>
              </a:ext>
            </a:extLst>
          </p:cNvPr>
          <p:cNvSpPr txBox="1">
            <a:spLocks/>
          </p:cNvSpPr>
          <p:nvPr/>
        </p:nvSpPr>
        <p:spPr>
          <a:xfrm>
            <a:off x="432736" y="655037"/>
            <a:ext cx="3765903" cy="5672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Flood Control</a:t>
            </a:r>
            <a:endParaRPr lang="en-US" dirty="0"/>
          </a:p>
        </p:txBody>
      </p:sp>
      <p:pic>
        <p:nvPicPr>
          <p:cNvPr id="7" name="Picture 2" descr="Image result for dam">
            <a:extLst>
              <a:ext uri="{FF2B5EF4-FFF2-40B4-BE49-F238E27FC236}">
                <a16:creationId xmlns="" xmlns:a16="http://schemas.microsoft.com/office/drawing/2014/main" id="{F1192CE2-4B22-4912-964E-4FA72E5D5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2" t="14780" r="15124" b="8061"/>
          <a:stretch/>
        </p:blipFill>
        <p:spPr bwMode="auto">
          <a:xfrm>
            <a:off x="1085045" y="1378689"/>
            <a:ext cx="2461283" cy="13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CCC798F3-C389-4A1F-AC8A-240AA135A3A0}"/>
              </a:ext>
            </a:extLst>
          </p:cNvPr>
          <p:cNvSpPr txBox="1">
            <a:spLocks/>
          </p:cNvSpPr>
          <p:nvPr/>
        </p:nvSpPr>
        <p:spPr>
          <a:xfrm>
            <a:off x="16385" y="3500771"/>
            <a:ext cx="4775308" cy="5672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Water </a:t>
            </a:r>
            <a:br>
              <a:rPr lang="en-US" dirty="0" smtClean="0"/>
            </a:br>
            <a:r>
              <a:rPr lang="en-US" dirty="0" smtClean="0"/>
              <a:t>Distribution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CCC798F3-C389-4A1F-AC8A-240AA135A3A0}"/>
              </a:ext>
            </a:extLst>
          </p:cNvPr>
          <p:cNvSpPr txBox="1">
            <a:spLocks/>
          </p:cNvSpPr>
          <p:nvPr/>
        </p:nvSpPr>
        <p:spPr>
          <a:xfrm>
            <a:off x="3468454" y="384196"/>
            <a:ext cx="4827173" cy="5672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Oil/Gas </a:t>
            </a:r>
            <a:br>
              <a:rPr lang="en-US" dirty="0" smtClean="0"/>
            </a:br>
            <a:r>
              <a:rPr lang="en-US" dirty="0" smtClean="0"/>
              <a:t>Distribution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CCC798F3-C389-4A1F-AC8A-240AA135A3A0}"/>
              </a:ext>
            </a:extLst>
          </p:cNvPr>
          <p:cNvSpPr txBox="1">
            <a:spLocks/>
          </p:cNvSpPr>
          <p:nvPr/>
        </p:nvSpPr>
        <p:spPr>
          <a:xfrm>
            <a:off x="7866934" y="667808"/>
            <a:ext cx="3445270" cy="433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Petrochemical</a:t>
            </a:r>
            <a:endParaRPr lang="en-US" dirty="0"/>
          </a:p>
        </p:txBody>
      </p:sp>
      <p:pic>
        <p:nvPicPr>
          <p:cNvPr id="12" name="Picture 11" descr="1097petrochemical_plant.jpg">
            <a:extLst>
              <a:ext uri="{FF2B5EF4-FFF2-40B4-BE49-F238E27FC236}">
                <a16:creationId xmlns="" xmlns:a16="http://schemas.microsoft.com/office/drawing/2014/main" id="{DDD24890-003D-4F65-8B0D-BC8BB1D8089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53122" y="1306943"/>
            <a:ext cx="2907865" cy="1930096"/>
          </a:xfrm>
          <a:prstGeom prst="rect">
            <a:avLst/>
          </a:prstGeom>
        </p:spPr>
      </p:pic>
      <p:pic>
        <p:nvPicPr>
          <p:cNvPr id="1026" name="Picture 2" descr="Image result for factory robo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94" y="4456932"/>
            <a:ext cx="3680491" cy="201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CCC798F3-C389-4A1F-AC8A-240AA135A3A0}"/>
              </a:ext>
            </a:extLst>
          </p:cNvPr>
          <p:cNvSpPr txBox="1">
            <a:spLocks/>
          </p:cNvSpPr>
          <p:nvPr/>
        </p:nvSpPr>
        <p:spPr>
          <a:xfrm>
            <a:off x="3494385" y="3563373"/>
            <a:ext cx="4775308" cy="5672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Factory </a:t>
            </a:r>
          </a:p>
          <a:p>
            <a:r>
              <a:rPr lang="en-US" dirty="0" smtClean="0"/>
              <a:t>Automation</a:t>
            </a:r>
            <a:endParaRPr lang="en-US" dirty="0"/>
          </a:p>
        </p:txBody>
      </p:sp>
      <p:pic>
        <p:nvPicPr>
          <p:cNvPr id="1028" name="Picture 4" descr="Image result for gas pipeli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034" y="1378689"/>
            <a:ext cx="2932009" cy="164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electricity generati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122" y="4429495"/>
            <a:ext cx="3247190" cy="162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="" xmlns:a16="http://schemas.microsoft.com/office/drawing/2014/main" id="{CCC798F3-C389-4A1F-AC8A-240AA135A3A0}"/>
              </a:ext>
            </a:extLst>
          </p:cNvPr>
          <p:cNvSpPr txBox="1">
            <a:spLocks/>
          </p:cNvSpPr>
          <p:nvPr/>
        </p:nvSpPr>
        <p:spPr>
          <a:xfrm>
            <a:off x="7389063" y="3846985"/>
            <a:ext cx="4775308" cy="5672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Electrification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-1800000">
            <a:off x="285008" y="2897579"/>
            <a:ext cx="11424062" cy="9233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Critical Infrastructure</a:t>
            </a:r>
            <a:endParaRPr lang="en-US" sz="54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07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315763"/>
            <a:ext cx="7729728" cy="1188720"/>
          </a:xfrm>
        </p:spPr>
        <p:txBody>
          <a:bodyPr/>
          <a:lstStyle/>
          <a:p>
            <a:r>
              <a:rPr lang="en-US" dirty="0" smtClean="0"/>
              <a:t>OPENPLC MODBUS Support Compared TO Commercial</a:t>
            </a:r>
            <a:endParaRPr lang="en-US" dirty="0"/>
          </a:p>
        </p:txBody>
      </p:sp>
      <p:pic>
        <p:nvPicPr>
          <p:cNvPr id="4" name="Shape 61" descr="http://www.uah.edu/images/administrative/communications/logo/png/UAH_primary.png">
            <a:extLst>
              <a:ext uri="{FF2B5EF4-FFF2-40B4-BE49-F238E27FC236}">
                <a16:creationId xmlns="" xmlns:a16="http://schemas.microsoft.com/office/drawing/2014/main" id="{977B4CE1-873B-4413-99FB-DEF3E640BBB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59704" y="5946172"/>
            <a:ext cx="1905000" cy="100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lc="http://schemas.openxmlformats.org/drawingml/2006/lockedCanvas" xmlns:a16="http://schemas.microsoft.com/office/drawing/2014/main" xmlns="" id="{1C342417-A96F-462B-B5A6-962C230DB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932" y="1750290"/>
            <a:ext cx="5310136" cy="486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OpenPLC</a:t>
            </a:r>
            <a:r>
              <a:rPr lang="en-US" dirty="0" smtClean="0"/>
              <a:t> + </a:t>
            </a:r>
            <a:r>
              <a:rPr lang="en-US" dirty="0" err="1" smtClean="0"/>
              <a:t>ArDUINO+PC</a:t>
            </a:r>
            <a:endParaRPr lang="en-US" dirty="0"/>
          </a:p>
        </p:txBody>
      </p:sp>
      <p:pic>
        <p:nvPicPr>
          <p:cNvPr id="4" name="Shape 61" descr="http://www.uah.edu/images/administrative/communications/logo/png/UAH_primary.png">
            <a:extLst>
              <a:ext uri="{FF2B5EF4-FFF2-40B4-BE49-F238E27FC236}">
                <a16:creationId xmlns="" xmlns:a16="http://schemas.microsoft.com/office/drawing/2014/main" id="{977B4CE1-873B-4413-99FB-DEF3E640BBB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59704" y="5946172"/>
            <a:ext cx="1905000" cy="100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Image result for lap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132" y="2504196"/>
            <a:ext cx="2958013" cy="22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rduino uno no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444" y="2892556"/>
            <a:ext cx="1531514" cy="134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breadboard ardui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56" y="2427522"/>
            <a:ext cx="1847527" cy="224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8557" y="5207508"/>
            <a:ext cx="59918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OpenPLC</a:t>
            </a:r>
            <a:r>
              <a:rPr lang="en-US" dirty="0" smtClean="0"/>
              <a:t> runtime runs on PC.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Arduino</a:t>
            </a:r>
            <a:r>
              <a:rPr lang="en-US" dirty="0" smtClean="0"/>
              <a:t> provides </a:t>
            </a:r>
            <a:r>
              <a:rPr lang="en-US" dirty="0" err="1" smtClean="0"/>
              <a:t>Input/Output</a:t>
            </a:r>
            <a:r>
              <a:rPr lang="en-US" dirty="0" smtClean="0"/>
              <a:t> (IO): Analog and Digital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Inputs: buttons, sensors (various)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Outputs: LED, relays, speakers,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Host only network from Virtual Box or lab network.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558" y1="27331" x2="57558" y2="27331"/>
                        <a14:foregroundMark x1="70184" y1="28114" x2="70184" y2="28114"/>
                        <a14:foregroundMark x1="77238" y1="48185" x2="77238" y2="48185"/>
                        <a14:foregroundMark x1="79075" y1="42349" x2="79075" y2="42349"/>
                        <a14:foregroundMark x1="63604" y1="26833" x2="63604" y2="26833"/>
                        <a14:foregroundMark x1="73740" y1="33594" x2="73740" y2="33594"/>
                        <a14:foregroundMark x1="73148" y1="66548" x2="73148" y2="66548"/>
                        <a14:foregroundMark x1="80616" y1="42847" x2="80616" y2="42847"/>
                        <a14:foregroundMark x1="74511" y1="31246" x2="74511" y2="31246"/>
                        <a14:foregroundMark x1="81802" y1="36868" x2="81802" y2="36868"/>
                        <a14:foregroundMark x1="74985" y1="39858" x2="74985" y2="39858"/>
                        <a14:foregroundMark x1="71191" y1="58790" x2="71191" y2="58790"/>
                        <a14:backgroundMark x1="38826" y1="78790" x2="38826" y2="78790"/>
                        <a14:backgroundMark x1="54772" y1="80783" x2="54772" y2="80783"/>
                        <a14:backgroundMark x1="51749" y1="79288" x2="51749" y2="79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2892556"/>
            <a:ext cx="1569003" cy="130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7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OpenPLC</a:t>
            </a:r>
            <a:r>
              <a:rPr lang="en-US" dirty="0" smtClean="0"/>
              <a:t> + Raspberry PI</a:t>
            </a:r>
            <a:endParaRPr lang="en-US" dirty="0"/>
          </a:p>
        </p:txBody>
      </p:sp>
      <p:pic>
        <p:nvPicPr>
          <p:cNvPr id="4" name="Shape 61" descr="http://www.uah.edu/images/administrative/communications/logo/png/UAH_primary.png">
            <a:extLst>
              <a:ext uri="{FF2B5EF4-FFF2-40B4-BE49-F238E27FC236}">
                <a16:creationId xmlns="" xmlns:a16="http://schemas.microsoft.com/office/drawing/2014/main" id="{977B4CE1-873B-4413-99FB-DEF3E640BBB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59704" y="5946172"/>
            <a:ext cx="1905000" cy="100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Image result for breadboard ardui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56" y="2427522"/>
            <a:ext cx="1847527" cy="224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55079" y="4939888"/>
            <a:ext cx="7405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OpenPLC</a:t>
            </a:r>
            <a:r>
              <a:rPr lang="en-US" dirty="0" smtClean="0"/>
              <a:t> runtime runs on Raspberry PI.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Raspberry </a:t>
            </a:r>
            <a:r>
              <a:rPr lang="en-US" dirty="0" smtClean="0"/>
              <a:t>PI provides </a:t>
            </a:r>
            <a:r>
              <a:rPr lang="en-US" dirty="0" err="1" smtClean="0"/>
              <a:t>Input/Output</a:t>
            </a:r>
            <a:r>
              <a:rPr lang="en-US" dirty="0" smtClean="0"/>
              <a:t> (IO):  Analog (low quality) and Digital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Inputs: buttons, sensors (various)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Outputs: LED, relays, speakers,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Need monitor, mouse, keyboard to program.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Need lab network.</a:t>
            </a:r>
            <a:endParaRPr lang="en-US" dirty="0"/>
          </a:p>
        </p:txBody>
      </p:sp>
      <p:pic>
        <p:nvPicPr>
          <p:cNvPr id="3076" name="Picture 4" descr="Image result for monitor keyboard mouse no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460" y="2918459"/>
            <a:ext cx="2286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raspberry pi no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850" y="2649086"/>
            <a:ext cx="2519882" cy="229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558" y1="27331" x2="57558" y2="27331"/>
                        <a14:foregroundMark x1="70184" y1="28114" x2="70184" y2="28114"/>
                        <a14:foregroundMark x1="77238" y1="48185" x2="77238" y2="48185"/>
                        <a14:foregroundMark x1="79075" y1="42349" x2="79075" y2="42349"/>
                        <a14:foregroundMark x1="63604" y1="26833" x2="63604" y2="26833"/>
                        <a14:foregroundMark x1="73740" y1="33594" x2="73740" y2="33594"/>
                        <a14:foregroundMark x1="73148" y1="66548" x2="73148" y2="66548"/>
                        <a14:foregroundMark x1="80616" y1="42847" x2="80616" y2="42847"/>
                        <a14:foregroundMark x1="74511" y1="31246" x2="74511" y2="31246"/>
                        <a14:foregroundMark x1="81802" y1="36868" x2="81802" y2="36868"/>
                        <a14:foregroundMark x1="74985" y1="39858" x2="74985" y2="39858"/>
                        <a14:foregroundMark x1="71191" y1="58790" x2="71191" y2="58790"/>
                        <a14:backgroundMark x1="38826" y1="78790" x2="38826" y2="78790"/>
                        <a14:backgroundMark x1="54772" y1="80783" x2="54772" y2="80783"/>
                        <a14:backgroundMark x1="51749" y1="79288" x2="51749" y2="79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738" y="3027095"/>
            <a:ext cx="1569003" cy="130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8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SCADA 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28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2410" y="2059962"/>
            <a:ext cx="4169664" cy="1768460"/>
          </a:xfrm>
        </p:spPr>
        <p:txBody>
          <a:bodyPr>
            <a:normAutofit/>
          </a:bodyPr>
          <a:lstStyle/>
          <a:p>
            <a:r>
              <a:rPr lang="en-US" dirty="0" smtClean="0"/>
              <a:t>Refinery Distillation Column</a:t>
            </a:r>
            <a:endParaRPr lang="en-US" dirty="0"/>
          </a:p>
        </p:txBody>
      </p:sp>
      <p:pic>
        <p:nvPicPr>
          <p:cNvPr id="3074" name="Picture 2" descr="Image result for refinery colum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32" y="391886"/>
            <a:ext cx="5856424" cy="59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49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OPENPLC + </a:t>
            </a:r>
            <a:r>
              <a:rPr lang="en-US" dirty="0" err="1" smtClean="0"/>
              <a:t>Arduino</a:t>
            </a:r>
            <a:r>
              <a:rPr lang="en-US" dirty="0" smtClean="0"/>
              <a:t> 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98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2368" y="141727"/>
            <a:ext cx="7729728" cy="1188720"/>
          </a:xfrm>
        </p:spPr>
        <p:txBody>
          <a:bodyPr/>
          <a:lstStyle/>
          <a:p>
            <a:r>
              <a:rPr lang="en-US" dirty="0" smtClean="0"/>
              <a:t>using a relay.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75787" y="6162249"/>
            <a:ext cx="8093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https://blog.siliconstraits.vn/relay-what-is-it-and-how-to-use-it/</a:t>
            </a:r>
            <a:endParaRPr lang="en-US" dirty="0"/>
          </a:p>
        </p:txBody>
      </p:sp>
      <p:pic>
        <p:nvPicPr>
          <p:cNvPr id="1026" name="Picture 2" descr="Image result for srd-5vdc-sl-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560" y="1570607"/>
            <a:ext cx="6707343" cy="44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ine Callout 1 3"/>
          <p:cNvSpPr/>
          <p:nvPr/>
        </p:nvSpPr>
        <p:spPr>
          <a:xfrm>
            <a:off x="6717793" y="1743456"/>
            <a:ext cx="1243584" cy="816864"/>
          </a:xfrm>
          <a:prstGeom prst="borderCallout1">
            <a:avLst>
              <a:gd name="adj1" fmla="val 34436"/>
              <a:gd name="adj2" fmla="val 105075"/>
              <a:gd name="adj3" fmla="val 179825"/>
              <a:gd name="adj4" fmla="val 1477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 (+)</a:t>
            </a:r>
            <a:endParaRPr lang="en-US" dirty="0"/>
          </a:p>
        </p:txBody>
      </p:sp>
      <p:sp>
        <p:nvSpPr>
          <p:cNvPr id="5" name="Line Callout 1 4"/>
          <p:cNvSpPr/>
          <p:nvPr/>
        </p:nvSpPr>
        <p:spPr>
          <a:xfrm>
            <a:off x="9692640" y="2857252"/>
            <a:ext cx="1072896" cy="829056"/>
          </a:xfrm>
          <a:prstGeom prst="borderCallout1">
            <a:avLst>
              <a:gd name="adj1" fmla="val 18750"/>
              <a:gd name="adj2" fmla="val -8333"/>
              <a:gd name="adj3" fmla="val 83088"/>
              <a:gd name="adj4" fmla="val -55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Ground (-)</a:t>
            </a:r>
            <a:endParaRPr lang="en-US" dirty="0"/>
          </a:p>
        </p:txBody>
      </p:sp>
      <p:sp>
        <p:nvSpPr>
          <p:cNvPr id="6" name="Line Callout 1 5"/>
          <p:cNvSpPr/>
          <p:nvPr/>
        </p:nvSpPr>
        <p:spPr>
          <a:xfrm>
            <a:off x="4200144" y="1700784"/>
            <a:ext cx="1237488" cy="786384"/>
          </a:xfrm>
          <a:prstGeom prst="borderCallout1">
            <a:avLst>
              <a:gd name="adj1" fmla="val 68362"/>
              <a:gd name="adj2" fmla="val 106445"/>
              <a:gd name="adj3" fmla="val 109399"/>
              <a:gd name="adj4" fmla="val 1197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 = set (1) or not set (0)</a:t>
            </a:r>
            <a:endParaRPr lang="en-US" dirty="0"/>
          </a:p>
        </p:txBody>
      </p:sp>
      <p:sp>
        <p:nvSpPr>
          <p:cNvPr id="7" name="Line Callout 1 6"/>
          <p:cNvSpPr/>
          <p:nvPr/>
        </p:nvSpPr>
        <p:spPr>
          <a:xfrm>
            <a:off x="9168384" y="5254752"/>
            <a:ext cx="1810512" cy="1024128"/>
          </a:xfrm>
          <a:prstGeom prst="borderCallout1">
            <a:avLst>
              <a:gd name="adj1" fmla="val 18750"/>
              <a:gd name="adj2" fmla="val -8333"/>
              <a:gd name="adj3" fmla="val -11905"/>
              <a:gd name="adj4" fmla="val -191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connect to A/C or D/C on this side of relay.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02152" y="5151120"/>
            <a:ext cx="1395984" cy="615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5V for this relay.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89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2368" y="141727"/>
            <a:ext cx="7729728" cy="1188720"/>
          </a:xfrm>
        </p:spPr>
        <p:txBody>
          <a:bodyPr/>
          <a:lstStyle/>
          <a:p>
            <a:r>
              <a:rPr lang="en-US" dirty="0" smtClean="0"/>
              <a:t>using a relay.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75787" y="6162249"/>
            <a:ext cx="8093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https://blog.siliconstraits.vn/relay-what-is-it-and-how-to-use-it/</a:t>
            </a:r>
            <a:endParaRPr lang="en-US" dirty="0"/>
          </a:p>
        </p:txBody>
      </p:sp>
      <p:pic>
        <p:nvPicPr>
          <p:cNvPr id="1026" name="Picture 2" descr="Image result for srd-5vdc-sl-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232" y="1615119"/>
            <a:ext cx="6707343" cy="44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1 4"/>
          <p:cNvSpPr/>
          <p:nvPr/>
        </p:nvSpPr>
        <p:spPr>
          <a:xfrm>
            <a:off x="9912096" y="3021844"/>
            <a:ext cx="1310640" cy="829056"/>
          </a:xfrm>
          <a:prstGeom prst="borderCallout1">
            <a:avLst>
              <a:gd name="adj1" fmla="val 38603"/>
              <a:gd name="adj2" fmla="val -6401"/>
              <a:gd name="adj3" fmla="val 68382"/>
              <a:gd name="adj4" fmla="val -1453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Normally open, Set = close</a:t>
            </a:r>
            <a:endParaRPr lang="en-US" dirty="0"/>
          </a:p>
        </p:txBody>
      </p:sp>
      <p:sp>
        <p:nvSpPr>
          <p:cNvPr id="8" name="Line Callout 1 7"/>
          <p:cNvSpPr/>
          <p:nvPr/>
        </p:nvSpPr>
        <p:spPr>
          <a:xfrm>
            <a:off x="9912096" y="4234948"/>
            <a:ext cx="1310640" cy="829056"/>
          </a:xfrm>
          <a:prstGeom prst="borderCallout1">
            <a:avLst>
              <a:gd name="adj1" fmla="val 38603"/>
              <a:gd name="adj2" fmla="val -6401"/>
              <a:gd name="adj3" fmla="val -14706"/>
              <a:gd name="adj4" fmla="val -1449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Normally closed, Set = open</a:t>
            </a:r>
            <a:endParaRPr lang="en-US" dirty="0"/>
          </a:p>
        </p:txBody>
      </p:sp>
      <p:sp>
        <p:nvSpPr>
          <p:cNvPr id="9" name="Line Callout 1 8"/>
          <p:cNvSpPr/>
          <p:nvPr/>
        </p:nvSpPr>
        <p:spPr>
          <a:xfrm>
            <a:off x="6925056" y="1874392"/>
            <a:ext cx="1652016" cy="1100455"/>
          </a:xfrm>
          <a:prstGeom prst="borderCallout1">
            <a:avLst>
              <a:gd name="adj1" fmla="val 104559"/>
              <a:gd name="adj2" fmla="val 76498"/>
              <a:gd name="adj3" fmla="val 150767"/>
              <a:gd name="adj4" fmla="val 674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Move this wire to change behavior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912096" y="5419344"/>
            <a:ext cx="1377696" cy="90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Don’t use both pins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0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Can you get this Material?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37" y="2532185"/>
            <a:ext cx="5445760" cy="3063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5270" y="5789532"/>
            <a:ext cx="4144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http://clark.center</a:t>
            </a:r>
            <a:endParaRPr lang="en-US" dirty="0"/>
          </a:p>
          <a:p>
            <a:pPr algn="ctr"/>
            <a:r>
              <a:rPr lang="en-US" dirty="0" smtClean="0"/>
              <a:t>Search for SCADA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042" y="2532185"/>
            <a:ext cx="5445759" cy="3063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72141" y="5789532"/>
            <a:ext cx="4144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https://www.openplcproject.com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pPr algn="ctr"/>
            <a:r>
              <a:rPr lang="en-US" dirty="0" smtClean="0"/>
              <a:t>Use Reference -&gt; Creating your first project</a:t>
            </a:r>
          </a:p>
        </p:txBody>
      </p:sp>
    </p:spTree>
    <p:extLst>
      <p:ext uri="{BB962C8B-B14F-4D97-AF65-F5344CB8AC3E}">
        <p14:creationId xmlns:p14="http://schemas.microsoft.com/office/powerpoint/2010/main" val="410344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Common Understanding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Cyber security staff must understand the system/product they are defending.</a:t>
            </a:r>
          </a:p>
          <a:p>
            <a:r>
              <a:rPr lang="en-US" dirty="0" smtClean="0"/>
              <a:t>Product/design engineers must understand implications of poor cyber security.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295650" y="4000500"/>
            <a:ext cx="2228850" cy="1333500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381625" y="4000500"/>
            <a:ext cx="2228850" cy="1333500"/>
          </a:xfrm>
          <a:prstGeom prst="ellipse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67125" y="5360749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Cyber security</a:t>
            </a:r>
          </a:p>
          <a:p>
            <a:pPr algn="ctr"/>
            <a:r>
              <a:rPr lang="en-US" dirty="0"/>
              <a:t>staff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53100" y="5368449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Product engineers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39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6945 -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2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05451 -0.001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4D09AB3F-DF21-431F-B528-E5160AB35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968" y="1427748"/>
            <a:ext cx="7729728" cy="4315326"/>
          </a:xfrm>
        </p:spPr>
        <p:txBody>
          <a:bodyPr>
            <a:normAutofit fontScale="90000"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The set of computers, networked data communications and graphical user interfaces that monitors and control industrial processes is called </a:t>
            </a:r>
            <a:r>
              <a:rPr lang="en-US" sz="3600" b="1" dirty="0"/>
              <a:t>SCADA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3203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4ED3C9-AF6A-4A4E-8E83-DDE1E8F5F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SCADA?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CE19E2-F08D-4DD9-9FF9-FB8ED10C8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3051110"/>
            <a:ext cx="7729728" cy="83042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600" u="sng" dirty="0"/>
              <a:t>S</a:t>
            </a:r>
            <a:r>
              <a:rPr lang="en-US" sz="3600" dirty="0"/>
              <a:t>upervisory </a:t>
            </a:r>
            <a:r>
              <a:rPr lang="en-US" sz="3600" u="sng" dirty="0"/>
              <a:t>C</a:t>
            </a:r>
            <a:r>
              <a:rPr lang="en-US" sz="3600" dirty="0"/>
              <a:t>ontrol </a:t>
            </a:r>
            <a:r>
              <a:rPr lang="en-US" sz="3600" u="sng" dirty="0"/>
              <a:t>A</a:t>
            </a:r>
            <a:r>
              <a:rPr lang="en-US" sz="3600" dirty="0"/>
              <a:t>nd </a:t>
            </a:r>
            <a:r>
              <a:rPr lang="en-US" sz="3600" u="sng" dirty="0"/>
              <a:t>D</a:t>
            </a:r>
            <a:r>
              <a:rPr lang="en-US" sz="3600" dirty="0"/>
              <a:t>ata </a:t>
            </a:r>
            <a:r>
              <a:rPr lang="en-US" sz="3600" u="sng" dirty="0"/>
              <a:t>A</a:t>
            </a:r>
            <a:r>
              <a:rPr lang="en-US" sz="3600" dirty="0"/>
              <a:t>cquisition</a:t>
            </a:r>
          </a:p>
        </p:txBody>
      </p:sp>
    </p:spTree>
    <p:extLst>
      <p:ext uri="{BB962C8B-B14F-4D97-AF65-F5344CB8AC3E}">
        <p14:creationId xmlns:p14="http://schemas.microsoft.com/office/powerpoint/2010/main" val="79481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4ED3C9-AF6A-4A4E-8E83-DDE1E8F5F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SCADA?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CE19E2-F08D-4DD9-9FF9-FB8ED10C8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3051110"/>
            <a:ext cx="7729728" cy="195009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600" u="sng" dirty="0"/>
              <a:t>S</a:t>
            </a:r>
            <a:r>
              <a:rPr lang="en-US" sz="3600" dirty="0"/>
              <a:t>upervisory </a:t>
            </a:r>
            <a:r>
              <a:rPr lang="en-US" sz="3600" u="sng" dirty="0"/>
              <a:t>C</a:t>
            </a:r>
            <a:r>
              <a:rPr lang="en-US" sz="3600" dirty="0"/>
              <a:t>ontrol </a:t>
            </a:r>
            <a:r>
              <a:rPr lang="en-US" sz="3600" u="sng" dirty="0"/>
              <a:t>A</a:t>
            </a:r>
            <a:r>
              <a:rPr lang="en-US" sz="3600" dirty="0"/>
              <a:t>nd </a:t>
            </a:r>
            <a:r>
              <a:rPr lang="en-US" sz="3600" u="sng" dirty="0"/>
              <a:t>D</a:t>
            </a:r>
            <a:r>
              <a:rPr lang="en-US" sz="3600" dirty="0"/>
              <a:t>ata </a:t>
            </a:r>
            <a:r>
              <a:rPr lang="en-US" sz="3600" u="sng" dirty="0"/>
              <a:t>A</a:t>
            </a:r>
            <a:r>
              <a:rPr lang="en-US" sz="3600" dirty="0"/>
              <a:t>cquisition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b="1" dirty="0"/>
              <a:t>Huh?!</a:t>
            </a:r>
          </a:p>
        </p:txBody>
      </p:sp>
    </p:spTree>
    <p:extLst>
      <p:ext uri="{BB962C8B-B14F-4D97-AF65-F5344CB8AC3E}">
        <p14:creationId xmlns:p14="http://schemas.microsoft.com/office/powerpoint/2010/main" val="323928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4ED3C9-AF6A-4A4E-8E83-DDE1E8F5F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SCADA?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CE19E2-F08D-4DD9-9FF9-FB8ED10C8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491273"/>
            <a:ext cx="7729728" cy="4114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u="sng" dirty="0"/>
              <a:t>S</a:t>
            </a:r>
            <a:r>
              <a:rPr lang="en-US" sz="2800" dirty="0"/>
              <a:t>upervisory </a:t>
            </a:r>
            <a:r>
              <a:rPr lang="en-US" sz="2800" u="sng" dirty="0"/>
              <a:t>C</a:t>
            </a:r>
            <a:r>
              <a:rPr lang="en-US" sz="2800" dirty="0"/>
              <a:t>ontrol </a:t>
            </a:r>
            <a:r>
              <a:rPr lang="en-US" sz="2800" u="sng" dirty="0"/>
              <a:t>A</a:t>
            </a:r>
            <a:r>
              <a:rPr lang="en-US" sz="2800" dirty="0"/>
              <a:t>nd </a:t>
            </a:r>
            <a:r>
              <a:rPr lang="en-US" sz="2800" u="sng" dirty="0"/>
              <a:t>D</a:t>
            </a:r>
            <a:r>
              <a:rPr lang="en-US" sz="2800" dirty="0"/>
              <a:t>ata </a:t>
            </a:r>
            <a:r>
              <a:rPr lang="en-US" sz="2800" u="sng" dirty="0"/>
              <a:t>A</a:t>
            </a:r>
            <a:r>
              <a:rPr lang="en-US" sz="2800" dirty="0"/>
              <a:t>cquisition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33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5EE916B1-A0D8-4310-9E0C-778A7CD63F5C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3490858"/>
          <a:ext cx="8127999" cy="226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="" xmlns:a16="http://schemas.microsoft.com/office/drawing/2014/main" val="2941854695"/>
                    </a:ext>
                  </a:extLst>
                </a:gridCol>
                <a:gridCol w="2709333">
                  <a:extLst>
                    <a:ext uri="{9D8B030D-6E8A-4147-A177-3AD203B41FA5}">
                      <a16:colId xmlns="" xmlns:a16="http://schemas.microsoft.com/office/drawing/2014/main" val="3981021021"/>
                    </a:ext>
                  </a:extLst>
                </a:gridCol>
                <a:gridCol w="2709333">
                  <a:extLst>
                    <a:ext uri="{9D8B030D-6E8A-4147-A177-3AD203B41FA5}">
                      <a16:colId xmlns="" xmlns:a16="http://schemas.microsoft.com/office/drawing/2014/main" val="3884351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Supervisory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 Acquisition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28465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lvl="1" indent="0">
                        <a:buNone/>
                      </a:pPr>
                      <a:r>
                        <a:rPr lang="en-US" sz="2000" dirty="0"/>
                        <a:t>Supervisor synonyms</a:t>
                      </a:r>
                    </a:p>
                    <a:p>
                      <a:pPr marL="228600" lvl="1" indent="0">
                        <a:buNone/>
                      </a:pPr>
                      <a:endParaRPr lang="en-US" sz="2000" dirty="0"/>
                    </a:p>
                    <a:p>
                      <a:pPr marL="457200" lvl="2" indent="0">
                        <a:buNone/>
                      </a:pPr>
                      <a:r>
                        <a:rPr lang="en-US" sz="2000" dirty="0"/>
                        <a:t>Manager</a:t>
                      </a:r>
                    </a:p>
                    <a:p>
                      <a:pPr marL="457200" lvl="2" indent="0">
                        <a:buNone/>
                      </a:pPr>
                      <a:r>
                        <a:rPr lang="en-US" sz="2000" dirty="0"/>
                        <a:t>Overseer</a:t>
                      </a:r>
                    </a:p>
                    <a:p>
                      <a:pPr marL="457200" lvl="2" indent="0">
                        <a:buNone/>
                      </a:pPr>
                      <a:r>
                        <a:rPr lang="en-US" sz="2000" dirty="0"/>
                        <a:t>Administrator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lvl="1" indent="0">
                        <a:buNone/>
                      </a:pPr>
                      <a:r>
                        <a:rPr lang="en-US" sz="2000" dirty="0"/>
                        <a:t>Change current state of process</a:t>
                      </a:r>
                    </a:p>
                    <a:p>
                      <a:pPr marL="228600" lvl="1" indent="0">
                        <a:buNone/>
                      </a:pPr>
                      <a:endParaRPr lang="en-US" sz="2000" dirty="0"/>
                    </a:p>
                    <a:p>
                      <a:pPr marL="228600" lvl="1" indent="0">
                        <a:buNone/>
                      </a:pPr>
                      <a:r>
                        <a:rPr lang="en-US" sz="2000" dirty="0"/>
                        <a:t>Open close breakers, switches, valves, etc.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lvl="1" indent="0">
                        <a:buNone/>
                      </a:pPr>
                      <a:endParaRPr lang="en-US" sz="2000" dirty="0"/>
                    </a:p>
                    <a:p>
                      <a:pPr marL="228600" lvl="1" indent="0">
                        <a:buNone/>
                      </a:pPr>
                      <a:r>
                        <a:rPr lang="en-US" sz="2000" dirty="0"/>
                        <a:t>Situational Awareness</a:t>
                      </a:r>
                    </a:p>
                    <a:p>
                      <a:pPr marL="228600" lvl="1" indent="0">
                        <a:buNone/>
                      </a:pPr>
                      <a:endParaRPr lang="en-US" sz="2000" dirty="0"/>
                    </a:p>
                    <a:p>
                      <a:pPr marL="228600" lvl="1" indent="0">
                        <a:buNone/>
                      </a:pPr>
                      <a:r>
                        <a:rPr lang="en-US" sz="2000" dirty="0"/>
                        <a:t>Monitoring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6549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822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2521" y="429802"/>
            <a:ext cx="7729728" cy="1188720"/>
          </a:xfrm>
        </p:spPr>
        <p:txBody>
          <a:bodyPr/>
          <a:lstStyle/>
          <a:p>
            <a:r>
              <a:rPr lang="en-US" dirty="0" smtClean="0"/>
              <a:t>Substation</a:t>
            </a:r>
            <a:endParaRPr lang="en-US" dirty="0"/>
          </a:p>
        </p:txBody>
      </p:sp>
      <p:pic>
        <p:nvPicPr>
          <p:cNvPr id="4" name="Picture 3" descr="util_substati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0924" y="3648075"/>
            <a:ext cx="4400550" cy="3209925"/>
          </a:xfrm>
          <a:prstGeom prst="rect">
            <a:avLst/>
          </a:prstGeom>
        </p:spPr>
      </p:pic>
      <p:pic>
        <p:nvPicPr>
          <p:cNvPr id="5" name="Picture 4" descr="subst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076" y="2673972"/>
            <a:ext cx="4064000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68665" y="2281088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Situational Awareness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Control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Open/close breakers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Islanding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805729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8815</TotalTime>
  <Words>1039</Words>
  <Application>Microsoft Office PowerPoint</Application>
  <PresentationFormat>Widescreen</PresentationFormat>
  <Paragraphs>257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Average</vt:lpstr>
      <vt:lpstr>Calibri</vt:lpstr>
      <vt:lpstr>Courier New</vt:lpstr>
      <vt:lpstr>Gill Sans MT</vt:lpstr>
      <vt:lpstr>Parcel</vt:lpstr>
      <vt:lpstr>Low Cost SCADA for CyberSecurity Education</vt:lpstr>
      <vt:lpstr>TopICS</vt:lpstr>
      <vt:lpstr>PowerPoint Presentation</vt:lpstr>
      <vt:lpstr>A Common Understanding</vt:lpstr>
      <vt:lpstr>The set of computers, networked data communications and graphical user interfaces that monitors and control industrial processes is called SCADA</vt:lpstr>
      <vt:lpstr>What Is SCADA?</vt:lpstr>
      <vt:lpstr>What Is SCADA?</vt:lpstr>
      <vt:lpstr>What Is SCADA?</vt:lpstr>
      <vt:lpstr>Substation</vt:lpstr>
      <vt:lpstr>Water Distribution</vt:lpstr>
      <vt:lpstr>Oil/Gas Distribution</vt:lpstr>
      <vt:lpstr>Electric Grid</vt:lpstr>
      <vt:lpstr>Petrochemical</vt:lpstr>
      <vt:lpstr>PowerPoint Presentation</vt:lpstr>
      <vt:lpstr>PowerPoint Presentation</vt:lpstr>
      <vt:lpstr>PowerPoint Presentation</vt:lpstr>
      <vt:lpstr>SCADA Architecture</vt:lpstr>
      <vt:lpstr>Physical System</vt:lpstr>
      <vt:lpstr>Wired (or wireless) Connection</vt:lpstr>
      <vt:lpstr>Programmable Logic Controller</vt:lpstr>
      <vt:lpstr>What is inside a PLC?</vt:lpstr>
      <vt:lpstr>Inside a PLC</vt:lpstr>
      <vt:lpstr>Enterprise Network / Internet</vt:lpstr>
      <vt:lpstr>Human Machine Interface</vt:lpstr>
      <vt:lpstr>Threats To SCADA</vt:lpstr>
      <vt:lpstr>How can we teach students to Defend these Systems?</vt:lpstr>
      <vt:lpstr>UAH SCADA Laboratory</vt:lpstr>
      <vt:lpstr>Lab Options</vt:lpstr>
      <vt:lpstr>OpenPLC http://www.openplcproject.com</vt:lpstr>
      <vt:lpstr>OPENPLC MODBUS Support Compared TO Commercial</vt:lpstr>
      <vt:lpstr>OpenPLC + ArDUINO+PC</vt:lpstr>
      <vt:lpstr>OpenPLC + Raspberry PI</vt:lpstr>
      <vt:lpstr>Virtual SCADA Demo</vt:lpstr>
      <vt:lpstr>Refinery Distillation Column</vt:lpstr>
      <vt:lpstr>OPENPLC + Arduino Demo</vt:lpstr>
      <vt:lpstr>using a relay.</vt:lpstr>
      <vt:lpstr>using a relay.</vt:lpstr>
      <vt:lpstr>Where Can you get this Material?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Thiago Alves</dc:creator>
  <cp:lastModifiedBy>morris</cp:lastModifiedBy>
  <cp:revision>114</cp:revision>
  <dcterms:created xsi:type="dcterms:W3CDTF">2017-10-14T11:40:18Z</dcterms:created>
  <dcterms:modified xsi:type="dcterms:W3CDTF">2019-05-30T10:15:51Z</dcterms:modified>
</cp:coreProperties>
</file>