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8028" autoAdjust="0"/>
  </p:normalViewPr>
  <p:slideViewPr>
    <p:cSldViewPr snapToGrid="0">
      <p:cViewPr varScale="1">
        <p:scale>
          <a:sx n="54" d="100"/>
          <a:sy n="54" d="100"/>
        </p:scale>
        <p:origin x="4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5A8A-2A4A-4FA9-ABAC-80C52E0413B3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0786-2A92-474B-B901-32B30DD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ARP (address resolution protocol) is used for routing</a:t>
            </a:r>
          </a:p>
          <a:p>
            <a:r>
              <a:rPr lang="en-US" dirty="0"/>
              <a:t>Attacker can “poison” the ARP cache of the sender, so it thinks the attacker is the one it wants to send to</a:t>
            </a:r>
          </a:p>
          <a:p>
            <a:r>
              <a:rPr lang="en-US" dirty="0"/>
              <a:t>This makes all packets from sender to intended recipient route through attacker</a:t>
            </a:r>
          </a:p>
          <a:p>
            <a:r>
              <a:rPr lang="en-US" dirty="0"/>
              <a:t>Discussed more in Lab 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1F61-4136-4376-89EF-64035BAEC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an example attack enabled by wire link penetration with a Freewave industrial radio network.</a:t>
            </a:r>
          </a:p>
          <a:p>
            <a:endParaRPr lang="en-US" smtClean="0"/>
          </a:p>
          <a:p>
            <a:r>
              <a:rPr lang="en-US" smtClean="0"/>
              <a:t>For freewave case we can discovery active networks in  a radius in less than 24 hours.  We can penetrate these networks in &lt; 30 days.  Once inside denial of services, eaves dropping, and falsified network traffic injection possible.</a:t>
            </a:r>
          </a:p>
          <a:p>
            <a:endParaRPr lang="en-US" smtClean="0"/>
          </a:p>
          <a:p>
            <a:r>
              <a:rPr lang="en-US" smtClean="0"/>
              <a:t>Picture of gas pipeline shows results of denial of service attack.  Inset shows actual pipeline pressure at 57.4 PSI, while HMI (larger picture ) 15 PSI. Very dangerous.</a:t>
            </a:r>
          </a:p>
          <a:p>
            <a:endParaRPr lang="en-US" smtClean="0"/>
          </a:p>
          <a:p>
            <a:r>
              <a:rPr lang="en-US" smtClean="0"/>
              <a:t>We can also inject false RTU responses to  get similar results.</a:t>
            </a:r>
          </a:p>
          <a:p>
            <a:endParaRPr lang="en-US" smtClean="0"/>
          </a:p>
          <a:p>
            <a:r>
              <a:rPr lang="en-US" smtClean="0"/>
              <a:t>We have  also successfully eavesdropped on communications.</a:t>
            </a:r>
          </a:p>
          <a:p>
            <a:endParaRPr lang="en-US" smtClean="0"/>
          </a:p>
          <a:p>
            <a:r>
              <a:rPr lang="en-US" smtClean="0"/>
              <a:t>The above work was done by an American undergraduate student who is a 4.0 Computer Engineering major and a National Merit Finalist.  We have GREAT students! I am specifically interested in more UG funding.  Great work, low price.</a:t>
            </a:r>
          </a:p>
          <a:p>
            <a:endParaRPr lang="en-US" smtClean="0"/>
          </a:p>
          <a:p>
            <a:r>
              <a:rPr lang="en-US" smtClean="0"/>
              <a:t>We are currently investigating command injection.  We are developing a  scanner find all connected masters, slaves, read out contents of all MODBUS registers, and build signature of each 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9F6BB-5D8F-4241-B03C-90B3974993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897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213199B-F08C-47AF-8CAB-E6B7B7BB588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wm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11" Type="http://schemas.openxmlformats.org/officeDocument/2006/relationships/image" Target="../media/image25.wmf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7.wmf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11" Type="http://schemas.openxmlformats.org/officeDocument/2006/relationships/image" Target="../media/image25.wmf"/><Relationship Id="rId5" Type="http://schemas.openxmlformats.org/officeDocument/2006/relationships/image" Target="../media/image17.wmf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radzio.dxp.pl/modbus-master-simulator/RMMS.zi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1DCE7-B58B-4066-8D44-A2776804F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Session </a:t>
            </a:r>
            <a:r>
              <a:rPr lang="en-US" dirty="0"/>
              <a:t>6</a:t>
            </a:r>
            <a:r>
              <a:rPr lang="en-US" smtClean="0"/>
              <a:t>: Vulnerabilities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94C6F-FC2D-4761-BEAF-318D49F69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20998"/>
            <a:ext cx="6801612" cy="11714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Tommy Morris</a:t>
            </a:r>
          </a:p>
          <a:p>
            <a:r>
              <a:rPr lang="en-US" dirty="0" smtClean="0"/>
              <a:t>Professor, Electrical and Computer Engineering</a:t>
            </a:r>
          </a:p>
          <a:p>
            <a:r>
              <a:rPr lang="en-US" dirty="0" smtClean="0"/>
              <a:t>Director, Center for Cybersecurity Research and Education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Alabama in Huntsville</a:t>
            </a:r>
          </a:p>
        </p:txBody>
      </p:sp>
      <p:pic>
        <p:nvPicPr>
          <p:cNvPr id="4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xmlns="" id="{E043EDB7-914C-435D-8B67-68FDC52FC8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6414" y="2638044"/>
            <a:ext cx="5099172" cy="3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59" y="2480635"/>
            <a:ext cx="4703064" cy="39561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on File-&gt;New and Connection-&gt;Connect. On the new spreadsheet that appears, select Holding registers to view the PLC memory </a:t>
            </a:r>
            <a:r>
              <a:rPr lang="en-US" dirty="0" smtClean="0"/>
              <a:t>data. </a:t>
            </a:r>
          </a:p>
          <a:p>
            <a:pPr lvl="0"/>
            <a:r>
              <a:rPr lang="en-US" dirty="0" smtClean="0"/>
              <a:t>Change the address to 1024</a:t>
            </a:r>
          </a:p>
          <a:p>
            <a:pPr lvl="1"/>
            <a:r>
              <a:rPr lang="en-US" dirty="0" smtClean="0"/>
              <a:t>The values displayed are the number1 and number2 fields for the advanced HMI problem.</a:t>
            </a:r>
          </a:p>
          <a:p>
            <a:pPr lvl="1"/>
            <a:r>
              <a:rPr lang="en-US" dirty="0" smtClean="0"/>
              <a:t>Double click on the first value and change it to be larger than the second number. </a:t>
            </a:r>
          </a:p>
          <a:p>
            <a:pPr lvl="1"/>
            <a:r>
              <a:rPr lang="en-US" dirty="0" smtClean="0"/>
              <a:t>The light should come 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69" y="2480635"/>
            <a:ext cx="4552465" cy="40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Overwrite the memory used to store the enable blinking LED.</a:t>
            </a:r>
          </a:p>
          <a:p>
            <a:pPr lvl="1"/>
            <a:r>
              <a:rPr lang="en-US" dirty="0"/>
              <a:t>ENABLE and DISABLE the LED from </a:t>
            </a:r>
            <a:r>
              <a:rPr lang="en-US" dirty="0" err="1"/>
              <a:t>Radzio</a:t>
            </a:r>
            <a:endParaRPr lang="en-US" dirty="0"/>
          </a:p>
          <a:p>
            <a:r>
              <a:rPr lang="en-US" dirty="0" smtClean="0"/>
              <a:t>Overwrite the memory used for the button input. </a:t>
            </a:r>
          </a:p>
          <a:p>
            <a:pPr lvl="1"/>
            <a:r>
              <a:rPr lang="en-US" dirty="0" smtClean="0"/>
              <a:t>Turn on the LED.</a:t>
            </a:r>
          </a:p>
          <a:p>
            <a:pPr lvl="1"/>
            <a:r>
              <a:rPr lang="en-US" dirty="0" smtClean="0"/>
              <a:t>Observe the behavior on the breadboard?</a:t>
            </a:r>
          </a:p>
          <a:p>
            <a:pPr lvl="2"/>
            <a:r>
              <a:rPr lang="en-US" dirty="0" smtClean="0"/>
              <a:t>Does the LED stay on?</a:t>
            </a:r>
          </a:p>
          <a:p>
            <a:pPr lvl="1"/>
            <a:r>
              <a:rPr lang="en-US" dirty="0" smtClean="0"/>
              <a:t>Observe the behavior in </a:t>
            </a:r>
            <a:r>
              <a:rPr lang="en-US" dirty="0" err="1" smtClean="0"/>
              <a:t>Radzio</a:t>
            </a:r>
            <a:r>
              <a:rPr lang="en-US" dirty="0" smtClean="0"/>
              <a:t> and on the HMI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0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2"/>
          <p:cNvGrpSpPr>
            <a:grpSpLocks/>
          </p:cNvGrpSpPr>
          <p:nvPr/>
        </p:nvGrpSpPr>
        <p:grpSpPr bwMode="auto">
          <a:xfrm>
            <a:off x="2012950" y="989013"/>
            <a:ext cx="8290256" cy="5181600"/>
            <a:chOff x="373063" y="471488"/>
            <a:chExt cx="8551281" cy="5789612"/>
          </a:xfrm>
        </p:grpSpPr>
        <p:pic>
          <p:nvPicPr>
            <p:cNvPr id="22532" name="Picture 76" descr="figure_dos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063" y="471488"/>
              <a:ext cx="5276850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77" descr="pipe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3388" y="3648075"/>
              <a:ext cx="4295775" cy="261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52197" y="1161487"/>
              <a:ext cx="3147244" cy="2269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 typeface="+mj-lt"/>
                <a:buAutoNum type="arabicPeriod"/>
                <a:defRPr/>
              </a:pPr>
              <a:r>
                <a:rPr lang="en-US" dirty="0"/>
                <a:t>Radio Discovery  &lt; 24 hrs.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n-US" dirty="0"/>
                <a:t>Infiltration &lt; 30 days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n-US" dirty="0"/>
                <a:t>Data Injection </a:t>
              </a:r>
              <a:r>
                <a:rPr lang="en-US" i="1" dirty="0"/>
                <a:t>or</a:t>
              </a:r>
              <a:r>
                <a:rPr lang="en-US" dirty="0"/>
                <a:t> Denial of Service Attack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n-US" dirty="0"/>
                <a:t>Broken Feedback Control Loop</a:t>
              </a: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2535" name="TextBox 79"/>
            <p:cNvSpPr txBox="1">
              <a:spLocks noChangeArrowheads="1"/>
            </p:cNvSpPr>
            <p:nvPr/>
          </p:nvSpPr>
          <p:spPr bwMode="auto">
            <a:xfrm>
              <a:off x="1358901" y="4248541"/>
              <a:ext cx="2884487" cy="72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Human Machine Interface</a:t>
              </a:r>
            </a:p>
            <a:p>
              <a:endParaRPr lang="en-US" dirty="0"/>
            </a:p>
          </p:txBody>
        </p:sp>
        <p:sp>
          <p:nvSpPr>
            <p:cNvPr id="22536" name="Freeform 83"/>
            <p:cNvSpPr>
              <a:spLocks/>
            </p:cNvSpPr>
            <p:nvPr/>
          </p:nvSpPr>
          <p:spPr bwMode="auto">
            <a:xfrm>
              <a:off x="3290526" y="4795669"/>
              <a:ext cx="793677" cy="190669"/>
            </a:xfrm>
            <a:custGeom>
              <a:avLst/>
              <a:gdLst>
                <a:gd name="T0" fmla="*/ 0 w 1549400"/>
                <a:gd name="T1" fmla="*/ 0 h 364067"/>
                <a:gd name="T2" fmla="*/ 406400 w 1549400"/>
                <a:gd name="T3" fmla="*/ 303915 h 364067"/>
                <a:gd name="T4" fmla="*/ 1549400 w 1549400"/>
                <a:gd name="T5" fmla="*/ 354567 h 364067"/>
                <a:gd name="T6" fmla="*/ 0 60000 65536"/>
                <a:gd name="T7" fmla="*/ 0 60000 65536"/>
                <a:gd name="T8" fmla="*/ 0 60000 65536"/>
                <a:gd name="T9" fmla="*/ 0 w 1549400"/>
                <a:gd name="T10" fmla="*/ 0 h 364067"/>
                <a:gd name="T11" fmla="*/ 1549400 w 1549400"/>
                <a:gd name="T12" fmla="*/ 364067 h 364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400" h="364067">
                  <a:moveTo>
                    <a:pt x="0" y="0"/>
                  </a:moveTo>
                  <a:cubicBezTo>
                    <a:pt x="74083" y="122766"/>
                    <a:pt x="148167" y="245533"/>
                    <a:pt x="406400" y="304800"/>
                  </a:cubicBezTo>
                  <a:cubicBezTo>
                    <a:pt x="664633" y="364067"/>
                    <a:pt x="1107016" y="359833"/>
                    <a:pt x="1549400" y="3556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TextBox 84"/>
            <p:cNvSpPr txBox="1">
              <a:spLocks noChangeArrowheads="1"/>
            </p:cNvSpPr>
            <p:nvPr/>
          </p:nvSpPr>
          <p:spPr bwMode="auto">
            <a:xfrm>
              <a:off x="6039857" y="3067908"/>
              <a:ext cx="2884487" cy="72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Actual Pressure</a:t>
              </a:r>
            </a:p>
            <a:p>
              <a:endParaRPr lang="en-US" dirty="0"/>
            </a:p>
          </p:txBody>
        </p:sp>
        <p:sp>
          <p:nvSpPr>
            <p:cNvPr id="22538" name="Freeform 85"/>
            <p:cNvSpPr>
              <a:spLocks/>
            </p:cNvSpPr>
            <p:nvPr/>
          </p:nvSpPr>
          <p:spPr bwMode="auto">
            <a:xfrm>
              <a:off x="7340600" y="3370047"/>
              <a:ext cx="150414" cy="262153"/>
            </a:xfrm>
            <a:custGeom>
              <a:avLst/>
              <a:gdLst>
                <a:gd name="T0" fmla="*/ 330200 w 330200"/>
                <a:gd name="T1" fmla="*/ 0 h 571500"/>
                <a:gd name="T2" fmla="*/ 254000 w 330200"/>
                <a:gd name="T3" fmla="*/ 215900 h 571500"/>
                <a:gd name="T4" fmla="*/ 0 w 330200"/>
                <a:gd name="T5" fmla="*/ 571500 h 571500"/>
                <a:gd name="T6" fmla="*/ 0 60000 65536"/>
                <a:gd name="T7" fmla="*/ 0 60000 65536"/>
                <a:gd name="T8" fmla="*/ 0 60000 65536"/>
                <a:gd name="T9" fmla="*/ 0 w 330200"/>
                <a:gd name="T10" fmla="*/ 0 h 571500"/>
                <a:gd name="T11" fmla="*/ 330200 w 330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200" h="571500">
                  <a:moveTo>
                    <a:pt x="330200" y="0"/>
                  </a:moveTo>
                  <a:cubicBezTo>
                    <a:pt x="319616" y="60325"/>
                    <a:pt x="309033" y="120650"/>
                    <a:pt x="254000" y="215900"/>
                  </a:cubicBezTo>
                  <a:cubicBezTo>
                    <a:pt x="198967" y="311150"/>
                    <a:pt x="99483" y="441325"/>
                    <a:pt x="0" y="5715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09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Wireless Attack</a:t>
            </a:r>
          </a:p>
        </p:txBody>
      </p:sp>
    </p:spTree>
    <p:extLst>
      <p:ext uri="{BB962C8B-B14F-4D97-AF65-F5344CB8AC3E}">
        <p14:creationId xmlns:p14="http://schemas.microsoft.com/office/powerpoint/2010/main" val="22381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2465" y="0"/>
            <a:ext cx="7772400" cy="1143000"/>
          </a:xfrm>
        </p:spPr>
        <p:txBody>
          <a:bodyPr/>
          <a:lstStyle/>
          <a:p>
            <a:r>
              <a:rPr lang="en-US" dirty="0" smtClean="0"/>
              <a:t>Wired Attack</a:t>
            </a:r>
            <a:endParaRPr lang="en-US" dirty="0"/>
          </a:p>
        </p:txBody>
      </p:sp>
      <p:sp>
        <p:nvSpPr>
          <p:cNvPr id="31" name="mainfrm"/>
          <p:cNvSpPr>
            <a:spLocks noEditPoints="1" noChangeArrowheads="1"/>
          </p:cNvSpPr>
          <p:nvPr/>
        </p:nvSpPr>
        <p:spPr bwMode="auto">
          <a:xfrm>
            <a:off x="7476590" y="1905130"/>
            <a:ext cx="533582" cy="554550"/>
          </a:xfrm>
          <a:custGeom>
            <a:avLst/>
            <a:gdLst>
              <a:gd name="T0" fmla="*/ 0 w 21600"/>
              <a:gd name="T1" fmla="*/ 0 h 21600"/>
              <a:gd name="T2" fmla="*/ 266755 w 21600"/>
              <a:gd name="T3" fmla="*/ 0 h 21600"/>
              <a:gd name="T4" fmla="*/ 533510 w 21600"/>
              <a:gd name="T5" fmla="*/ 0 h 21600"/>
              <a:gd name="T6" fmla="*/ 533510 w 21600"/>
              <a:gd name="T7" fmla="*/ 277296 h 21600"/>
              <a:gd name="T8" fmla="*/ 508885 w 21600"/>
              <a:gd name="T9" fmla="*/ 554591 h 21600"/>
              <a:gd name="T10" fmla="*/ 266755 w 21600"/>
              <a:gd name="T11" fmla="*/ 554591 h 21600"/>
              <a:gd name="T12" fmla="*/ 28726 w 21600"/>
              <a:gd name="T13" fmla="*/ 554591 h 21600"/>
              <a:gd name="T14" fmla="*/ 0 w 21600"/>
              <a:gd name="T15" fmla="*/ 27729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computr3"/>
          <p:cNvSpPr>
            <a:spLocks noEditPoints="1" noChangeArrowheads="1"/>
          </p:cNvSpPr>
          <p:nvPr/>
        </p:nvSpPr>
        <p:spPr bwMode="auto">
          <a:xfrm>
            <a:off x="7465736" y="2710491"/>
            <a:ext cx="664955" cy="550010"/>
          </a:xfrm>
          <a:custGeom>
            <a:avLst/>
            <a:gdLst>
              <a:gd name="T0" fmla="*/ 0 w 21600"/>
              <a:gd name="T1" fmla="*/ 275025 h 21600"/>
              <a:gd name="T2" fmla="*/ 332433 w 21600"/>
              <a:gd name="T3" fmla="*/ 0 h 21600"/>
              <a:gd name="T4" fmla="*/ 332433 w 21600"/>
              <a:gd name="T5" fmla="*/ 550050 h 21600"/>
              <a:gd name="T6" fmla="*/ 558210 w 21600"/>
              <a:gd name="T7" fmla="*/ 2750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80"/>
          <p:cNvGrpSpPr>
            <a:grpSpLocks/>
          </p:cNvGrpSpPr>
          <p:nvPr/>
        </p:nvGrpSpPr>
        <p:grpSpPr bwMode="auto">
          <a:xfrm>
            <a:off x="6963493" y="3551096"/>
            <a:ext cx="1869040" cy="1217536"/>
            <a:chOff x="6589411" y="2743200"/>
            <a:chExt cx="1868789" cy="1217625"/>
          </a:xfrm>
        </p:grpSpPr>
        <p:sp>
          <p:nvSpPr>
            <p:cNvPr id="40" name="Rectangle 39"/>
            <p:cNvSpPr/>
            <p:nvPr/>
          </p:nvSpPr>
          <p:spPr>
            <a:xfrm>
              <a:off x="7125196" y="2819329"/>
              <a:ext cx="457139" cy="83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RTU</a:t>
              </a:r>
            </a:p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up 82"/>
            <p:cNvGrpSpPr>
              <a:grpSpLocks/>
            </p:cNvGrpSpPr>
            <p:nvPr/>
          </p:nvGrpSpPr>
          <p:grpSpPr bwMode="auto">
            <a:xfrm>
              <a:off x="7810500" y="2743200"/>
              <a:ext cx="647700" cy="342899"/>
              <a:chOff x="3830638" y="4333875"/>
              <a:chExt cx="1420813" cy="766763"/>
            </a:xfrm>
          </p:grpSpPr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3830638" y="4333875"/>
                <a:ext cx="1420813" cy="766763"/>
              </a:xfrm>
              <a:custGeom>
                <a:avLst/>
                <a:gdLst>
                  <a:gd name="T0" fmla="*/ 1514 w 1792"/>
                  <a:gd name="T1" fmla="*/ 250 h 966"/>
                  <a:gd name="T2" fmla="*/ 1490 w 1792"/>
                  <a:gd name="T3" fmla="*/ 227 h 966"/>
                  <a:gd name="T4" fmla="*/ 1465 w 1792"/>
                  <a:gd name="T5" fmla="*/ 204 h 966"/>
                  <a:gd name="T6" fmla="*/ 1438 w 1792"/>
                  <a:gd name="T7" fmla="*/ 183 h 966"/>
                  <a:gd name="T8" fmla="*/ 1410 w 1792"/>
                  <a:gd name="T9" fmla="*/ 164 h 966"/>
                  <a:gd name="T10" fmla="*/ 1383 w 1792"/>
                  <a:gd name="T11" fmla="*/ 144 h 966"/>
                  <a:gd name="T12" fmla="*/ 1355 w 1792"/>
                  <a:gd name="T13" fmla="*/ 127 h 966"/>
                  <a:gd name="T14" fmla="*/ 1326 w 1792"/>
                  <a:gd name="T15" fmla="*/ 110 h 966"/>
                  <a:gd name="T16" fmla="*/ 1301 w 1792"/>
                  <a:gd name="T17" fmla="*/ 96 h 966"/>
                  <a:gd name="T18" fmla="*/ 1278 w 1792"/>
                  <a:gd name="T19" fmla="*/ 86 h 966"/>
                  <a:gd name="T20" fmla="*/ 1255 w 1792"/>
                  <a:gd name="T21" fmla="*/ 75 h 966"/>
                  <a:gd name="T22" fmla="*/ 1231 w 1792"/>
                  <a:gd name="T23" fmla="*/ 65 h 966"/>
                  <a:gd name="T24" fmla="*/ 1200 w 1792"/>
                  <a:gd name="T25" fmla="*/ 53 h 966"/>
                  <a:gd name="T26" fmla="*/ 1160 w 1792"/>
                  <a:gd name="T27" fmla="*/ 40 h 966"/>
                  <a:gd name="T28" fmla="*/ 1121 w 1792"/>
                  <a:gd name="T29" fmla="*/ 28 h 966"/>
                  <a:gd name="T30" fmla="*/ 1081 w 1792"/>
                  <a:gd name="T31" fmla="*/ 19 h 966"/>
                  <a:gd name="T32" fmla="*/ 1041 w 1792"/>
                  <a:gd name="T33" fmla="*/ 12 h 966"/>
                  <a:gd name="T34" fmla="*/ 999 w 1792"/>
                  <a:gd name="T35" fmla="*/ 6 h 966"/>
                  <a:gd name="T36" fmla="*/ 959 w 1792"/>
                  <a:gd name="T37" fmla="*/ 3 h 966"/>
                  <a:gd name="T38" fmla="*/ 917 w 1792"/>
                  <a:gd name="T39" fmla="*/ 0 h 966"/>
                  <a:gd name="T40" fmla="*/ 850 w 1792"/>
                  <a:gd name="T41" fmla="*/ 2 h 966"/>
                  <a:gd name="T42" fmla="*/ 761 w 1792"/>
                  <a:gd name="T43" fmla="*/ 11 h 966"/>
                  <a:gd name="T44" fmla="*/ 673 w 1792"/>
                  <a:gd name="T45" fmla="*/ 29 h 966"/>
                  <a:gd name="T46" fmla="*/ 589 w 1792"/>
                  <a:gd name="T47" fmla="*/ 56 h 966"/>
                  <a:gd name="T48" fmla="*/ 508 w 1792"/>
                  <a:gd name="T49" fmla="*/ 89 h 966"/>
                  <a:gd name="T50" fmla="*/ 432 w 1792"/>
                  <a:gd name="T51" fmla="*/ 130 h 966"/>
                  <a:gd name="T52" fmla="*/ 361 w 1792"/>
                  <a:gd name="T53" fmla="*/ 180 h 966"/>
                  <a:gd name="T54" fmla="*/ 294 w 1792"/>
                  <a:gd name="T55" fmla="*/ 235 h 966"/>
                  <a:gd name="T56" fmla="*/ 233 w 1792"/>
                  <a:gd name="T57" fmla="*/ 296 h 966"/>
                  <a:gd name="T58" fmla="*/ 179 w 1792"/>
                  <a:gd name="T59" fmla="*/ 363 h 966"/>
                  <a:gd name="T60" fmla="*/ 130 w 1792"/>
                  <a:gd name="T61" fmla="*/ 434 h 966"/>
                  <a:gd name="T62" fmla="*/ 89 w 1792"/>
                  <a:gd name="T63" fmla="*/ 512 h 966"/>
                  <a:gd name="T64" fmla="*/ 54 w 1792"/>
                  <a:gd name="T65" fmla="*/ 592 h 966"/>
                  <a:gd name="T66" fmla="*/ 29 w 1792"/>
                  <a:gd name="T67" fmla="*/ 676 h 966"/>
                  <a:gd name="T68" fmla="*/ 10 w 1792"/>
                  <a:gd name="T69" fmla="*/ 765 h 966"/>
                  <a:gd name="T70" fmla="*/ 1 w 1792"/>
                  <a:gd name="T71" fmla="*/ 856 h 966"/>
                  <a:gd name="T72" fmla="*/ 0 w 1792"/>
                  <a:gd name="T73" fmla="*/ 966 h 966"/>
                  <a:gd name="T74" fmla="*/ 619 w 1792"/>
                  <a:gd name="T75" fmla="*/ 907 h 966"/>
                  <a:gd name="T76" fmla="*/ 627 w 1792"/>
                  <a:gd name="T77" fmla="*/ 852 h 966"/>
                  <a:gd name="T78" fmla="*/ 645 w 1792"/>
                  <a:gd name="T79" fmla="*/ 803 h 966"/>
                  <a:gd name="T80" fmla="*/ 673 w 1792"/>
                  <a:gd name="T81" fmla="*/ 758 h 966"/>
                  <a:gd name="T82" fmla="*/ 708 w 1792"/>
                  <a:gd name="T83" fmla="*/ 719 h 966"/>
                  <a:gd name="T84" fmla="*/ 748 w 1792"/>
                  <a:gd name="T85" fmla="*/ 687 h 966"/>
                  <a:gd name="T86" fmla="*/ 794 w 1792"/>
                  <a:gd name="T87" fmla="*/ 664 h 966"/>
                  <a:gd name="T88" fmla="*/ 845 w 1792"/>
                  <a:gd name="T89" fmla="*/ 649 h 966"/>
                  <a:gd name="T90" fmla="*/ 899 w 1792"/>
                  <a:gd name="T91" fmla="*/ 643 h 966"/>
                  <a:gd name="T92" fmla="*/ 953 w 1792"/>
                  <a:gd name="T93" fmla="*/ 649 h 966"/>
                  <a:gd name="T94" fmla="*/ 1004 w 1792"/>
                  <a:gd name="T95" fmla="*/ 664 h 966"/>
                  <a:gd name="T96" fmla="*/ 1050 w 1792"/>
                  <a:gd name="T97" fmla="*/ 687 h 966"/>
                  <a:gd name="T98" fmla="*/ 1091 w 1792"/>
                  <a:gd name="T99" fmla="*/ 719 h 966"/>
                  <a:gd name="T100" fmla="*/ 1125 w 1792"/>
                  <a:gd name="T101" fmla="*/ 758 h 966"/>
                  <a:gd name="T102" fmla="*/ 1152 w 1792"/>
                  <a:gd name="T103" fmla="*/ 803 h 966"/>
                  <a:gd name="T104" fmla="*/ 1171 w 1792"/>
                  <a:gd name="T105" fmla="*/ 852 h 966"/>
                  <a:gd name="T106" fmla="*/ 1179 w 1792"/>
                  <a:gd name="T107" fmla="*/ 907 h 966"/>
                  <a:gd name="T108" fmla="*/ 1792 w 1792"/>
                  <a:gd name="T109" fmla="*/ 966 h 966"/>
                  <a:gd name="T110" fmla="*/ 1791 w 1792"/>
                  <a:gd name="T111" fmla="*/ 857 h 966"/>
                  <a:gd name="T112" fmla="*/ 1781 w 1792"/>
                  <a:gd name="T113" fmla="*/ 767 h 966"/>
                  <a:gd name="T114" fmla="*/ 1764 w 1792"/>
                  <a:gd name="T115" fmla="*/ 681 h 966"/>
                  <a:gd name="T116" fmla="*/ 1739 w 1792"/>
                  <a:gd name="T117" fmla="*/ 596 h 966"/>
                  <a:gd name="T118" fmla="*/ 1705 w 1792"/>
                  <a:gd name="T119" fmla="*/ 515 h 966"/>
                  <a:gd name="T120" fmla="*/ 1664 w 1792"/>
                  <a:gd name="T121" fmla="*/ 437 h 966"/>
                  <a:gd name="T122" fmla="*/ 1614 w 1792"/>
                  <a:gd name="T123" fmla="*/ 363 h 966"/>
                  <a:gd name="T124" fmla="*/ 1558 w 1792"/>
                  <a:gd name="T125" fmla="*/ 294 h 9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92"/>
                  <a:gd name="T190" fmla="*/ 0 h 966"/>
                  <a:gd name="T191" fmla="*/ 1792 w 1792"/>
                  <a:gd name="T192" fmla="*/ 966 h 9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92" h="966">
                    <a:moveTo>
                      <a:pt x="1527" y="262"/>
                    </a:moveTo>
                    <a:lnTo>
                      <a:pt x="1514" y="250"/>
                    </a:lnTo>
                    <a:lnTo>
                      <a:pt x="1503" y="238"/>
                    </a:lnTo>
                    <a:lnTo>
                      <a:pt x="1490" y="227"/>
                    </a:lnTo>
                    <a:lnTo>
                      <a:pt x="1477" y="216"/>
                    </a:lnTo>
                    <a:lnTo>
                      <a:pt x="1465" y="204"/>
                    </a:lnTo>
                    <a:lnTo>
                      <a:pt x="1451" y="194"/>
                    </a:lnTo>
                    <a:lnTo>
                      <a:pt x="1438" y="183"/>
                    </a:lnTo>
                    <a:lnTo>
                      <a:pt x="1424" y="173"/>
                    </a:lnTo>
                    <a:lnTo>
                      <a:pt x="1410" y="164"/>
                    </a:lnTo>
                    <a:lnTo>
                      <a:pt x="1397" y="153"/>
                    </a:lnTo>
                    <a:lnTo>
                      <a:pt x="1383" y="144"/>
                    </a:lnTo>
                    <a:lnTo>
                      <a:pt x="1369" y="135"/>
                    </a:lnTo>
                    <a:lnTo>
                      <a:pt x="1355" y="127"/>
                    </a:lnTo>
                    <a:lnTo>
                      <a:pt x="1340" y="118"/>
                    </a:lnTo>
                    <a:lnTo>
                      <a:pt x="1326" y="110"/>
                    </a:lnTo>
                    <a:lnTo>
                      <a:pt x="1311" y="102"/>
                    </a:lnTo>
                    <a:lnTo>
                      <a:pt x="1301" y="96"/>
                    </a:lnTo>
                    <a:lnTo>
                      <a:pt x="1289" y="90"/>
                    </a:lnTo>
                    <a:lnTo>
                      <a:pt x="1278" y="86"/>
                    </a:lnTo>
                    <a:lnTo>
                      <a:pt x="1266" y="80"/>
                    </a:lnTo>
                    <a:lnTo>
                      <a:pt x="1255" y="75"/>
                    </a:lnTo>
                    <a:lnTo>
                      <a:pt x="1243" y="69"/>
                    </a:lnTo>
                    <a:lnTo>
                      <a:pt x="1231" y="65"/>
                    </a:lnTo>
                    <a:lnTo>
                      <a:pt x="1219" y="60"/>
                    </a:lnTo>
                    <a:lnTo>
                      <a:pt x="1200" y="53"/>
                    </a:lnTo>
                    <a:lnTo>
                      <a:pt x="1180" y="46"/>
                    </a:lnTo>
                    <a:lnTo>
                      <a:pt x="1160" y="40"/>
                    </a:lnTo>
                    <a:lnTo>
                      <a:pt x="1141" y="34"/>
                    </a:lnTo>
                    <a:lnTo>
                      <a:pt x="1121" y="28"/>
                    </a:lnTo>
                    <a:lnTo>
                      <a:pt x="1100" y="23"/>
                    </a:lnTo>
                    <a:lnTo>
                      <a:pt x="1081" y="19"/>
                    </a:lnTo>
                    <a:lnTo>
                      <a:pt x="1060" y="15"/>
                    </a:lnTo>
                    <a:lnTo>
                      <a:pt x="1041" y="12"/>
                    </a:lnTo>
                    <a:lnTo>
                      <a:pt x="1020" y="8"/>
                    </a:lnTo>
                    <a:lnTo>
                      <a:pt x="999" y="6"/>
                    </a:lnTo>
                    <a:lnTo>
                      <a:pt x="979" y="4"/>
                    </a:lnTo>
                    <a:lnTo>
                      <a:pt x="959" y="3"/>
                    </a:lnTo>
                    <a:lnTo>
                      <a:pt x="938" y="2"/>
                    </a:lnTo>
                    <a:lnTo>
                      <a:pt x="917" y="0"/>
                    </a:lnTo>
                    <a:lnTo>
                      <a:pt x="896" y="0"/>
                    </a:lnTo>
                    <a:lnTo>
                      <a:pt x="850" y="2"/>
                    </a:lnTo>
                    <a:lnTo>
                      <a:pt x="805" y="5"/>
                    </a:lnTo>
                    <a:lnTo>
                      <a:pt x="761" y="11"/>
                    </a:lnTo>
                    <a:lnTo>
                      <a:pt x="716" y="19"/>
                    </a:lnTo>
                    <a:lnTo>
                      <a:pt x="673" y="29"/>
                    </a:lnTo>
                    <a:lnTo>
                      <a:pt x="630" y="41"/>
                    </a:lnTo>
                    <a:lnTo>
                      <a:pt x="589" y="56"/>
                    </a:lnTo>
                    <a:lnTo>
                      <a:pt x="547" y="72"/>
                    </a:lnTo>
                    <a:lnTo>
                      <a:pt x="508" y="89"/>
                    </a:lnTo>
                    <a:lnTo>
                      <a:pt x="469" y="110"/>
                    </a:lnTo>
                    <a:lnTo>
                      <a:pt x="432" y="130"/>
                    </a:lnTo>
                    <a:lnTo>
                      <a:pt x="395" y="155"/>
                    </a:lnTo>
                    <a:lnTo>
                      <a:pt x="361" y="180"/>
                    </a:lnTo>
                    <a:lnTo>
                      <a:pt x="326" y="206"/>
                    </a:lnTo>
                    <a:lnTo>
                      <a:pt x="294" y="235"/>
                    </a:lnTo>
                    <a:lnTo>
                      <a:pt x="263" y="264"/>
                    </a:lnTo>
                    <a:lnTo>
                      <a:pt x="233" y="296"/>
                    </a:lnTo>
                    <a:lnTo>
                      <a:pt x="205" y="329"/>
                    </a:lnTo>
                    <a:lnTo>
                      <a:pt x="179" y="363"/>
                    </a:lnTo>
                    <a:lnTo>
                      <a:pt x="153" y="398"/>
                    </a:lnTo>
                    <a:lnTo>
                      <a:pt x="130" y="434"/>
                    </a:lnTo>
                    <a:lnTo>
                      <a:pt x="108" y="472"/>
                    </a:lnTo>
                    <a:lnTo>
                      <a:pt x="89" y="512"/>
                    </a:lnTo>
                    <a:lnTo>
                      <a:pt x="70" y="551"/>
                    </a:lnTo>
                    <a:lnTo>
                      <a:pt x="54" y="592"/>
                    </a:lnTo>
                    <a:lnTo>
                      <a:pt x="40" y="634"/>
                    </a:lnTo>
                    <a:lnTo>
                      <a:pt x="29" y="676"/>
                    </a:lnTo>
                    <a:lnTo>
                      <a:pt x="18" y="720"/>
                    </a:lnTo>
                    <a:lnTo>
                      <a:pt x="10" y="765"/>
                    </a:lnTo>
                    <a:lnTo>
                      <a:pt x="5" y="810"/>
                    </a:lnTo>
                    <a:lnTo>
                      <a:pt x="1" y="856"/>
                    </a:lnTo>
                    <a:lnTo>
                      <a:pt x="0" y="902"/>
                    </a:lnTo>
                    <a:lnTo>
                      <a:pt x="0" y="966"/>
                    </a:lnTo>
                    <a:lnTo>
                      <a:pt x="615" y="966"/>
                    </a:lnTo>
                    <a:lnTo>
                      <a:pt x="619" y="907"/>
                    </a:lnTo>
                    <a:lnTo>
                      <a:pt x="622" y="879"/>
                    </a:lnTo>
                    <a:lnTo>
                      <a:pt x="627" y="852"/>
                    </a:lnTo>
                    <a:lnTo>
                      <a:pt x="635" y="827"/>
                    </a:lnTo>
                    <a:lnTo>
                      <a:pt x="645" y="803"/>
                    </a:lnTo>
                    <a:lnTo>
                      <a:pt x="658" y="780"/>
                    </a:lnTo>
                    <a:lnTo>
                      <a:pt x="673" y="758"/>
                    </a:lnTo>
                    <a:lnTo>
                      <a:pt x="689" y="737"/>
                    </a:lnTo>
                    <a:lnTo>
                      <a:pt x="708" y="719"/>
                    </a:lnTo>
                    <a:lnTo>
                      <a:pt x="727" y="702"/>
                    </a:lnTo>
                    <a:lnTo>
                      <a:pt x="748" y="687"/>
                    </a:lnTo>
                    <a:lnTo>
                      <a:pt x="771" y="674"/>
                    </a:lnTo>
                    <a:lnTo>
                      <a:pt x="794" y="664"/>
                    </a:lnTo>
                    <a:lnTo>
                      <a:pt x="819" y="654"/>
                    </a:lnTo>
                    <a:lnTo>
                      <a:pt x="845" y="649"/>
                    </a:lnTo>
                    <a:lnTo>
                      <a:pt x="871" y="644"/>
                    </a:lnTo>
                    <a:lnTo>
                      <a:pt x="899" y="643"/>
                    </a:lnTo>
                    <a:lnTo>
                      <a:pt x="926" y="644"/>
                    </a:lnTo>
                    <a:lnTo>
                      <a:pt x="953" y="649"/>
                    </a:lnTo>
                    <a:lnTo>
                      <a:pt x="978" y="654"/>
                    </a:lnTo>
                    <a:lnTo>
                      <a:pt x="1004" y="664"/>
                    </a:lnTo>
                    <a:lnTo>
                      <a:pt x="1027" y="674"/>
                    </a:lnTo>
                    <a:lnTo>
                      <a:pt x="1050" y="687"/>
                    </a:lnTo>
                    <a:lnTo>
                      <a:pt x="1070" y="702"/>
                    </a:lnTo>
                    <a:lnTo>
                      <a:pt x="1091" y="719"/>
                    </a:lnTo>
                    <a:lnTo>
                      <a:pt x="1109" y="737"/>
                    </a:lnTo>
                    <a:lnTo>
                      <a:pt x="1125" y="758"/>
                    </a:lnTo>
                    <a:lnTo>
                      <a:pt x="1140" y="780"/>
                    </a:lnTo>
                    <a:lnTo>
                      <a:pt x="1152" y="803"/>
                    </a:lnTo>
                    <a:lnTo>
                      <a:pt x="1163" y="827"/>
                    </a:lnTo>
                    <a:lnTo>
                      <a:pt x="1171" y="852"/>
                    </a:lnTo>
                    <a:lnTo>
                      <a:pt x="1175" y="879"/>
                    </a:lnTo>
                    <a:lnTo>
                      <a:pt x="1179" y="907"/>
                    </a:lnTo>
                    <a:lnTo>
                      <a:pt x="1182" y="966"/>
                    </a:lnTo>
                    <a:lnTo>
                      <a:pt x="1792" y="966"/>
                    </a:lnTo>
                    <a:lnTo>
                      <a:pt x="1792" y="902"/>
                    </a:lnTo>
                    <a:lnTo>
                      <a:pt x="1791" y="857"/>
                    </a:lnTo>
                    <a:lnTo>
                      <a:pt x="1787" y="812"/>
                    </a:lnTo>
                    <a:lnTo>
                      <a:pt x="1781" y="767"/>
                    </a:lnTo>
                    <a:lnTo>
                      <a:pt x="1775" y="723"/>
                    </a:lnTo>
                    <a:lnTo>
                      <a:pt x="1764" y="681"/>
                    </a:lnTo>
                    <a:lnTo>
                      <a:pt x="1753" y="638"/>
                    </a:lnTo>
                    <a:lnTo>
                      <a:pt x="1739" y="596"/>
                    </a:lnTo>
                    <a:lnTo>
                      <a:pt x="1724" y="555"/>
                    </a:lnTo>
                    <a:lnTo>
                      <a:pt x="1705" y="515"/>
                    </a:lnTo>
                    <a:lnTo>
                      <a:pt x="1686" y="476"/>
                    </a:lnTo>
                    <a:lnTo>
                      <a:pt x="1664" y="437"/>
                    </a:lnTo>
                    <a:lnTo>
                      <a:pt x="1640" y="400"/>
                    </a:lnTo>
                    <a:lnTo>
                      <a:pt x="1614" y="363"/>
                    </a:lnTo>
                    <a:lnTo>
                      <a:pt x="1587" y="329"/>
                    </a:lnTo>
                    <a:lnTo>
                      <a:pt x="1558" y="294"/>
                    </a:lnTo>
                    <a:lnTo>
                      <a:pt x="1527" y="2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30"/>
              <p:cNvSpPr>
                <a:spLocks/>
              </p:cNvSpPr>
              <p:nvPr/>
            </p:nvSpPr>
            <p:spPr bwMode="auto">
              <a:xfrm>
                <a:off x="4497388" y="4384675"/>
                <a:ext cx="47625" cy="69850"/>
              </a:xfrm>
              <a:custGeom>
                <a:avLst/>
                <a:gdLst>
                  <a:gd name="T0" fmla="*/ 60 w 60"/>
                  <a:gd name="T1" fmla="*/ 87 h 87"/>
                  <a:gd name="T2" fmla="*/ 60 w 60"/>
                  <a:gd name="T3" fmla="*/ 0 h 87"/>
                  <a:gd name="T4" fmla="*/ 53 w 60"/>
                  <a:gd name="T5" fmla="*/ 0 h 87"/>
                  <a:gd name="T6" fmla="*/ 45 w 60"/>
                  <a:gd name="T7" fmla="*/ 0 h 87"/>
                  <a:gd name="T8" fmla="*/ 38 w 60"/>
                  <a:gd name="T9" fmla="*/ 0 h 87"/>
                  <a:gd name="T10" fmla="*/ 30 w 60"/>
                  <a:gd name="T11" fmla="*/ 1 h 87"/>
                  <a:gd name="T12" fmla="*/ 22 w 60"/>
                  <a:gd name="T13" fmla="*/ 1 h 87"/>
                  <a:gd name="T14" fmla="*/ 15 w 60"/>
                  <a:gd name="T15" fmla="*/ 1 h 87"/>
                  <a:gd name="T16" fmla="*/ 7 w 60"/>
                  <a:gd name="T17" fmla="*/ 2 h 87"/>
                  <a:gd name="T18" fmla="*/ 0 w 60"/>
                  <a:gd name="T19" fmla="*/ 2 h 87"/>
                  <a:gd name="T20" fmla="*/ 0 w 60"/>
                  <a:gd name="T21" fmla="*/ 87 h 87"/>
                  <a:gd name="T22" fmla="*/ 60 w 60"/>
                  <a:gd name="T23" fmla="*/ 87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87"/>
                  <a:gd name="T38" fmla="*/ 60 w 60"/>
                  <a:gd name="T39" fmla="*/ 87 h 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87">
                    <a:moveTo>
                      <a:pt x="60" y="87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87"/>
                    </a:lnTo>
                    <a:lnTo>
                      <a:pt x="60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31"/>
              <p:cNvSpPr>
                <a:spLocks/>
              </p:cNvSpPr>
              <p:nvPr/>
            </p:nvSpPr>
            <p:spPr bwMode="auto">
              <a:xfrm>
                <a:off x="4062413" y="4557713"/>
                <a:ext cx="84138" cy="84138"/>
              </a:xfrm>
              <a:custGeom>
                <a:avLst/>
                <a:gdLst>
                  <a:gd name="T0" fmla="*/ 106 w 106"/>
                  <a:gd name="T1" fmla="*/ 64 h 105"/>
                  <a:gd name="T2" fmla="*/ 42 w 106"/>
                  <a:gd name="T3" fmla="*/ 0 h 105"/>
                  <a:gd name="T4" fmla="*/ 37 w 106"/>
                  <a:gd name="T5" fmla="*/ 5 h 105"/>
                  <a:gd name="T6" fmla="*/ 32 w 106"/>
                  <a:gd name="T7" fmla="*/ 11 h 105"/>
                  <a:gd name="T8" fmla="*/ 26 w 106"/>
                  <a:gd name="T9" fmla="*/ 15 h 105"/>
                  <a:gd name="T10" fmla="*/ 22 w 106"/>
                  <a:gd name="T11" fmla="*/ 21 h 105"/>
                  <a:gd name="T12" fmla="*/ 16 w 106"/>
                  <a:gd name="T13" fmla="*/ 26 h 105"/>
                  <a:gd name="T14" fmla="*/ 10 w 106"/>
                  <a:gd name="T15" fmla="*/ 32 h 105"/>
                  <a:gd name="T16" fmla="*/ 6 w 106"/>
                  <a:gd name="T17" fmla="*/ 36 h 105"/>
                  <a:gd name="T18" fmla="*/ 0 w 106"/>
                  <a:gd name="T19" fmla="*/ 42 h 105"/>
                  <a:gd name="T20" fmla="*/ 63 w 106"/>
                  <a:gd name="T21" fmla="*/ 105 h 105"/>
                  <a:gd name="T22" fmla="*/ 106 w 106"/>
                  <a:gd name="T23" fmla="*/ 64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05"/>
                  <a:gd name="T38" fmla="*/ 106 w 106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05">
                    <a:moveTo>
                      <a:pt x="106" y="64"/>
                    </a:moveTo>
                    <a:lnTo>
                      <a:pt x="42" y="0"/>
                    </a:lnTo>
                    <a:lnTo>
                      <a:pt x="37" y="5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2" y="21"/>
                    </a:lnTo>
                    <a:lnTo>
                      <a:pt x="16" y="26"/>
                    </a:lnTo>
                    <a:lnTo>
                      <a:pt x="10" y="32"/>
                    </a:lnTo>
                    <a:lnTo>
                      <a:pt x="6" y="36"/>
                    </a:lnTo>
                    <a:lnTo>
                      <a:pt x="0" y="42"/>
                    </a:lnTo>
                    <a:lnTo>
                      <a:pt x="63" y="105"/>
                    </a:lnTo>
                    <a:lnTo>
                      <a:pt x="10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32"/>
              <p:cNvSpPr>
                <a:spLocks/>
              </p:cNvSpPr>
              <p:nvPr/>
            </p:nvSpPr>
            <p:spPr bwMode="auto">
              <a:xfrm>
                <a:off x="4259263" y="4429125"/>
                <a:ext cx="71438" cy="85725"/>
              </a:xfrm>
              <a:custGeom>
                <a:avLst/>
                <a:gdLst>
                  <a:gd name="T0" fmla="*/ 89 w 89"/>
                  <a:gd name="T1" fmla="*/ 85 h 108"/>
                  <a:gd name="T2" fmla="*/ 55 w 89"/>
                  <a:gd name="T3" fmla="*/ 0 h 108"/>
                  <a:gd name="T4" fmla="*/ 48 w 89"/>
                  <a:gd name="T5" fmla="*/ 4 h 108"/>
                  <a:gd name="T6" fmla="*/ 40 w 89"/>
                  <a:gd name="T7" fmla="*/ 6 h 108"/>
                  <a:gd name="T8" fmla="*/ 33 w 89"/>
                  <a:gd name="T9" fmla="*/ 9 h 108"/>
                  <a:gd name="T10" fmla="*/ 26 w 89"/>
                  <a:gd name="T11" fmla="*/ 12 h 108"/>
                  <a:gd name="T12" fmla="*/ 19 w 89"/>
                  <a:gd name="T13" fmla="*/ 15 h 108"/>
                  <a:gd name="T14" fmla="*/ 12 w 89"/>
                  <a:gd name="T15" fmla="*/ 17 h 108"/>
                  <a:gd name="T16" fmla="*/ 7 w 89"/>
                  <a:gd name="T17" fmla="*/ 21 h 108"/>
                  <a:gd name="T18" fmla="*/ 0 w 89"/>
                  <a:gd name="T19" fmla="*/ 24 h 108"/>
                  <a:gd name="T20" fmla="*/ 34 w 89"/>
                  <a:gd name="T21" fmla="*/ 108 h 108"/>
                  <a:gd name="T22" fmla="*/ 89 w 89"/>
                  <a:gd name="T23" fmla="*/ 85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108"/>
                  <a:gd name="T38" fmla="*/ 89 w 89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108">
                    <a:moveTo>
                      <a:pt x="89" y="85"/>
                    </a:moveTo>
                    <a:lnTo>
                      <a:pt x="55" y="0"/>
                    </a:lnTo>
                    <a:lnTo>
                      <a:pt x="48" y="4"/>
                    </a:lnTo>
                    <a:lnTo>
                      <a:pt x="40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5"/>
                    </a:lnTo>
                    <a:lnTo>
                      <a:pt x="12" y="17"/>
                    </a:lnTo>
                    <a:lnTo>
                      <a:pt x="7" y="21"/>
                    </a:lnTo>
                    <a:lnTo>
                      <a:pt x="0" y="24"/>
                    </a:lnTo>
                    <a:lnTo>
                      <a:pt x="34" y="108"/>
                    </a:lnTo>
                    <a:lnTo>
                      <a:pt x="89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33"/>
              <p:cNvSpPr>
                <a:spLocks/>
              </p:cNvSpPr>
              <p:nvPr/>
            </p:nvSpPr>
            <p:spPr bwMode="auto">
              <a:xfrm>
                <a:off x="3884613" y="4941888"/>
                <a:ext cx="71438" cy="47625"/>
              </a:xfrm>
              <a:custGeom>
                <a:avLst/>
                <a:gdLst>
                  <a:gd name="T0" fmla="*/ 91 w 91"/>
                  <a:gd name="T1" fmla="*/ 0 h 60"/>
                  <a:gd name="T2" fmla="*/ 7 w 91"/>
                  <a:gd name="T3" fmla="*/ 0 h 60"/>
                  <a:gd name="T4" fmla="*/ 5 w 91"/>
                  <a:gd name="T5" fmla="*/ 15 h 60"/>
                  <a:gd name="T6" fmla="*/ 3 w 91"/>
                  <a:gd name="T7" fmla="*/ 30 h 60"/>
                  <a:gd name="T8" fmla="*/ 1 w 91"/>
                  <a:gd name="T9" fmla="*/ 45 h 60"/>
                  <a:gd name="T10" fmla="*/ 0 w 91"/>
                  <a:gd name="T11" fmla="*/ 60 h 60"/>
                  <a:gd name="T12" fmla="*/ 91 w 91"/>
                  <a:gd name="T13" fmla="*/ 60 h 60"/>
                  <a:gd name="T14" fmla="*/ 91 w 91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60"/>
                  <a:gd name="T26" fmla="*/ 91 w 91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60">
                    <a:moveTo>
                      <a:pt x="91" y="0"/>
                    </a:moveTo>
                    <a:lnTo>
                      <a:pt x="7" y="0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91" y="6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34"/>
              <p:cNvSpPr>
                <a:spLocks/>
              </p:cNvSpPr>
              <p:nvPr/>
            </p:nvSpPr>
            <p:spPr bwMode="auto">
              <a:xfrm>
                <a:off x="5137150" y="4941888"/>
                <a:ext cx="60325" cy="47625"/>
              </a:xfrm>
              <a:custGeom>
                <a:avLst/>
                <a:gdLst>
                  <a:gd name="T0" fmla="*/ 0 w 77"/>
                  <a:gd name="T1" fmla="*/ 60 h 60"/>
                  <a:gd name="T2" fmla="*/ 77 w 77"/>
                  <a:gd name="T3" fmla="*/ 60 h 60"/>
                  <a:gd name="T4" fmla="*/ 76 w 77"/>
                  <a:gd name="T5" fmla="*/ 45 h 60"/>
                  <a:gd name="T6" fmla="*/ 73 w 77"/>
                  <a:gd name="T7" fmla="*/ 30 h 60"/>
                  <a:gd name="T8" fmla="*/ 72 w 77"/>
                  <a:gd name="T9" fmla="*/ 15 h 60"/>
                  <a:gd name="T10" fmla="*/ 70 w 77"/>
                  <a:gd name="T11" fmla="*/ 0 h 60"/>
                  <a:gd name="T12" fmla="*/ 0 w 77"/>
                  <a:gd name="T13" fmla="*/ 0 h 60"/>
                  <a:gd name="T14" fmla="*/ 0 w 77"/>
                  <a:gd name="T15" fmla="*/ 6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60"/>
                  <a:gd name="T26" fmla="*/ 77 w 77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60">
                    <a:moveTo>
                      <a:pt x="0" y="60"/>
                    </a:moveTo>
                    <a:lnTo>
                      <a:pt x="77" y="60"/>
                    </a:lnTo>
                    <a:lnTo>
                      <a:pt x="76" y="45"/>
                    </a:lnTo>
                    <a:lnTo>
                      <a:pt x="73" y="30"/>
                    </a:lnTo>
                    <a:lnTo>
                      <a:pt x="72" y="1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35"/>
              <p:cNvSpPr>
                <a:spLocks/>
              </p:cNvSpPr>
              <p:nvPr/>
            </p:nvSpPr>
            <p:spPr bwMode="auto">
              <a:xfrm>
                <a:off x="3935413" y="4743450"/>
                <a:ext cx="84138" cy="68263"/>
              </a:xfrm>
              <a:custGeom>
                <a:avLst/>
                <a:gdLst>
                  <a:gd name="T0" fmla="*/ 106 w 106"/>
                  <a:gd name="T1" fmla="*/ 32 h 88"/>
                  <a:gd name="T2" fmla="*/ 26 w 106"/>
                  <a:gd name="T3" fmla="*/ 0 h 88"/>
                  <a:gd name="T4" fmla="*/ 19 w 106"/>
                  <a:gd name="T5" fmla="*/ 13 h 88"/>
                  <a:gd name="T6" fmla="*/ 12 w 106"/>
                  <a:gd name="T7" fmla="*/ 27 h 88"/>
                  <a:gd name="T8" fmla="*/ 5 w 106"/>
                  <a:gd name="T9" fmla="*/ 40 h 88"/>
                  <a:gd name="T10" fmla="*/ 0 w 106"/>
                  <a:gd name="T11" fmla="*/ 54 h 88"/>
                  <a:gd name="T12" fmla="*/ 82 w 106"/>
                  <a:gd name="T13" fmla="*/ 88 h 88"/>
                  <a:gd name="T14" fmla="*/ 106 w 106"/>
                  <a:gd name="T15" fmla="*/ 32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"/>
                  <a:gd name="T25" fmla="*/ 0 h 88"/>
                  <a:gd name="T26" fmla="*/ 106 w 106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" h="88">
                    <a:moveTo>
                      <a:pt x="106" y="32"/>
                    </a:moveTo>
                    <a:lnTo>
                      <a:pt x="26" y="0"/>
                    </a:lnTo>
                    <a:lnTo>
                      <a:pt x="19" y="13"/>
                    </a:lnTo>
                    <a:lnTo>
                      <a:pt x="12" y="27"/>
                    </a:lnTo>
                    <a:lnTo>
                      <a:pt x="5" y="40"/>
                    </a:lnTo>
                    <a:lnTo>
                      <a:pt x="0" y="54"/>
                    </a:lnTo>
                    <a:lnTo>
                      <a:pt x="82" y="88"/>
                    </a:lnTo>
                    <a:lnTo>
                      <a:pt x="10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36"/>
              <p:cNvSpPr>
                <a:spLocks/>
              </p:cNvSpPr>
              <p:nvPr/>
            </p:nvSpPr>
            <p:spPr bwMode="auto">
              <a:xfrm>
                <a:off x="4941888" y="4560888"/>
                <a:ext cx="79375" cy="80963"/>
              </a:xfrm>
              <a:custGeom>
                <a:avLst/>
                <a:gdLst>
                  <a:gd name="T0" fmla="*/ 42 w 101"/>
                  <a:gd name="T1" fmla="*/ 101 h 101"/>
                  <a:gd name="T2" fmla="*/ 101 w 101"/>
                  <a:gd name="T3" fmla="*/ 43 h 101"/>
                  <a:gd name="T4" fmla="*/ 96 w 101"/>
                  <a:gd name="T5" fmla="*/ 37 h 101"/>
                  <a:gd name="T6" fmla="*/ 91 w 101"/>
                  <a:gd name="T7" fmla="*/ 31 h 101"/>
                  <a:gd name="T8" fmla="*/ 85 w 101"/>
                  <a:gd name="T9" fmla="*/ 26 h 101"/>
                  <a:gd name="T10" fmla="*/ 81 w 101"/>
                  <a:gd name="T11" fmla="*/ 21 h 101"/>
                  <a:gd name="T12" fmla="*/ 75 w 101"/>
                  <a:gd name="T13" fmla="*/ 16 h 101"/>
                  <a:gd name="T14" fmla="*/ 70 w 101"/>
                  <a:gd name="T15" fmla="*/ 10 h 101"/>
                  <a:gd name="T16" fmla="*/ 65 w 101"/>
                  <a:gd name="T17" fmla="*/ 6 h 101"/>
                  <a:gd name="T18" fmla="*/ 59 w 101"/>
                  <a:gd name="T19" fmla="*/ 0 h 101"/>
                  <a:gd name="T20" fmla="*/ 0 w 101"/>
                  <a:gd name="T21" fmla="*/ 60 h 101"/>
                  <a:gd name="T22" fmla="*/ 42 w 101"/>
                  <a:gd name="T23" fmla="*/ 101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101"/>
                  <a:gd name="T38" fmla="*/ 101 w 101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101">
                    <a:moveTo>
                      <a:pt x="42" y="101"/>
                    </a:moveTo>
                    <a:lnTo>
                      <a:pt x="101" y="43"/>
                    </a:lnTo>
                    <a:lnTo>
                      <a:pt x="96" y="37"/>
                    </a:lnTo>
                    <a:lnTo>
                      <a:pt x="91" y="31"/>
                    </a:lnTo>
                    <a:lnTo>
                      <a:pt x="85" y="26"/>
                    </a:lnTo>
                    <a:lnTo>
                      <a:pt x="81" y="21"/>
                    </a:lnTo>
                    <a:lnTo>
                      <a:pt x="75" y="16"/>
                    </a:lnTo>
                    <a:lnTo>
                      <a:pt x="70" y="10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0" y="60"/>
                    </a:lnTo>
                    <a:lnTo>
                      <a:pt x="4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37"/>
              <p:cNvSpPr>
                <a:spLocks/>
              </p:cNvSpPr>
              <p:nvPr/>
            </p:nvSpPr>
            <p:spPr bwMode="auto">
              <a:xfrm>
                <a:off x="4757738" y="4430713"/>
                <a:ext cx="71438" cy="84138"/>
              </a:xfrm>
              <a:custGeom>
                <a:avLst/>
                <a:gdLst>
                  <a:gd name="T0" fmla="*/ 55 w 88"/>
                  <a:gd name="T1" fmla="*/ 106 h 106"/>
                  <a:gd name="T2" fmla="*/ 88 w 88"/>
                  <a:gd name="T3" fmla="*/ 25 h 106"/>
                  <a:gd name="T4" fmla="*/ 81 w 88"/>
                  <a:gd name="T5" fmla="*/ 21 h 106"/>
                  <a:gd name="T6" fmla="*/ 74 w 88"/>
                  <a:gd name="T7" fmla="*/ 19 h 106"/>
                  <a:gd name="T8" fmla="*/ 68 w 88"/>
                  <a:gd name="T9" fmla="*/ 15 h 106"/>
                  <a:gd name="T10" fmla="*/ 61 w 88"/>
                  <a:gd name="T11" fmla="*/ 12 h 106"/>
                  <a:gd name="T12" fmla="*/ 54 w 88"/>
                  <a:gd name="T13" fmla="*/ 10 h 106"/>
                  <a:gd name="T14" fmla="*/ 47 w 88"/>
                  <a:gd name="T15" fmla="*/ 6 h 106"/>
                  <a:gd name="T16" fmla="*/ 40 w 88"/>
                  <a:gd name="T17" fmla="*/ 4 h 106"/>
                  <a:gd name="T18" fmla="*/ 33 w 88"/>
                  <a:gd name="T19" fmla="*/ 0 h 106"/>
                  <a:gd name="T20" fmla="*/ 0 w 88"/>
                  <a:gd name="T21" fmla="*/ 83 h 106"/>
                  <a:gd name="T22" fmla="*/ 55 w 88"/>
                  <a:gd name="T23" fmla="*/ 106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8"/>
                  <a:gd name="T37" fmla="*/ 0 h 106"/>
                  <a:gd name="T38" fmla="*/ 88 w 88"/>
                  <a:gd name="T39" fmla="*/ 106 h 1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8" h="106">
                    <a:moveTo>
                      <a:pt x="55" y="106"/>
                    </a:moveTo>
                    <a:lnTo>
                      <a:pt x="88" y="25"/>
                    </a:lnTo>
                    <a:lnTo>
                      <a:pt x="81" y="21"/>
                    </a:lnTo>
                    <a:lnTo>
                      <a:pt x="74" y="19"/>
                    </a:lnTo>
                    <a:lnTo>
                      <a:pt x="68" y="15"/>
                    </a:lnTo>
                    <a:lnTo>
                      <a:pt x="61" y="12"/>
                    </a:lnTo>
                    <a:lnTo>
                      <a:pt x="54" y="10"/>
                    </a:lnTo>
                    <a:lnTo>
                      <a:pt x="47" y="6"/>
                    </a:lnTo>
                    <a:lnTo>
                      <a:pt x="40" y="4"/>
                    </a:lnTo>
                    <a:lnTo>
                      <a:pt x="33" y="0"/>
                    </a:lnTo>
                    <a:lnTo>
                      <a:pt x="0" y="83"/>
                    </a:lnTo>
                    <a:lnTo>
                      <a:pt x="55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38"/>
              <p:cNvSpPr>
                <a:spLocks/>
              </p:cNvSpPr>
              <p:nvPr/>
            </p:nvSpPr>
            <p:spPr bwMode="auto">
              <a:xfrm>
                <a:off x="5068888" y="4745038"/>
                <a:ext cx="79375" cy="66675"/>
              </a:xfrm>
              <a:custGeom>
                <a:avLst/>
                <a:gdLst>
                  <a:gd name="T0" fmla="*/ 23 w 99"/>
                  <a:gd name="T1" fmla="*/ 86 h 86"/>
                  <a:gd name="T2" fmla="*/ 99 w 99"/>
                  <a:gd name="T3" fmla="*/ 54 h 86"/>
                  <a:gd name="T4" fmla="*/ 94 w 99"/>
                  <a:gd name="T5" fmla="*/ 41 h 86"/>
                  <a:gd name="T6" fmla="*/ 87 w 99"/>
                  <a:gd name="T7" fmla="*/ 27 h 86"/>
                  <a:gd name="T8" fmla="*/ 81 w 99"/>
                  <a:gd name="T9" fmla="*/ 13 h 86"/>
                  <a:gd name="T10" fmla="*/ 74 w 99"/>
                  <a:gd name="T11" fmla="*/ 0 h 86"/>
                  <a:gd name="T12" fmla="*/ 0 w 99"/>
                  <a:gd name="T13" fmla="*/ 30 h 86"/>
                  <a:gd name="T14" fmla="*/ 23 w 99"/>
                  <a:gd name="T15" fmla="*/ 86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86"/>
                  <a:gd name="T26" fmla="*/ 99 w 99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86">
                    <a:moveTo>
                      <a:pt x="23" y="86"/>
                    </a:moveTo>
                    <a:lnTo>
                      <a:pt x="99" y="54"/>
                    </a:lnTo>
                    <a:lnTo>
                      <a:pt x="94" y="41"/>
                    </a:lnTo>
                    <a:lnTo>
                      <a:pt x="87" y="27"/>
                    </a:lnTo>
                    <a:lnTo>
                      <a:pt x="81" y="13"/>
                    </a:lnTo>
                    <a:lnTo>
                      <a:pt x="74" y="0"/>
                    </a:lnTo>
                    <a:lnTo>
                      <a:pt x="0" y="30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39"/>
              <p:cNvSpPr>
                <a:spLocks/>
              </p:cNvSpPr>
              <p:nvPr/>
            </p:nvSpPr>
            <p:spPr bwMode="auto">
              <a:xfrm>
                <a:off x="3848100" y="4343400"/>
                <a:ext cx="1357313" cy="703263"/>
              </a:xfrm>
              <a:custGeom>
                <a:avLst/>
                <a:gdLst>
                  <a:gd name="T0" fmla="*/ 1422 w 1711"/>
                  <a:gd name="T1" fmla="*/ 217 h 886"/>
                  <a:gd name="T2" fmla="*/ 1373 w 1711"/>
                  <a:gd name="T3" fmla="*/ 176 h 886"/>
                  <a:gd name="T4" fmla="*/ 1321 w 1711"/>
                  <a:gd name="T5" fmla="*/ 138 h 886"/>
                  <a:gd name="T6" fmla="*/ 1267 w 1711"/>
                  <a:gd name="T7" fmla="*/ 105 h 886"/>
                  <a:gd name="T8" fmla="*/ 1240 w 1711"/>
                  <a:gd name="T9" fmla="*/ 146 h 886"/>
                  <a:gd name="T10" fmla="*/ 1297 w 1711"/>
                  <a:gd name="T11" fmla="*/ 179 h 886"/>
                  <a:gd name="T12" fmla="*/ 1350 w 1711"/>
                  <a:gd name="T13" fmla="*/ 217 h 886"/>
                  <a:gd name="T14" fmla="*/ 1400 w 1711"/>
                  <a:gd name="T15" fmla="*/ 261 h 886"/>
                  <a:gd name="T16" fmla="*/ 1478 w 1711"/>
                  <a:gd name="T17" fmla="*/ 341 h 886"/>
                  <a:gd name="T18" fmla="*/ 1564 w 1711"/>
                  <a:gd name="T19" fmla="*/ 469 h 886"/>
                  <a:gd name="T20" fmla="*/ 1624 w 1711"/>
                  <a:gd name="T21" fmla="*/ 610 h 886"/>
                  <a:gd name="T22" fmla="*/ 1657 w 1711"/>
                  <a:gd name="T23" fmla="*/ 759 h 886"/>
                  <a:gd name="T24" fmla="*/ 1218 w 1711"/>
                  <a:gd name="T25" fmla="*/ 804 h 886"/>
                  <a:gd name="T26" fmla="*/ 1168 w 1711"/>
                  <a:gd name="T27" fmla="*/ 681 h 886"/>
                  <a:gd name="T28" fmla="*/ 1078 w 1711"/>
                  <a:gd name="T29" fmla="*/ 587 h 886"/>
                  <a:gd name="T30" fmla="*/ 960 w 1711"/>
                  <a:gd name="T31" fmla="*/ 528 h 886"/>
                  <a:gd name="T32" fmla="*/ 824 w 1711"/>
                  <a:gd name="T33" fmla="*/ 515 h 886"/>
                  <a:gd name="T34" fmla="*/ 696 w 1711"/>
                  <a:gd name="T35" fmla="*/ 552 h 886"/>
                  <a:gd name="T36" fmla="*/ 591 w 1711"/>
                  <a:gd name="T37" fmla="*/ 631 h 886"/>
                  <a:gd name="T38" fmla="*/ 519 w 1711"/>
                  <a:gd name="T39" fmla="*/ 740 h 886"/>
                  <a:gd name="T40" fmla="*/ 49 w 1711"/>
                  <a:gd name="T41" fmla="*/ 838 h 886"/>
                  <a:gd name="T42" fmla="*/ 67 w 1711"/>
                  <a:gd name="T43" fmla="*/ 683 h 886"/>
                  <a:gd name="T44" fmla="*/ 114 w 1711"/>
                  <a:gd name="T45" fmla="*/ 538 h 886"/>
                  <a:gd name="T46" fmla="*/ 188 w 1711"/>
                  <a:gd name="T47" fmla="*/ 404 h 886"/>
                  <a:gd name="T48" fmla="*/ 287 w 1711"/>
                  <a:gd name="T49" fmla="*/ 284 h 886"/>
                  <a:gd name="T50" fmla="*/ 411 w 1711"/>
                  <a:gd name="T51" fmla="*/ 183 h 886"/>
                  <a:gd name="T52" fmla="*/ 549 w 1711"/>
                  <a:gd name="T53" fmla="*/ 109 h 886"/>
                  <a:gd name="T54" fmla="*/ 699 w 1711"/>
                  <a:gd name="T55" fmla="*/ 63 h 886"/>
                  <a:gd name="T56" fmla="*/ 856 w 1711"/>
                  <a:gd name="T57" fmla="*/ 48 h 886"/>
                  <a:gd name="T58" fmla="*/ 931 w 1711"/>
                  <a:gd name="T59" fmla="*/ 51 h 886"/>
                  <a:gd name="T60" fmla="*/ 1005 w 1711"/>
                  <a:gd name="T61" fmla="*/ 62 h 886"/>
                  <a:gd name="T62" fmla="*/ 1077 w 1711"/>
                  <a:gd name="T63" fmla="*/ 79 h 886"/>
                  <a:gd name="T64" fmla="*/ 1146 w 1711"/>
                  <a:gd name="T65" fmla="*/ 102 h 886"/>
                  <a:gd name="T66" fmla="*/ 1109 w 1711"/>
                  <a:gd name="T67" fmla="*/ 39 h 886"/>
                  <a:gd name="T68" fmla="*/ 1034 w 1711"/>
                  <a:gd name="T69" fmla="*/ 18 h 886"/>
                  <a:gd name="T70" fmla="*/ 956 w 1711"/>
                  <a:gd name="T71" fmla="*/ 5 h 886"/>
                  <a:gd name="T72" fmla="*/ 876 w 1711"/>
                  <a:gd name="T73" fmla="*/ 0 h 886"/>
                  <a:gd name="T74" fmla="*/ 726 w 1711"/>
                  <a:gd name="T75" fmla="*/ 10 h 886"/>
                  <a:gd name="T76" fmla="*/ 563 w 1711"/>
                  <a:gd name="T77" fmla="*/ 52 h 886"/>
                  <a:gd name="T78" fmla="*/ 413 w 1711"/>
                  <a:gd name="T79" fmla="*/ 125 h 886"/>
                  <a:gd name="T80" fmla="*/ 282 w 1711"/>
                  <a:gd name="T81" fmla="*/ 224 h 886"/>
                  <a:gd name="T82" fmla="*/ 171 w 1711"/>
                  <a:gd name="T83" fmla="*/ 346 h 886"/>
                  <a:gd name="T84" fmla="*/ 84 w 1711"/>
                  <a:gd name="T85" fmla="*/ 489 h 886"/>
                  <a:gd name="T86" fmla="*/ 27 w 1711"/>
                  <a:gd name="T87" fmla="*/ 647 h 886"/>
                  <a:gd name="T88" fmla="*/ 2 w 1711"/>
                  <a:gd name="T89" fmla="*/ 818 h 886"/>
                  <a:gd name="T90" fmla="*/ 538 w 1711"/>
                  <a:gd name="T91" fmla="*/ 863 h 886"/>
                  <a:gd name="T92" fmla="*/ 570 w 1711"/>
                  <a:gd name="T93" fmla="*/ 746 h 886"/>
                  <a:gd name="T94" fmla="*/ 639 w 1711"/>
                  <a:gd name="T95" fmla="*/ 650 h 886"/>
                  <a:gd name="T96" fmla="*/ 739 w 1711"/>
                  <a:gd name="T97" fmla="*/ 586 h 886"/>
                  <a:gd name="T98" fmla="*/ 859 w 1711"/>
                  <a:gd name="T99" fmla="*/ 563 h 886"/>
                  <a:gd name="T100" fmla="*/ 979 w 1711"/>
                  <a:gd name="T101" fmla="*/ 586 h 886"/>
                  <a:gd name="T102" fmla="*/ 1079 w 1711"/>
                  <a:gd name="T103" fmla="*/ 650 h 886"/>
                  <a:gd name="T104" fmla="*/ 1148 w 1711"/>
                  <a:gd name="T105" fmla="*/ 746 h 886"/>
                  <a:gd name="T106" fmla="*/ 1179 w 1711"/>
                  <a:gd name="T107" fmla="*/ 863 h 886"/>
                  <a:gd name="T108" fmla="*/ 1710 w 1711"/>
                  <a:gd name="T109" fmla="*/ 818 h 886"/>
                  <a:gd name="T110" fmla="*/ 1686 w 1711"/>
                  <a:gd name="T111" fmla="*/ 650 h 886"/>
                  <a:gd name="T112" fmla="*/ 1629 w 1711"/>
                  <a:gd name="T113" fmla="*/ 492 h 886"/>
                  <a:gd name="T114" fmla="*/ 1542 w 1711"/>
                  <a:gd name="T115" fmla="*/ 347 h 8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11"/>
                  <a:gd name="T175" fmla="*/ 0 h 886"/>
                  <a:gd name="T176" fmla="*/ 1711 w 1711"/>
                  <a:gd name="T177" fmla="*/ 886 h 8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11" h="886">
                    <a:moveTo>
                      <a:pt x="1458" y="251"/>
                    </a:moveTo>
                    <a:lnTo>
                      <a:pt x="1446" y="239"/>
                    </a:lnTo>
                    <a:lnTo>
                      <a:pt x="1435" y="227"/>
                    </a:lnTo>
                    <a:lnTo>
                      <a:pt x="1422" y="217"/>
                    </a:lnTo>
                    <a:lnTo>
                      <a:pt x="1411" y="206"/>
                    </a:lnTo>
                    <a:lnTo>
                      <a:pt x="1398" y="195"/>
                    </a:lnTo>
                    <a:lnTo>
                      <a:pt x="1385" y="185"/>
                    </a:lnTo>
                    <a:lnTo>
                      <a:pt x="1373" y="176"/>
                    </a:lnTo>
                    <a:lnTo>
                      <a:pt x="1360" y="165"/>
                    </a:lnTo>
                    <a:lnTo>
                      <a:pt x="1347" y="156"/>
                    </a:lnTo>
                    <a:lnTo>
                      <a:pt x="1334" y="147"/>
                    </a:lnTo>
                    <a:lnTo>
                      <a:pt x="1321" y="138"/>
                    </a:lnTo>
                    <a:lnTo>
                      <a:pt x="1307" y="130"/>
                    </a:lnTo>
                    <a:lnTo>
                      <a:pt x="1294" y="122"/>
                    </a:lnTo>
                    <a:lnTo>
                      <a:pt x="1281" y="113"/>
                    </a:lnTo>
                    <a:lnTo>
                      <a:pt x="1267" y="105"/>
                    </a:lnTo>
                    <a:lnTo>
                      <a:pt x="1253" y="97"/>
                    </a:lnTo>
                    <a:lnTo>
                      <a:pt x="1211" y="131"/>
                    </a:lnTo>
                    <a:lnTo>
                      <a:pt x="1226" y="138"/>
                    </a:lnTo>
                    <a:lnTo>
                      <a:pt x="1240" y="146"/>
                    </a:lnTo>
                    <a:lnTo>
                      <a:pt x="1255" y="154"/>
                    </a:lnTo>
                    <a:lnTo>
                      <a:pt x="1269" y="162"/>
                    </a:lnTo>
                    <a:lnTo>
                      <a:pt x="1283" y="170"/>
                    </a:lnTo>
                    <a:lnTo>
                      <a:pt x="1297" y="179"/>
                    </a:lnTo>
                    <a:lnTo>
                      <a:pt x="1310" y="188"/>
                    </a:lnTo>
                    <a:lnTo>
                      <a:pt x="1323" y="198"/>
                    </a:lnTo>
                    <a:lnTo>
                      <a:pt x="1337" y="208"/>
                    </a:lnTo>
                    <a:lnTo>
                      <a:pt x="1350" y="217"/>
                    </a:lnTo>
                    <a:lnTo>
                      <a:pt x="1362" y="227"/>
                    </a:lnTo>
                    <a:lnTo>
                      <a:pt x="1375" y="239"/>
                    </a:lnTo>
                    <a:lnTo>
                      <a:pt x="1388" y="249"/>
                    </a:lnTo>
                    <a:lnTo>
                      <a:pt x="1400" y="261"/>
                    </a:lnTo>
                    <a:lnTo>
                      <a:pt x="1413" y="272"/>
                    </a:lnTo>
                    <a:lnTo>
                      <a:pt x="1425" y="284"/>
                    </a:lnTo>
                    <a:lnTo>
                      <a:pt x="1452" y="313"/>
                    </a:lnTo>
                    <a:lnTo>
                      <a:pt x="1478" y="341"/>
                    </a:lnTo>
                    <a:lnTo>
                      <a:pt x="1502" y="373"/>
                    </a:lnTo>
                    <a:lnTo>
                      <a:pt x="1524" y="404"/>
                    </a:lnTo>
                    <a:lnTo>
                      <a:pt x="1544" y="436"/>
                    </a:lnTo>
                    <a:lnTo>
                      <a:pt x="1564" y="469"/>
                    </a:lnTo>
                    <a:lnTo>
                      <a:pt x="1581" y="503"/>
                    </a:lnTo>
                    <a:lnTo>
                      <a:pt x="1597" y="538"/>
                    </a:lnTo>
                    <a:lnTo>
                      <a:pt x="1611" y="573"/>
                    </a:lnTo>
                    <a:lnTo>
                      <a:pt x="1624" y="610"/>
                    </a:lnTo>
                    <a:lnTo>
                      <a:pt x="1635" y="647"/>
                    </a:lnTo>
                    <a:lnTo>
                      <a:pt x="1645" y="683"/>
                    </a:lnTo>
                    <a:lnTo>
                      <a:pt x="1652" y="721"/>
                    </a:lnTo>
                    <a:lnTo>
                      <a:pt x="1657" y="759"/>
                    </a:lnTo>
                    <a:lnTo>
                      <a:pt x="1661" y="799"/>
                    </a:lnTo>
                    <a:lnTo>
                      <a:pt x="1663" y="838"/>
                    </a:lnTo>
                    <a:lnTo>
                      <a:pt x="1224" y="838"/>
                    </a:lnTo>
                    <a:lnTo>
                      <a:pt x="1218" y="804"/>
                    </a:lnTo>
                    <a:lnTo>
                      <a:pt x="1210" y="771"/>
                    </a:lnTo>
                    <a:lnTo>
                      <a:pt x="1199" y="740"/>
                    </a:lnTo>
                    <a:lnTo>
                      <a:pt x="1184" y="710"/>
                    </a:lnTo>
                    <a:lnTo>
                      <a:pt x="1168" y="681"/>
                    </a:lnTo>
                    <a:lnTo>
                      <a:pt x="1148" y="655"/>
                    </a:lnTo>
                    <a:lnTo>
                      <a:pt x="1126" y="631"/>
                    </a:lnTo>
                    <a:lnTo>
                      <a:pt x="1103" y="607"/>
                    </a:lnTo>
                    <a:lnTo>
                      <a:pt x="1078" y="587"/>
                    </a:lnTo>
                    <a:lnTo>
                      <a:pt x="1050" y="568"/>
                    </a:lnTo>
                    <a:lnTo>
                      <a:pt x="1021" y="552"/>
                    </a:lnTo>
                    <a:lnTo>
                      <a:pt x="991" y="540"/>
                    </a:lnTo>
                    <a:lnTo>
                      <a:pt x="960" y="528"/>
                    </a:lnTo>
                    <a:lnTo>
                      <a:pt x="927" y="521"/>
                    </a:lnTo>
                    <a:lnTo>
                      <a:pt x="893" y="515"/>
                    </a:lnTo>
                    <a:lnTo>
                      <a:pt x="859" y="514"/>
                    </a:lnTo>
                    <a:lnTo>
                      <a:pt x="824" y="515"/>
                    </a:lnTo>
                    <a:lnTo>
                      <a:pt x="791" y="521"/>
                    </a:lnTo>
                    <a:lnTo>
                      <a:pt x="757" y="528"/>
                    </a:lnTo>
                    <a:lnTo>
                      <a:pt x="726" y="540"/>
                    </a:lnTo>
                    <a:lnTo>
                      <a:pt x="696" y="552"/>
                    </a:lnTo>
                    <a:lnTo>
                      <a:pt x="668" y="568"/>
                    </a:lnTo>
                    <a:lnTo>
                      <a:pt x="640" y="587"/>
                    </a:lnTo>
                    <a:lnTo>
                      <a:pt x="615" y="607"/>
                    </a:lnTo>
                    <a:lnTo>
                      <a:pt x="591" y="631"/>
                    </a:lnTo>
                    <a:lnTo>
                      <a:pt x="570" y="655"/>
                    </a:lnTo>
                    <a:lnTo>
                      <a:pt x="550" y="681"/>
                    </a:lnTo>
                    <a:lnTo>
                      <a:pt x="534" y="710"/>
                    </a:lnTo>
                    <a:lnTo>
                      <a:pt x="519" y="740"/>
                    </a:lnTo>
                    <a:lnTo>
                      <a:pt x="507" y="771"/>
                    </a:lnTo>
                    <a:lnTo>
                      <a:pt x="499" y="804"/>
                    </a:lnTo>
                    <a:lnTo>
                      <a:pt x="494" y="838"/>
                    </a:lnTo>
                    <a:lnTo>
                      <a:pt x="49" y="838"/>
                    </a:lnTo>
                    <a:lnTo>
                      <a:pt x="51" y="799"/>
                    </a:lnTo>
                    <a:lnTo>
                      <a:pt x="55" y="759"/>
                    </a:lnTo>
                    <a:lnTo>
                      <a:pt x="60" y="721"/>
                    </a:lnTo>
                    <a:lnTo>
                      <a:pt x="67" y="683"/>
                    </a:lnTo>
                    <a:lnTo>
                      <a:pt x="76" y="647"/>
                    </a:lnTo>
                    <a:lnTo>
                      <a:pt x="88" y="610"/>
                    </a:lnTo>
                    <a:lnTo>
                      <a:pt x="101" y="573"/>
                    </a:lnTo>
                    <a:lnTo>
                      <a:pt x="114" y="538"/>
                    </a:lnTo>
                    <a:lnTo>
                      <a:pt x="131" y="503"/>
                    </a:lnTo>
                    <a:lnTo>
                      <a:pt x="148" y="469"/>
                    </a:lnTo>
                    <a:lnTo>
                      <a:pt x="167" y="436"/>
                    </a:lnTo>
                    <a:lnTo>
                      <a:pt x="188" y="404"/>
                    </a:lnTo>
                    <a:lnTo>
                      <a:pt x="210" y="373"/>
                    </a:lnTo>
                    <a:lnTo>
                      <a:pt x="234" y="341"/>
                    </a:lnTo>
                    <a:lnTo>
                      <a:pt x="260" y="313"/>
                    </a:lnTo>
                    <a:lnTo>
                      <a:pt x="287" y="284"/>
                    </a:lnTo>
                    <a:lnTo>
                      <a:pt x="316" y="256"/>
                    </a:lnTo>
                    <a:lnTo>
                      <a:pt x="347" y="230"/>
                    </a:lnTo>
                    <a:lnTo>
                      <a:pt x="378" y="206"/>
                    </a:lnTo>
                    <a:lnTo>
                      <a:pt x="411" y="183"/>
                    </a:lnTo>
                    <a:lnTo>
                      <a:pt x="444" y="162"/>
                    </a:lnTo>
                    <a:lnTo>
                      <a:pt x="479" y="142"/>
                    </a:lnTo>
                    <a:lnTo>
                      <a:pt x="513" y="125"/>
                    </a:lnTo>
                    <a:lnTo>
                      <a:pt x="549" y="109"/>
                    </a:lnTo>
                    <a:lnTo>
                      <a:pt x="586" y="95"/>
                    </a:lnTo>
                    <a:lnTo>
                      <a:pt x="623" y="82"/>
                    </a:lnTo>
                    <a:lnTo>
                      <a:pt x="661" y="72"/>
                    </a:lnTo>
                    <a:lnTo>
                      <a:pt x="699" y="63"/>
                    </a:lnTo>
                    <a:lnTo>
                      <a:pt x="738" y="57"/>
                    </a:lnTo>
                    <a:lnTo>
                      <a:pt x="777" y="51"/>
                    </a:lnTo>
                    <a:lnTo>
                      <a:pt x="816" y="49"/>
                    </a:lnTo>
                    <a:lnTo>
                      <a:pt x="856" y="48"/>
                    </a:lnTo>
                    <a:lnTo>
                      <a:pt x="875" y="48"/>
                    </a:lnTo>
                    <a:lnTo>
                      <a:pt x="895" y="49"/>
                    </a:lnTo>
                    <a:lnTo>
                      <a:pt x="913" y="50"/>
                    </a:lnTo>
                    <a:lnTo>
                      <a:pt x="931" y="51"/>
                    </a:lnTo>
                    <a:lnTo>
                      <a:pt x="950" y="54"/>
                    </a:lnTo>
                    <a:lnTo>
                      <a:pt x="968" y="56"/>
                    </a:lnTo>
                    <a:lnTo>
                      <a:pt x="987" y="58"/>
                    </a:lnTo>
                    <a:lnTo>
                      <a:pt x="1005" y="62"/>
                    </a:lnTo>
                    <a:lnTo>
                      <a:pt x="1022" y="65"/>
                    </a:lnTo>
                    <a:lnTo>
                      <a:pt x="1041" y="70"/>
                    </a:lnTo>
                    <a:lnTo>
                      <a:pt x="1058" y="73"/>
                    </a:lnTo>
                    <a:lnTo>
                      <a:pt x="1077" y="79"/>
                    </a:lnTo>
                    <a:lnTo>
                      <a:pt x="1094" y="84"/>
                    </a:lnTo>
                    <a:lnTo>
                      <a:pt x="1111" y="89"/>
                    </a:lnTo>
                    <a:lnTo>
                      <a:pt x="1128" y="95"/>
                    </a:lnTo>
                    <a:lnTo>
                      <a:pt x="1146" y="102"/>
                    </a:lnTo>
                    <a:lnTo>
                      <a:pt x="1164" y="57"/>
                    </a:lnTo>
                    <a:lnTo>
                      <a:pt x="1146" y="50"/>
                    </a:lnTo>
                    <a:lnTo>
                      <a:pt x="1127" y="44"/>
                    </a:lnTo>
                    <a:lnTo>
                      <a:pt x="1109" y="39"/>
                    </a:lnTo>
                    <a:lnTo>
                      <a:pt x="1090" y="33"/>
                    </a:lnTo>
                    <a:lnTo>
                      <a:pt x="1072" y="27"/>
                    </a:lnTo>
                    <a:lnTo>
                      <a:pt x="1052" y="23"/>
                    </a:lnTo>
                    <a:lnTo>
                      <a:pt x="1034" y="18"/>
                    </a:lnTo>
                    <a:lnTo>
                      <a:pt x="1014" y="14"/>
                    </a:lnTo>
                    <a:lnTo>
                      <a:pt x="995" y="11"/>
                    </a:lnTo>
                    <a:lnTo>
                      <a:pt x="975" y="8"/>
                    </a:lnTo>
                    <a:lnTo>
                      <a:pt x="956" y="5"/>
                    </a:lnTo>
                    <a:lnTo>
                      <a:pt x="936" y="3"/>
                    </a:lnTo>
                    <a:lnTo>
                      <a:pt x="916" y="2"/>
                    </a:lnTo>
                    <a:lnTo>
                      <a:pt x="897" y="1"/>
                    </a:lnTo>
                    <a:lnTo>
                      <a:pt x="876" y="0"/>
                    </a:lnTo>
                    <a:lnTo>
                      <a:pt x="856" y="0"/>
                    </a:lnTo>
                    <a:lnTo>
                      <a:pt x="813" y="1"/>
                    </a:lnTo>
                    <a:lnTo>
                      <a:pt x="769" y="4"/>
                    </a:lnTo>
                    <a:lnTo>
                      <a:pt x="726" y="10"/>
                    </a:lnTo>
                    <a:lnTo>
                      <a:pt x="684" y="17"/>
                    </a:lnTo>
                    <a:lnTo>
                      <a:pt x="642" y="27"/>
                    </a:lnTo>
                    <a:lnTo>
                      <a:pt x="602" y="39"/>
                    </a:lnTo>
                    <a:lnTo>
                      <a:pt x="563" y="52"/>
                    </a:lnTo>
                    <a:lnTo>
                      <a:pt x="523" y="67"/>
                    </a:lnTo>
                    <a:lnTo>
                      <a:pt x="485" y="85"/>
                    </a:lnTo>
                    <a:lnTo>
                      <a:pt x="449" y="104"/>
                    </a:lnTo>
                    <a:lnTo>
                      <a:pt x="413" y="125"/>
                    </a:lnTo>
                    <a:lnTo>
                      <a:pt x="378" y="147"/>
                    </a:lnTo>
                    <a:lnTo>
                      <a:pt x="345" y="171"/>
                    </a:lnTo>
                    <a:lnTo>
                      <a:pt x="313" y="196"/>
                    </a:lnTo>
                    <a:lnTo>
                      <a:pt x="282" y="224"/>
                    </a:lnTo>
                    <a:lnTo>
                      <a:pt x="252" y="253"/>
                    </a:lnTo>
                    <a:lnTo>
                      <a:pt x="223" y="283"/>
                    </a:lnTo>
                    <a:lnTo>
                      <a:pt x="196" y="314"/>
                    </a:lnTo>
                    <a:lnTo>
                      <a:pt x="171" y="346"/>
                    </a:lnTo>
                    <a:lnTo>
                      <a:pt x="147" y="381"/>
                    </a:lnTo>
                    <a:lnTo>
                      <a:pt x="125" y="415"/>
                    </a:lnTo>
                    <a:lnTo>
                      <a:pt x="104" y="451"/>
                    </a:lnTo>
                    <a:lnTo>
                      <a:pt x="84" y="489"/>
                    </a:lnTo>
                    <a:lnTo>
                      <a:pt x="67" y="527"/>
                    </a:lnTo>
                    <a:lnTo>
                      <a:pt x="52" y="566"/>
                    </a:lnTo>
                    <a:lnTo>
                      <a:pt x="38" y="606"/>
                    </a:lnTo>
                    <a:lnTo>
                      <a:pt x="27" y="647"/>
                    </a:lnTo>
                    <a:lnTo>
                      <a:pt x="18" y="688"/>
                    </a:lnTo>
                    <a:lnTo>
                      <a:pt x="11" y="731"/>
                    </a:lnTo>
                    <a:lnTo>
                      <a:pt x="5" y="774"/>
                    </a:lnTo>
                    <a:lnTo>
                      <a:pt x="2" y="818"/>
                    </a:lnTo>
                    <a:lnTo>
                      <a:pt x="0" y="862"/>
                    </a:lnTo>
                    <a:lnTo>
                      <a:pt x="0" y="886"/>
                    </a:lnTo>
                    <a:lnTo>
                      <a:pt x="537" y="886"/>
                    </a:lnTo>
                    <a:lnTo>
                      <a:pt x="538" y="863"/>
                    </a:lnTo>
                    <a:lnTo>
                      <a:pt x="542" y="832"/>
                    </a:lnTo>
                    <a:lnTo>
                      <a:pt x="549" y="802"/>
                    </a:lnTo>
                    <a:lnTo>
                      <a:pt x="557" y="773"/>
                    </a:lnTo>
                    <a:lnTo>
                      <a:pt x="570" y="746"/>
                    </a:lnTo>
                    <a:lnTo>
                      <a:pt x="583" y="719"/>
                    </a:lnTo>
                    <a:lnTo>
                      <a:pt x="600" y="694"/>
                    </a:lnTo>
                    <a:lnTo>
                      <a:pt x="618" y="671"/>
                    </a:lnTo>
                    <a:lnTo>
                      <a:pt x="639" y="650"/>
                    </a:lnTo>
                    <a:lnTo>
                      <a:pt x="662" y="631"/>
                    </a:lnTo>
                    <a:lnTo>
                      <a:pt x="686" y="613"/>
                    </a:lnTo>
                    <a:lnTo>
                      <a:pt x="711" y="598"/>
                    </a:lnTo>
                    <a:lnTo>
                      <a:pt x="739" y="586"/>
                    </a:lnTo>
                    <a:lnTo>
                      <a:pt x="768" y="576"/>
                    </a:lnTo>
                    <a:lnTo>
                      <a:pt x="797" y="568"/>
                    </a:lnTo>
                    <a:lnTo>
                      <a:pt x="828" y="564"/>
                    </a:lnTo>
                    <a:lnTo>
                      <a:pt x="859" y="563"/>
                    </a:lnTo>
                    <a:lnTo>
                      <a:pt x="890" y="564"/>
                    </a:lnTo>
                    <a:lnTo>
                      <a:pt x="921" y="568"/>
                    </a:lnTo>
                    <a:lnTo>
                      <a:pt x="950" y="576"/>
                    </a:lnTo>
                    <a:lnTo>
                      <a:pt x="979" y="586"/>
                    </a:lnTo>
                    <a:lnTo>
                      <a:pt x="1006" y="598"/>
                    </a:lnTo>
                    <a:lnTo>
                      <a:pt x="1032" y="613"/>
                    </a:lnTo>
                    <a:lnTo>
                      <a:pt x="1056" y="631"/>
                    </a:lnTo>
                    <a:lnTo>
                      <a:pt x="1079" y="650"/>
                    </a:lnTo>
                    <a:lnTo>
                      <a:pt x="1100" y="671"/>
                    </a:lnTo>
                    <a:lnTo>
                      <a:pt x="1118" y="694"/>
                    </a:lnTo>
                    <a:lnTo>
                      <a:pt x="1134" y="719"/>
                    </a:lnTo>
                    <a:lnTo>
                      <a:pt x="1148" y="746"/>
                    </a:lnTo>
                    <a:lnTo>
                      <a:pt x="1161" y="773"/>
                    </a:lnTo>
                    <a:lnTo>
                      <a:pt x="1170" y="802"/>
                    </a:lnTo>
                    <a:lnTo>
                      <a:pt x="1176" y="832"/>
                    </a:lnTo>
                    <a:lnTo>
                      <a:pt x="1179" y="863"/>
                    </a:lnTo>
                    <a:lnTo>
                      <a:pt x="1180" y="886"/>
                    </a:lnTo>
                    <a:lnTo>
                      <a:pt x="1711" y="886"/>
                    </a:lnTo>
                    <a:lnTo>
                      <a:pt x="1711" y="862"/>
                    </a:lnTo>
                    <a:lnTo>
                      <a:pt x="1710" y="818"/>
                    </a:lnTo>
                    <a:lnTo>
                      <a:pt x="1707" y="776"/>
                    </a:lnTo>
                    <a:lnTo>
                      <a:pt x="1702" y="733"/>
                    </a:lnTo>
                    <a:lnTo>
                      <a:pt x="1695" y="692"/>
                    </a:lnTo>
                    <a:lnTo>
                      <a:pt x="1686" y="650"/>
                    </a:lnTo>
                    <a:lnTo>
                      <a:pt x="1675" y="610"/>
                    </a:lnTo>
                    <a:lnTo>
                      <a:pt x="1661" y="569"/>
                    </a:lnTo>
                    <a:lnTo>
                      <a:pt x="1646" y="530"/>
                    </a:lnTo>
                    <a:lnTo>
                      <a:pt x="1629" y="492"/>
                    </a:lnTo>
                    <a:lnTo>
                      <a:pt x="1610" y="454"/>
                    </a:lnTo>
                    <a:lnTo>
                      <a:pt x="1589" y="417"/>
                    </a:lnTo>
                    <a:lnTo>
                      <a:pt x="1566" y="382"/>
                    </a:lnTo>
                    <a:lnTo>
                      <a:pt x="1542" y="347"/>
                    </a:lnTo>
                    <a:lnTo>
                      <a:pt x="1516" y="314"/>
                    </a:lnTo>
                    <a:lnTo>
                      <a:pt x="1488" y="282"/>
                    </a:lnTo>
                    <a:lnTo>
                      <a:pt x="1458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40"/>
              <p:cNvSpPr>
                <a:spLocks/>
              </p:cNvSpPr>
              <p:nvPr/>
            </p:nvSpPr>
            <p:spPr bwMode="auto">
              <a:xfrm>
                <a:off x="4770438" y="4411663"/>
                <a:ext cx="85725" cy="57150"/>
              </a:xfrm>
              <a:custGeom>
                <a:avLst/>
                <a:gdLst>
                  <a:gd name="T0" fmla="*/ 65 w 107"/>
                  <a:gd name="T1" fmla="*/ 74 h 74"/>
                  <a:gd name="T2" fmla="*/ 107 w 107"/>
                  <a:gd name="T3" fmla="*/ 40 h 74"/>
                  <a:gd name="T4" fmla="*/ 97 w 107"/>
                  <a:gd name="T5" fmla="*/ 35 h 74"/>
                  <a:gd name="T6" fmla="*/ 85 w 107"/>
                  <a:gd name="T7" fmla="*/ 29 h 74"/>
                  <a:gd name="T8" fmla="*/ 75 w 107"/>
                  <a:gd name="T9" fmla="*/ 24 h 74"/>
                  <a:gd name="T10" fmla="*/ 63 w 107"/>
                  <a:gd name="T11" fmla="*/ 18 h 74"/>
                  <a:gd name="T12" fmla="*/ 52 w 107"/>
                  <a:gd name="T13" fmla="*/ 14 h 74"/>
                  <a:gd name="T14" fmla="*/ 40 w 107"/>
                  <a:gd name="T15" fmla="*/ 9 h 74"/>
                  <a:gd name="T16" fmla="*/ 30 w 107"/>
                  <a:gd name="T17" fmla="*/ 5 h 74"/>
                  <a:gd name="T18" fmla="*/ 18 w 107"/>
                  <a:gd name="T19" fmla="*/ 0 h 74"/>
                  <a:gd name="T20" fmla="*/ 0 w 107"/>
                  <a:gd name="T21" fmla="*/ 45 h 74"/>
                  <a:gd name="T22" fmla="*/ 8 w 107"/>
                  <a:gd name="T23" fmla="*/ 48 h 74"/>
                  <a:gd name="T24" fmla="*/ 17 w 107"/>
                  <a:gd name="T25" fmla="*/ 52 h 74"/>
                  <a:gd name="T26" fmla="*/ 25 w 107"/>
                  <a:gd name="T27" fmla="*/ 55 h 74"/>
                  <a:gd name="T28" fmla="*/ 33 w 107"/>
                  <a:gd name="T29" fmla="*/ 59 h 74"/>
                  <a:gd name="T30" fmla="*/ 41 w 107"/>
                  <a:gd name="T31" fmla="*/ 62 h 74"/>
                  <a:gd name="T32" fmla="*/ 49 w 107"/>
                  <a:gd name="T33" fmla="*/ 66 h 74"/>
                  <a:gd name="T34" fmla="*/ 57 w 107"/>
                  <a:gd name="T35" fmla="*/ 70 h 74"/>
                  <a:gd name="T36" fmla="*/ 65 w 107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7"/>
                  <a:gd name="T58" fmla="*/ 0 h 74"/>
                  <a:gd name="T59" fmla="*/ 107 w 107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7" h="74">
                    <a:moveTo>
                      <a:pt x="65" y="74"/>
                    </a:moveTo>
                    <a:lnTo>
                      <a:pt x="107" y="40"/>
                    </a:lnTo>
                    <a:lnTo>
                      <a:pt x="97" y="35"/>
                    </a:lnTo>
                    <a:lnTo>
                      <a:pt x="85" y="29"/>
                    </a:lnTo>
                    <a:lnTo>
                      <a:pt x="75" y="24"/>
                    </a:lnTo>
                    <a:lnTo>
                      <a:pt x="63" y="18"/>
                    </a:lnTo>
                    <a:lnTo>
                      <a:pt x="52" y="14"/>
                    </a:lnTo>
                    <a:lnTo>
                      <a:pt x="40" y="9"/>
                    </a:lnTo>
                    <a:lnTo>
                      <a:pt x="30" y="5"/>
                    </a:lnTo>
                    <a:lnTo>
                      <a:pt x="18" y="0"/>
                    </a:lnTo>
                    <a:lnTo>
                      <a:pt x="0" y="45"/>
                    </a:lnTo>
                    <a:lnTo>
                      <a:pt x="8" y="48"/>
                    </a:lnTo>
                    <a:lnTo>
                      <a:pt x="17" y="52"/>
                    </a:lnTo>
                    <a:lnTo>
                      <a:pt x="25" y="55"/>
                    </a:lnTo>
                    <a:lnTo>
                      <a:pt x="33" y="59"/>
                    </a:lnTo>
                    <a:lnTo>
                      <a:pt x="41" y="62"/>
                    </a:lnTo>
                    <a:lnTo>
                      <a:pt x="49" y="66"/>
                    </a:lnTo>
                    <a:lnTo>
                      <a:pt x="57" y="70"/>
                    </a:lnTo>
                    <a:lnTo>
                      <a:pt x="65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1"/>
              <p:cNvSpPr>
                <a:spLocks/>
              </p:cNvSpPr>
              <p:nvPr/>
            </p:nvSpPr>
            <p:spPr bwMode="auto">
              <a:xfrm>
                <a:off x="4459288" y="4578350"/>
                <a:ext cx="304800" cy="450850"/>
              </a:xfrm>
              <a:custGeom>
                <a:avLst/>
                <a:gdLst>
                  <a:gd name="T0" fmla="*/ 0 w 385"/>
                  <a:gd name="T1" fmla="*/ 568 h 568"/>
                  <a:gd name="T2" fmla="*/ 385 w 385"/>
                  <a:gd name="T3" fmla="*/ 0 h 568"/>
                  <a:gd name="T4" fmla="*/ 168 w 385"/>
                  <a:gd name="T5" fmla="*/ 560 h 568"/>
                  <a:gd name="T6" fmla="*/ 0 w 385"/>
                  <a:gd name="T7" fmla="*/ 568 h 5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568"/>
                  <a:gd name="T14" fmla="*/ 385 w 385"/>
                  <a:gd name="T15" fmla="*/ 568 h 5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568">
                    <a:moveTo>
                      <a:pt x="0" y="568"/>
                    </a:moveTo>
                    <a:lnTo>
                      <a:pt x="385" y="0"/>
                    </a:lnTo>
                    <a:lnTo>
                      <a:pt x="168" y="560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89"/>
            <p:cNvGrpSpPr>
              <a:grpSpLocks/>
            </p:cNvGrpSpPr>
            <p:nvPr/>
          </p:nvGrpSpPr>
          <p:grpSpPr bwMode="auto">
            <a:xfrm rot="-5400000">
              <a:off x="7715595" y="3522662"/>
              <a:ext cx="685850" cy="190475"/>
              <a:chOff x="5335934" y="3200747"/>
              <a:chExt cx="838262" cy="19047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409669" y="3353127"/>
                <a:ext cx="2289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5641037" y="3200290"/>
                <a:ext cx="152379" cy="1532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867610" y="3353127"/>
                <a:ext cx="2289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5644461" y="3270588"/>
                <a:ext cx="149413" cy="82539"/>
              </a:xfrm>
              <a:custGeom>
                <a:avLst/>
                <a:gdLst>
                  <a:gd name="connsiteX0" fmla="*/ 0 w 148442"/>
                  <a:gd name="connsiteY0" fmla="*/ 0 h 83127"/>
                  <a:gd name="connsiteX1" fmla="*/ 95003 w 148442"/>
                  <a:gd name="connsiteY1" fmla="*/ 17813 h 83127"/>
                  <a:gd name="connsiteX2" fmla="*/ 148442 w 148442"/>
                  <a:gd name="connsiteY2" fmla="*/ 83127 h 8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442" h="83127">
                    <a:moveTo>
                      <a:pt x="0" y="0"/>
                    </a:moveTo>
                    <a:cubicBezTo>
                      <a:pt x="35131" y="1979"/>
                      <a:pt x="70263" y="3959"/>
                      <a:pt x="95003" y="17813"/>
                    </a:cubicBezTo>
                    <a:cubicBezTo>
                      <a:pt x="119743" y="31667"/>
                      <a:pt x="134092" y="57397"/>
                      <a:pt x="148442" y="83127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335934" y="3315032"/>
                <a:ext cx="75676" cy="761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098519" y="3315032"/>
                <a:ext cx="75677" cy="761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3" name="Elbow Connector 42"/>
            <p:cNvCxnSpPr/>
            <p:nvPr/>
          </p:nvCxnSpPr>
          <p:spPr>
            <a:xfrm flipV="1">
              <a:off x="7582335" y="2895534"/>
              <a:ext cx="304759" cy="1524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>
              <a:off x="7582335" y="3467076"/>
              <a:ext cx="419044" cy="19051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589411" y="2803526"/>
              <a:ext cx="48013" cy="72262"/>
            </a:xfrm>
            <a:custGeom>
              <a:avLst/>
              <a:gdLst>
                <a:gd name="T0" fmla="*/ 69 w 136"/>
                <a:gd name="T1" fmla="*/ 0 h 137"/>
                <a:gd name="T2" fmla="*/ 55 w 136"/>
                <a:gd name="T3" fmla="*/ 1 h 137"/>
                <a:gd name="T4" fmla="*/ 42 w 136"/>
                <a:gd name="T5" fmla="*/ 6 h 137"/>
                <a:gd name="T6" fmla="*/ 31 w 136"/>
                <a:gd name="T7" fmla="*/ 11 h 137"/>
                <a:gd name="T8" fmla="*/ 21 w 136"/>
                <a:gd name="T9" fmla="*/ 21 h 137"/>
                <a:gd name="T10" fmla="*/ 11 w 136"/>
                <a:gd name="T11" fmla="*/ 31 h 137"/>
                <a:gd name="T12" fmla="*/ 6 w 136"/>
                <a:gd name="T13" fmla="*/ 42 h 137"/>
                <a:gd name="T14" fmla="*/ 1 w 136"/>
                <a:gd name="T15" fmla="*/ 55 h 137"/>
                <a:gd name="T16" fmla="*/ 0 w 136"/>
                <a:gd name="T17" fmla="*/ 69 h 137"/>
                <a:gd name="T18" fmla="*/ 1 w 136"/>
                <a:gd name="T19" fmla="*/ 83 h 137"/>
                <a:gd name="T20" fmla="*/ 6 w 136"/>
                <a:gd name="T21" fmla="*/ 95 h 137"/>
                <a:gd name="T22" fmla="*/ 11 w 136"/>
                <a:gd name="T23" fmla="*/ 107 h 137"/>
                <a:gd name="T24" fmla="*/ 21 w 136"/>
                <a:gd name="T25" fmla="*/ 117 h 137"/>
                <a:gd name="T26" fmla="*/ 31 w 136"/>
                <a:gd name="T27" fmla="*/ 125 h 137"/>
                <a:gd name="T28" fmla="*/ 42 w 136"/>
                <a:gd name="T29" fmla="*/ 131 h 137"/>
                <a:gd name="T30" fmla="*/ 55 w 136"/>
                <a:gd name="T31" fmla="*/ 136 h 137"/>
                <a:gd name="T32" fmla="*/ 69 w 136"/>
                <a:gd name="T33" fmla="*/ 137 h 137"/>
                <a:gd name="T34" fmla="*/ 83 w 136"/>
                <a:gd name="T35" fmla="*/ 136 h 137"/>
                <a:gd name="T36" fmla="*/ 95 w 136"/>
                <a:gd name="T37" fmla="*/ 131 h 137"/>
                <a:gd name="T38" fmla="*/ 106 w 136"/>
                <a:gd name="T39" fmla="*/ 125 h 137"/>
                <a:gd name="T40" fmla="*/ 116 w 136"/>
                <a:gd name="T41" fmla="*/ 117 h 137"/>
                <a:gd name="T42" fmla="*/ 124 w 136"/>
                <a:gd name="T43" fmla="*/ 107 h 137"/>
                <a:gd name="T44" fmla="*/ 130 w 136"/>
                <a:gd name="T45" fmla="*/ 95 h 137"/>
                <a:gd name="T46" fmla="*/ 135 w 136"/>
                <a:gd name="T47" fmla="*/ 83 h 137"/>
                <a:gd name="T48" fmla="*/ 136 w 136"/>
                <a:gd name="T49" fmla="*/ 69 h 137"/>
                <a:gd name="T50" fmla="*/ 135 w 136"/>
                <a:gd name="T51" fmla="*/ 55 h 137"/>
                <a:gd name="T52" fmla="*/ 130 w 136"/>
                <a:gd name="T53" fmla="*/ 42 h 137"/>
                <a:gd name="T54" fmla="*/ 124 w 136"/>
                <a:gd name="T55" fmla="*/ 31 h 137"/>
                <a:gd name="T56" fmla="*/ 116 w 136"/>
                <a:gd name="T57" fmla="*/ 21 h 137"/>
                <a:gd name="T58" fmla="*/ 106 w 136"/>
                <a:gd name="T59" fmla="*/ 11 h 137"/>
                <a:gd name="T60" fmla="*/ 95 w 136"/>
                <a:gd name="T61" fmla="*/ 6 h 137"/>
                <a:gd name="T62" fmla="*/ 83 w 136"/>
                <a:gd name="T63" fmla="*/ 1 h 137"/>
                <a:gd name="T64" fmla="*/ 69 w 136"/>
                <a:gd name="T65" fmla="*/ 0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7"/>
                <a:gd name="T101" fmla="*/ 136 w 136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7">
                  <a:moveTo>
                    <a:pt x="69" y="0"/>
                  </a:moveTo>
                  <a:lnTo>
                    <a:pt x="55" y="1"/>
                  </a:lnTo>
                  <a:lnTo>
                    <a:pt x="42" y="6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1" y="31"/>
                  </a:lnTo>
                  <a:lnTo>
                    <a:pt x="6" y="42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1" y="83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21" y="117"/>
                  </a:lnTo>
                  <a:lnTo>
                    <a:pt x="31" y="125"/>
                  </a:lnTo>
                  <a:lnTo>
                    <a:pt x="42" y="131"/>
                  </a:lnTo>
                  <a:lnTo>
                    <a:pt x="55" y="136"/>
                  </a:lnTo>
                  <a:lnTo>
                    <a:pt x="69" y="137"/>
                  </a:lnTo>
                  <a:lnTo>
                    <a:pt x="83" y="136"/>
                  </a:lnTo>
                  <a:lnTo>
                    <a:pt x="95" y="131"/>
                  </a:lnTo>
                  <a:lnTo>
                    <a:pt x="106" y="125"/>
                  </a:lnTo>
                  <a:lnTo>
                    <a:pt x="116" y="117"/>
                  </a:lnTo>
                  <a:lnTo>
                    <a:pt x="124" y="107"/>
                  </a:lnTo>
                  <a:lnTo>
                    <a:pt x="130" y="95"/>
                  </a:lnTo>
                  <a:lnTo>
                    <a:pt x="135" y="83"/>
                  </a:lnTo>
                  <a:lnTo>
                    <a:pt x="136" y="69"/>
                  </a:lnTo>
                  <a:lnTo>
                    <a:pt x="135" y="55"/>
                  </a:lnTo>
                  <a:lnTo>
                    <a:pt x="130" y="42"/>
                  </a:lnTo>
                  <a:lnTo>
                    <a:pt x="124" y="31"/>
                  </a:lnTo>
                  <a:lnTo>
                    <a:pt x="116" y="21"/>
                  </a:lnTo>
                  <a:lnTo>
                    <a:pt x="106" y="11"/>
                  </a:lnTo>
                  <a:lnTo>
                    <a:pt x="95" y="6"/>
                  </a:lnTo>
                  <a:lnTo>
                    <a:pt x="83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5" name="Straight Connector 32"/>
          <p:cNvCxnSpPr>
            <a:cxnSpLocks noChangeShapeType="1"/>
          </p:cNvCxnSpPr>
          <p:nvPr/>
        </p:nvCxnSpPr>
        <p:spPr bwMode="auto">
          <a:xfrm rot="5400000">
            <a:off x="5473890" y="3039310"/>
            <a:ext cx="2520266" cy="1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Arrow Connector 38"/>
          <p:cNvCxnSpPr>
            <a:cxnSpLocks noChangeShapeType="1"/>
            <a:endCxn id="31" idx="7"/>
          </p:cNvCxnSpPr>
          <p:nvPr/>
        </p:nvCxnSpPr>
        <p:spPr bwMode="auto">
          <a:xfrm>
            <a:off x="6734094" y="2161992"/>
            <a:ext cx="742497" cy="2041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8" name="Straight Arrow Connector 42"/>
          <p:cNvCxnSpPr>
            <a:cxnSpLocks noChangeShapeType="1"/>
            <a:endCxn id="33" idx="0"/>
          </p:cNvCxnSpPr>
          <p:nvPr/>
        </p:nvCxnSpPr>
        <p:spPr bwMode="auto">
          <a:xfrm flipV="1">
            <a:off x="6712825" y="2985497"/>
            <a:ext cx="752910" cy="3756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9" name="Straight Arrow Connector 44"/>
          <p:cNvCxnSpPr>
            <a:cxnSpLocks noChangeShapeType="1"/>
          </p:cNvCxnSpPr>
          <p:nvPr/>
        </p:nvCxnSpPr>
        <p:spPr bwMode="auto">
          <a:xfrm>
            <a:off x="6734094" y="4022438"/>
            <a:ext cx="764761" cy="239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" name="Straight Connector 46"/>
          <p:cNvCxnSpPr>
            <a:cxnSpLocks noChangeShapeType="1"/>
          </p:cNvCxnSpPr>
          <p:nvPr/>
        </p:nvCxnSpPr>
        <p:spPr bwMode="auto">
          <a:xfrm rot="5400000">
            <a:off x="3340147" y="2986293"/>
            <a:ext cx="2431656" cy="339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computr3"/>
          <p:cNvSpPr>
            <a:spLocks noEditPoints="1" noChangeArrowheads="1"/>
          </p:cNvSpPr>
          <p:nvPr/>
        </p:nvSpPr>
        <p:spPr bwMode="auto">
          <a:xfrm>
            <a:off x="3286579" y="1796145"/>
            <a:ext cx="664955" cy="550010"/>
          </a:xfrm>
          <a:custGeom>
            <a:avLst/>
            <a:gdLst>
              <a:gd name="T0" fmla="*/ 0 w 21600"/>
              <a:gd name="T1" fmla="*/ 275025 h 21600"/>
              <a:gd name="T2" fmla="*/ 332433 w 21600"/>
              <a:gd name="T3" fmla="*/ 0 h 21600"/>
              <a:gd name="T4" fmla="*/ 332433 w 21600"/>
              <a:gd name="T5" fmla="*/ 550050 h 21600"/>
              <a:gd name="T6" fmla="*/ 558210 w 21600"/>
              <a:gd name="T7" fmla="*/ 2750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53"/>
          <p:cNvCxnSpPr>
            <a:cxnSpLocks noChangeShapeType="1"/>
            <a:endCxn id="29" idx="8"/>
          </p:cNvCxnSpPr>
          <p:nvPr/>
        </p:nvCxnSpPr>
        <p:spPr bwMode="auto">
          <a:xfrm>
            <a:off x="4543492" y="3607913"/>
            <a:ext cx="614926" cy="393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Arrow Connector 55"/>
          <p:cNvCxnSpPr>
            <a:cxnSpLocks noChangeShapeType="1"/>
            <a:stCxn id="29" idx="9"/>
          </p:cNvCxnSpPr>
          <p:nvPr/>
        </p:nvCxnSpPr>
        <p:spPr bwMode="auto">
          <a:xfrm flipV="1">
            <a:off x="6149226" y="3618545"/>
            <a:ext cx="584869" cy="287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4990112" y="3129486"/>
            <a:ext cx="1254812" cy="646331"/>
            <a:chOff x="3040904" y="3253563"/>
            <a:chExt cx="1254643" cy="646378"/>
          </a:xfrm>
        </p:grpSpPr>
        <p:sp>
          <p:nvSpPr>
            <p:cNvPr id="29" name="modem"/>
            <p:cNvSpPr>
              <a:spLocks noEditPoints="1" noChangeArrowheads="1"/>
            </p:cNvSpPr>
            <p:nvPr/>
          </p:nvSpPr>
          <p:spPr bwMode="auto">
            <a:xfrm>
              <a:off x="3209187" y="3593252"/>
              <a:ext cx="990674" cy="287632"/>
            </a:xfrm>
            <a:custGeom>
              <a:avLst/>
              <a:gdLst>
                <a:gd name="T0" fmla="*/ 0 w 21600"/>
                <a:gd name="T1" fmla="*/ 68606 h 21600"/>
                <a:gd name="T2" fmla="*/ 134888 w 21600"/>
                <a:gd name="T3" fmla="*/ 0 h 21600"/>
                <a:gd name="T4" fmla="*/ 854227 w 21600"/>
                <a:gd name="T5" fmla="*/ 0 h 21600"/>
                <a:gd name="T6" fmla="*/ 990674 w 21600"/>
                <a:gd name="T7" fmla="*/ 68606 h 21600"/>
                <a:gd name="T8" fmla="*/ 990674 w 21600"/>
                <a:gd name="T9" fmla="*/ 287632 h 21600"/>
                <a:gd name="T10" fmla="*/ 0 w 21600"/>
                <a:gd name="T11" fmla="*/ 287632 h 21600"/>
                <a:gd name="T12" fmla="*/ 495337 w 21600"/>
                <a:gd name="T13" fmla="*/ 0 h 21600"/>
                <a:gd name="T14" fmla="*/ 495337 w 21600"/>
                <a:gd name="T15" fmla="*/ 287632 h 21600"/>
                <a:gd name="T16" fmla="*/ 0 w 21600"/>
                <a:gd name="T17" fmla="*/ 178119 h 21600"/>
                <a:gd name="T18" fmla="*/ 990674 w 21600"/>
                <a:gd name="T19" fmla="*/ 17811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00 w 21600"/>
                <a:gd name="T31" fmla="*/ 22400 h 21600"/>
                <a:gd name="T32" fmla="*/ 21200 w 21600"/>
                <a:gd name="T33" fmla="*/ 30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5152"/>
                  </a:moveTo>
                  <a:lnTo>
                    <a:pt x="2941" y="0"/>
                  </a:lnTo>
                  <a:lnTo>
                    <a:pt x="18625" y="0"/>
                  </a:lnTo>
                  <a:lnTo>
                    <a:pt x="21600" y="51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152"/>
                  </a:lnTo>
                  <a:close/>
                </a:path>
                <a:path w="21600" h="21600" extrusionOk="0">
                  <a:moveTo>
                    <a:pt x="0" y="5251"/>
                  </a:moveTo>
                  <a:lnTo>
                    <a:pt x="21600" y="5251"/>
                  </a:lnTo>
                  <a:moveTo>
                    <a:pt x="1961" y="11791"/>
                  </a:moveTo>
                  <a:lnTo>
                    <a:pt x="1961" y="14268"/>
                  </a:lnTo>
                  <a:lnTo>
                    <a:pt x="2806" y="14268"/>
                  </a:lnTo>
                  <a:lnTo>
                    <a:pt x="2806" y="11791"/>
                  </a:lnTo>
                  <a:lnTo>
                    <a:pt x="1961" y="11791"/>
                  </a:lnTo>
                  <a:close/>
                </a:path>
                <a:path w="21600" h="21600" extrusionOk="0">
                  <a:moveTo>
                    <a:pt x="3685" y="11791"/>
                  </a:moveTo>
                  <a:lnTo>
                    <a:pt x="3685" y="14268"/>
                  </a:lnTo>
                  <a:lnTo>
                    <a:pt x="4530" y="14268"/>
                  </a:lnTo>
                  <a:lnTo>
                    <a:pt x="4530" y="11791"/>
                  </a:lnTo>
                  <a:lnTo>
                    <a:pt x="3685" y="11791"/>
                  </a:lnTo>
                  <a:close/>
                </a:path>
                <a:path w="21600" h="21600" extrusionOk="0">
                  <a:moveTo>
                    <a:pt x="5408" y="11791"/>
                  </a:moveTo>
                  <a:lnTo>
                    <a:pt x="5408" y="14268"/>
                  </a:lnTo>
                  <a:lnTo>
                    <a:pt x="6254" y="14268"/>
                  </a:lnTo>
                  <a:lnTo>
                    <a:pt x="6254" y="11791"/>
                  </a:lnTo>
                  <a:lnTo>
                    <a:pt x="5408" y="11791"/>
                  </a:lnTo>
                  <a:close/>
                </a:path>
                <a:path w="21600" h="21600" extrusionOk="0">
                  <a:moveTo>
                    <a:pt x="7132" y="11791"/>
                  </a:moveTo>
                  <a:lnTo>
                    <a:pt x="7132" y="14268"/>
                  </a:lnTo>
                  <a:lnTo>
                    <a:pt x="7977" y="14268"/>
                  </a:lnTo>
                  <a:lnTo>
                    <a:pt x="7977" y="11791"/>
                  </a:lnTo>
                  <a:lnTo>
                    <a:pt x="7132" y="1179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56"/>
            <p:cNvSpPr txBox="1">
              <a:spLocks noChangeArrowheads="1"/>
            </p:cNvSpPr>
            <p:nvPr/>
          </p:nvSpPr>
          <p:spPr bwMode="auto">
            <a:xfrm>
              <a:off x="3040904" y="3253563"/>
              <a:ext cx="1254643" cy="646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Firewall/IDS</a:t>
              </a:r>
            </a:p>
          </p:txBody>
        </p:sp>
      </p:grpSp>
      <p:sp>
        <p:nvSpPr>
          <p:cNvPr id="12" name="laptop"/>
          <p:cNvSpPr>
            <a:spLocks noEditPoints="1" noChangeArrowheads="1"/>
          </p:cNvSpPr>
          <p:nvPr/>
        </p:nvSpPr>
        <p:spPr bwMode="auto">
          <a:xfrm>
            <a:off x="3202502" y="2746620"/>
            <a:ext cx="841192" cy="520957"/>
          </a:xfrm>
          <a:custGeom>
            <a:avLst/>
            <a:gdLst>
              <a:gd name="T0" fmla="*/ 130912 w 21600"/>
              <a:gd name="T1" fmla="*/ 0 h 21600"/>
              <a:gd name="T2" fmla="*/ 130912 w 21600"/>
              <a:gd name="T3" fmla="*/ 173014 h 21600"/>
              <a:gd name="T4" fmla="*/ 713632 w 21600"/>
              <a:gd name="T5" fmla="*/ 0 h 21600"/>
              <a:gd name="T6" fmla="*/ 713632 w 21600"/>
              <a:gd name="T7" fmla="*/ 173014 h 21600"/>
              <a:gd name="T8" fmla="*/ 420540 w 21600"/>
              <a:gd name="T9" fmla="*/ 0 h 21600"/>
              <a:gd name="T10" fmla="*/ 420540 w 21600"/>
              <a:gd name="T11" fmla="*/ 520995 h 21600"/>
              <a:gd name="T12" fmla="*/ 0 w 21600"/>
              <a:gd name="T13" fmla="*/ 520995 h 21600"/>
              <a:gd name="T14" fmla="*/ 841079 w 21600"/>
              <a:gd name="T15" fmla="*/ 5209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62"/>
          <p:cNvCxnSpPr>
            <a:cxnSpLocks noChangeShapeType="1"/>
            <a:stCxn id="8" idx="3"/>
          </p:cNvCxnSpPr>
          <p:nvPr/>
        </p:nvCxnSpPr>
        <p:spPr bwMode="auto">
          <a:xfrm flipV="1">
            <a:off x="3844864" y="2066184"/>
            <a:ext cx="709262" cy="49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" name="Straight Arrow Connector 64"/>
          <p:cNvCxnSpPr>
            <a:cxnSpLocks noChangeShapeType="1"/>
            <a:stCxn id="12" idx="3"/>
          </p:cNvCxnSpPr>
          <p:nvPr/>
        </p:nvCxnSpPr>
        <p:spPr bwMode="auto">
          <a:xfrm flipV="1">
            <a:off x="3916231" y="2916726"/>
            <a:ext cx="648529" cy="28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7" name="Straight Arrow Connector 66"/>
          <p:cNvCxnSpPr>
            <a:cxnSpLocks noChangeShapeType="1"/>
          </p:cNvCxnSpPr>
          <p:nvPr/>
        </p:nvCxnSpPr>
        <p:spPr bwMode="auto">
          <a:xfrm flipV="1">
            <a:off x="3841648" y="3926715"/>
            <a:ext cx="712478" cy="30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72"/>
          <p:cNvSpPr txBox="1">
            <a:spLocks noChangeArrowheads="1"/>
          </p:cNvSpPr>
          <p:nvPr/>
        </p:nvSpPr>
        <p:spPr bwMode="auto">
          <a:xfrm>
            <a:off x="8180411" y="2746694"/>
            <a:ext cx="1201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HMI</a:t>
            </a:r>
          </a:p>
        </p:txBody>
      </p:sp>
      <p:sp>
        <p:nvSpPr>
          <p:cNvPr id="22" name="TextBox 74"/>
          <p:cNvSpPr txBox="1">
            <a:spLocks noChangeArrowheads="1"/>
          </p:cNvSpPr>
          <p:nvPr/>
        </p:nvSpPr>
        <p:spPr bwMode="auto">
          <a:xfrm>
            <a:off x="8162664" y="2006056"/>
            <a:ext cx="1201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historian</a:t>
            </a:r>
          </a:p>
        </p:txBody>
      </p:sp>
      <p:sp>
        <p:nvSpPr>
          <p:cNvPr id="23" name="TextBox 75"/>
          <p:cNvSpPr txBox="1">
            <a:spLocks noChangeArrowheads="1"/>
          </p:cNvSpPr>
          <p:nvPr/>
        </p:nvSpPr>
        <p:spPr bwMode="auto">
          <a:xfrm>
            <a:off x="2767616" y="1077550"/>
            <a:ext cx="2296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Corporate Network</a:t>
            </a:r>
          </a:p>
        </p:txBody>
      </p:sp>
      <p:sp>
        <p:nvSpPr>
          <p:cNvPr id="24" name="TextBox 76"/>
          <p:cNvSpPr txBox="1">
            <a:spLocks noChangeArrowheads="1"/>
          </p:cNvSpPr>
          <p:nvPr/>
        </p:nvSpPr>
        <p:spPr bwMode="auto">
          <a:xfrm>
            <a:off x="6450520" y="1155518"/>
            <a:ext cx="2296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Control System </a:t>
            </a:r>
            <a:r>
              <a:rPr lang="en-US" dirty="0"/>
              <a:t>Network</a:t>
            </a:r>
            <a:endParaRPr lang="en-US" dirty="0"/>
          </a:p>
        </p:txBody>
      </p:sp>
      <p:sp>
        <p:nvSpPr>
          <p:cNvPr id="25" name="modem"/>
          <p:cNvSpPr>
            <a:spLocks noEditPoints="1" noChangeArrowheads="1"/>
          </p:cNvSpPr>
          <p:nvPr/>
        </p:nvSpPr>
        <p:spPr bwMode="auto">
          <a:xfrm>
            <a:off x="2843773" y="3780766"/>
            <a:ext cx="990807" cy="287611"/>
          </a:xfrm>
          <a:custGeom>
            <a:avLst/>
            <a:gdLst>
              <a:gd name="T0" fmla="*/ 0 w 21600"/>
              <a:gd name="T1" fmla="*/ 68606 h 21600"/>
              <a:gd name="T2" fmla="*/ 134888 w 21600"/>
              <a:gd name="T3" fmla="*/ 0 h 21600"/>
              <a:gd name="T4" fmla="*/ 854227 w 21600"/>
              <a:gd name="T5" fmla="*/ 0 h 21600"/>
              <a:gd name="T6" fmla="*/ 990674 w 21600"/>
              <a:gd name="T7" fmla="*/ 68606 h 21600"/>
              <a:gd name="T8" fmla="*/ 990674 w 21600"/>
              <a:gd name="T9" fmla="*/ 287632 h 21600"/>
              <a:gd name="T10" fmla="*/ 0 w 21600"/>
              <a:gd name="T11" fmla="*/ 287632 h 21600"/>
              <a:gd name="T12" fmla="*/ 495337 w 21600"/>
              <a:gd name="T13" fmla="*/ 0 h 21600"/>
              <a:gd name="T14" fmla="*/ 495337 w 21600"/>
              <a:gd name="T15" fmla="*/ 287632 h 21600"/>
              <a:gd name="T16" fmla="*/ 0 w 21600"/>
              <a:gd name="T17" fmla="*/ 178119 h 21600"/>
              <a:gd name="T18" fmla="*/ 990674 w 21600"/>
              <a:gd name="T19" fmla="*/ 17811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7" name="Straight Arrow Connector 87"/>
          <p:cNvCxnSpPr>
            <a:cxnSpLocks noChangeShapeType="1"/>
          </p:cNvCxnSpPr>
          <p:nvPr/>
        </p:nvCxnSpPr>
        <p:spPr bwMode="auto">
          <a:xfrm>
            <a:off x="2608521" y="3959270"/>
            <a:ext cx="223285" cy="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8" name="TextBox 88"/>
          <p:cNvSpPr txBox="1">
            <a:spLocks noChangeArrowheads="1"/>
          </p:cNvSpPr>
          <p:nvPr/>
        </p:nvSpPr>
        <p:spPr bwMode="auto">
          <a:xfrm>
            <a:off x="1927524" y="3813217"/>
            <a:ext cx="680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www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27524" y="4707915"/>
            <a:ext cx="3891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Penetrate Corporate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Penetrate Control System Network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Inject false commands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Inject false data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Pollute historian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Denial of service</a:t>
            </a:r>
          </a:p>
          <a:p>
            <a:pPr marL="800100" lvl="1" indent="-342900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787656" y="4635787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How do adversaries penetrate the network?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Many have little or no security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Often there is no firewall between corporate and control system networks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Advanced Persistent Threat – ala. Google Aurora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86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06" y="44544"/>
            <a:ext cx="5758121" cy="920955"/>
          </a:xfrm>
        </p:spPr>
        <p:txBody>
          <a:bodyPr>
            <a:normAutofit fontScale="90000"/>
          </a:bodyPr>
          <a:lstStyle/>
          <a:p>
            <a:pPr lvl="0"/>
            <a:r>
              <a:rPr lang="en-US" smtClean="0"/>
              <a:t>Common Operational Network</a:t>
            </a:r>
            <a:endParaRPr lang="en-US" dirty="0"/>
          </a:p>
        </p:txBody>
      </p:sp>
      <p:pic>
        <p:nvPicPr>
          <p:cNvPr id="3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974" y="3184162"/>
            <a:ext cx="866097" cy="866097"/>
          </a:xfrm>
          <a:prstGeom prst="rect">
            <a:avLst/>
          </a:prstGeom>
          <a:noFill/>
        </p:spPr>
      </p:pic>
      <p:pic>
        <p:nvPicPr>
          <p:cNvPr id="5" name="Picture 8" descr="http://planetgreen.discovery.com/feature/electric-g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7521" y="1246248"/>
            <a:ext cx="1233568" cy="694910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967" y="2288011"/>
            <a:ext cx="1933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3621" y="1155554"/>
            <a:ext cx="858267" cy="87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>
            <a:stCxn id="7" idx="3"/>
            <a:endCxn id="5" idx="1"/>
          </p:cNvCxnSpPr>
          <p:nvPr/>
        </p:nvCxnSpPr>
        <p:spPr>
          <a:xfrm>
            <a:off x="8961887" y="1593703"/>
            <a:ext cx="3656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404674" y="2159931"/>
            <a:ext cx="256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6952529" y="1635916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2"/>
          <p:cNvSpPr txBox="1">
            <a:spLocks/>
          </p:cNvSpPr>
          <p:nvPr/>
        </p:nvSpPr>
        <p:spPr>
          <a:xfrm>
            <a:off x="1981200" y="27432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46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4285" y="1769082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4285" y="280407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24285" y="383905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6" idx="1"/>
            <a:endCxn id="16" idx="4"/>
          </p:cNvCxnSpPr>
          <p:nvPr/>
        </p:nvCxnSpPr>
        <p:spPr>
          <a:xfrm rot="10800000" flipV="1">
            <a:off x="7112329" y="2588048"/>
            <a:ext cx="453639" cy="28630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1" idx="1"/>
            <a:endCxn id="20" idx="3"/>
          </p:cNvCxnSpPr>
          <p:nvPr/>
        </p:nvCxnSpPr>
        <p:spPr>
          <a:xfrm rot="10800000" flipV="1">
            <a:off x="7095305" y="3641787"/>
            <a:ext cx="1316132" cy="28161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0419" y="2279395"/>
            <a:ext cx="856541" cy="85654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963613" y="281442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>
            <a:stCxn id="23" idx="3"/>
            <a:endCxn id="25" idx="1"/>
          </p:cNvCxnSpPr>
          <p:nvPr/>
        </p:nvCxnSpPr>
        <p:spPr>
          <a:xfrm>
            <a:off x="6346960" y="2707665"/>
            <a:ext cx="616653" cy="19109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985" y="2273172"/>
            <a:ext cx="856541" cy="856541"/>
          </a:xfrm>
          <a:prstGeom prst="rect">
            <a:avLst/>
          </a:prstGeom>
          <a:noFill/>
        </p:spPr>
      </p:pic>
      <p:sp>
        <p:nvSpPr>
          <p:cNvPr id="27" name="Can 26"/>
          <p:cNvSpPr/>
          <p:nvPr/>
        </p:nvSpPr>
        <p:spPr>
          <a:xfrm>
            <a:off x="3307370" y="1611034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79126" y="1744200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79126" y="277918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32471" y="3814177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18454" y="278954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Elbow Connector 38"/>
          <p:cNvCxnSpPr>
            <a:stCxn id="26" idx="1"/>
            <a:endCxn id="34" idx="3"/>
          </p:cNvCxnSpPr>
          <p:nvPr/>
        </p:nvCxnSpPr>
        <p:spPr>
          <a:xfrm rot="10800000" flipV="1">
            <a:off x="3450146" y="2701442"/>
            <a:ext cx="447838" cy="16208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3" idx="1"/>
          </p:cNvCxnSpPr>
          <p:nvPr/>
        </p:nvCxnSpPr>
        <p:spPr>
          <a:xfrm>
            <a:off x="4754526" y="2701443"/>
            <a:ext cx="735893" cy="6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921" y="2685577"/>
            <a:ext cx="866097" cy="866097"/>
          </a:xfrm>
          <a:prstGeom prst="rect">
            <a:avLst/>
          </a:prstGeom>
          <a:noFill/>
        </p:spPr>
      </p:pic>
      <p:pic>
        <p:nvPicPr>
          <p:cNvPr id="35842" name="Picture 2" descr="C:\Users\admin\AppData\Local\Microsoft\Windows\Temporary Internet Files\Content.IE5\MGFUEOON\MC90038868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64980" y="1501561"/>
            <a:ext cx="835306" cy="1065425"/>
          </a:xfrm>
          <a:prstGeom prst="rect">
            <a:avLst/>
          </a:prstGeom>
          <a:noFill/>
        </p:spPr>
      </p:pic>
      <p:cxnSp>
        <p:nvCxnSpPr>
          <p:cNvPr id="45" name="Elbow Connector 44"/>
          <p:cNvCxnSpPr>
            <a:stCxn id="35842" idx="1"/>
            <a:endCxn id="46" idx="1"/>
          </p:cNvCxnSpPr>
          <p:nvPr/>
        </p:nvCxnSpPr>
        <p:spPr>
          <a:xfrm flipV="1">
            <a:off x="2800286" y="1859635"/>
            <a:ext cx="516626" cy="17463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316913" y="1775297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61142" y="3109928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49"/>
          <p:cNvCxnSpPr>
            <a:stCxn id="48" idx="3"/>
            <a:endCxn id="27" idx="2"/>
          </p:cNvCxnSpPr>
          <p:nvPr/>
        </p:nvCxnSpPr>
        <p:spPr>
          <a:xfrm flipV="1">
            <a:off x="2632162" y="2849470"/>
            <a:ext cx="675208" cy="34479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411438" y="355744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75" y="4000951"/>
            <a:ext cx="866097" cy="866097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2891095" y="434540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stCxn id="92" idx="3"/>
            <a:endCxn id="35" idx="1"/>
          </p:cNvCxnSpPr>
          <p:nvPr/>
        </p:nvCxnSpPr>
        <p:spPr>
          <a:xfrm flipV="1">
            <a:off x="2964160" y="3898515"/>
            <a:ext cx="368310" cy="34345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369472" y="3929139"/>
            <a:ext cx="692459" cy="1269506"/>
          </a:xfrm>
          <a:prstGeom prst="roundRect">
            <a:avLst/>
          </a:prstGeom>
          <a:solidFill>
            <a:schemeClr val="tx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362775" y="4823007"/>
            <a:ext cx="75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DMZ</a:t>
            </a:r>
            <a:endParaRPr lang="en-US" dirty="0"/>
          </a:p>
        </p:txBody>
      </p:sp>
      <p:sp>
        <p:nvSpPr>
          <p:cNvPr id="57" name="Can 56"/>
          <p:cNvSpPr/>
          <p:nvPr/>
        </p:nvSpPr>
        <p:spPr>
          <a:xfrm rot="5400000">
            <a:off x="5022240" y="4071629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aptop"/>
          <p:cNvSpPr>
            <a:spLocks noEditPoints="1" noChangeArrowheads="1"/>
          </p:cNvSpPr>
          <p:nvPr/>
        </p:nvSpPr>
        <p:spPr bwMode="auto">
          <a:xfrm>
            <a:off x="4236235" y="5697007"/>
            <a:ext cx="494522" cy="35501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C:\Users\admin\AppData\Local\Microsoft\Windows\Temporary Internet Files\Content.IE5\0L0K3OSZ\MC9003913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9883" y="5761794"/>
            <a:ext cx="408149" cy="424162"/>
          </a:xfrm>
          <a:prstGeom prst="rect">
            <a:avLst/>
          </a:prstGeom>
          <a:noFill/>
        </p:spPr>
      </p:pic>
      <p:pic>
        <p:nvPicPr>
          <p:cNvPr id="30727" name="Picture 7" descr="C:\Users\admin\AppData\Local\Microsoft\Windows\Temporary Internet Files\Content.IE5\0L0K3OSZ\MC90043163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5702" y="5562166"/>
            <a:ext cx="819928" cy="819928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4029158" y="528085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732064" y="528085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50521" y="528085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94334" y="528085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63"/>
          <p:cNvCxnSpPr>
            <a:endCxn id="59" idx="2"/>
          </p:cNvCxnSpPr>
          <p:nvPr/>
        </p:nvCxnSpPr>
        <p:spPr>
          <a:xfrm flipV="1">
            <a:off x="3865883" y="5374001"/>
            <a:ext cx="234157" cy="427545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58" idx="3"/>
            <a:endCxn id="60" idx="2"/>
          </p:cNvCxnSpPr>
          <p:nvPr/>
        </p:nvCxnSpPr>
        <p:spPr>
          <a:xfrm flipV="1">
            <a:off x="4655823" y="5374001"/>
            <a:ext cx="147122" cy="440901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30726" idx="0"/>
            <a:endCxn id="61" idx="2"/>
          </p:cNvCxnSpPr>
          <p:nvPr/>
        </p:nvCxnSpPr>
        <p:spPr>
          <a:xfrm rot="16200000" flipV="1">
            <a:off x="5388783" y="5506620"/>
            <a:ext cx="387794" cy="12255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284058" y="5731844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Elbow Connector 72"/>
          <p:cNvCxnSpPr>
            <a:stCxn id="71" idx="0"/>
            <a:endCxn id="62" idx="2"/>
          </p:cNvCxnSpPr>
          <p:nvPr/>
        </p:nvCxnSpPr>
        <p:spPr>
          <a:xfrm rot="16200000" flipV="1">
            <a:off x="6081155" y="5458060"/>
            <a:ext cx="357844" cy="1897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358839" y="5246640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hape 87"/>
          <p:cNvCxnSpPr>
            <a:stCxn id="90" idx="3"/>
            <a:endCxn id="86" idx="0"/>
          </p:cNvCxnSpPr>
          <p:nvPr/>
        </p:nvCxnSpPr>
        <p:spPr>
          <a:xfrm>
            <a:off x="2964160" y="4531214"/>
            <a:ext cx="1465560" cy="715426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822398" y="4484640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822398" y="4195391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695049" y="623319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Enterprise Network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860038" y="969950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694781" y="411747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Outstation</a:t>
            </a:r>
            <a:endParaRPr lang="en-US" dirty="0"/>
          </a:p>
        </p:txBody>
      </p:sp>
      <p:grpSp>
        <p:nvGrpSpPr>
          <p:cNvPr id="4" name="Group 96"/>
          <p:cNvGrpSpPr/>
          <p:nvPr/>
        </p:nvGrpSpPr>
        <p:grpSpPr>
          <a:xfrm>
            <a:off x="6182112" y="1579084"/>
            <a:ext cx="326993" cy="451282"/>
            <a:chOff x="4378172" y="2354059"/>
            <a:chExt cx="326993" cy="451282"/>
          </a:xfrm>
        </p:grpSpPr>
        <p:sp>
          <p:nvSpPr>
            <p:cNvPr id="98" name="Trapezoid 97"/>
            <p:cNvSpPr/>
            <p:nvPr/>
          </p:nvSpPr>
          <p:spPr>
            <a:xfrm>
              <a:off x="4509856" y="2681054"/>
              <a:ext cx="195309" cy="124287"/>
            </a:xfrm>
            <a:prstGeom prst="trapezoi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563122" y="2494624"/>
              <a:ext cx="88777" cy="8877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8" idx="0"/>
            </p:cNvCxnSpPr>
            <p:nvPr/>
          </p:nvCxnSpPr>
          <p:spPr>
            <a:xfrm rot="16200000" flipH="1">
              <a:off x="4558684" y="2632227"/>
              <a:ext cx="97652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 flipH="1">
              <a:off x="4438844" y="2405853"/>
              <a:ext cx="221942" cy="213064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 flipH="1">
              <a:off x="4378172" y="2354059"/>
              <a:ext cx="221942" cy="213064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024738" y="175514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964066" y="176549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/>
          <p:cNvCxnSpPr>
            <a:endCxn id="104" idx="1"/>
          </p:cNvCxnSpPr>
          <p:nvPr/>
        </p:nvCxnSpPr>
        <p:spPr>
          <a:xfrm flipV="1">
            <a:off x="6493569" y="1849831"/>
            <a:ext cx="470497" cy="11839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6" descr="C:\Users\admin\AppData\Local\Microsoft\Windows\Temporary Internet Files\Content.IE5\0L0K3OSZ\MC90019744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36" y="3450028"/>
            <a:ext cx="652260" cy="524984"/>
          </a:xfrm>
          <a:prstGeom prst="rect">
            <a:avLst/>
          </a:prstGeom>
          <a:noFill/>
        </p:spPr>
      </p:pic>
      <p:cxnSp>
        <p:nvCxnSpPr>
          <p:cNvPr id="107" name="Elbow Connector 106"/>
          <p:cNvCxnSpPr>
            <a:stCxn id="106" idx="3"/>
          </p:cNvCxnSpPr>
          <p:nvPr/>
        </p:nvCxnSpPr>
        <p:spPr>
          <a:xfrm>
            <a:off x="6519697" y="3712521"/>
            <a:ext cx="435039" cy="21661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4007" y="4586634"/>
            <a:ext cx="710971" cy="3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5757" y="4717795"/>
            <a:ext cx="856541" cy="856541"/>
          </a:xfrm>
          <a:prstGeom prst="rect">
            <a:avLst/>
          </a:prstGeom>
          <a:noFill/>
        </p:spPr>
      </p:pic>
      <p:sp>
        <p:nvSpPr>
          <p:cNvPr id="111" name="Rectangle 110"/>
          <p:cNvSpPr/>
          <p:nvPr/>
        </p:nvSpPr>
        <p:spPr>
          <a:xfrm>
            <a:off x="7033614" y="5262191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Elbow Connector 112"/>
          <p:cNvCxnSpPr>
            <a:stCxn id="57" idx="1"/>
            <a:endCxn id="111" idx="1"/>
          </p:cNvCxnSpPr>
          <p:nvPr/>
        </p:nvCxnSpPr>
        <p:spPr>
          <a:xfrm flipV="1">
            <a:off x="6340575" y="5308766"/>
            <a:ext cx="693039" cy="129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633883" y="5153334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14" idx="3"/>
          </p:cNvCxnSpPr>
          <p:nvPr/>
        </p:nvCxnSpPr>
        <p:spPr>
          <a:xfrm>
            <a:off x="7775646" y="5199908"/>
            <a:ext cx="687357" cy="30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1" name="Picture 11" descr="C:\Users\admin\AppData\Local\Microsoft\Windows\Temporary Internet Files\Content.IE5\MGFUEOON\MC900432582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43791" y="4886022"/>
            <a:ext cx="774117" cy="774117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8379027" y="5529509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</a:t>
            </a:r>
            <a:endParaRPr lang="en-US" dirty="0"/>
          </a:p>
        </p:txBody>
      </p:sp>
      <p:sp>
        <p:nvSpPr>
          <p:cNvPr id="115" name="computr1"/>
          <p:cNvSpPr>
            <a:spLocks noEditPoints="1" noChangeArrowheads="1"/>
          </p:cNvSpPr>
          <p:nvPr/>
        </p:nvSpPr>
        <p:spPr bwMode="auto">
          <a:xfrm>
            <a:off x="3275183" y="5592787"/>
            <a:ext cx="653141" cy="718456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6911" y="830335"/>
            <a:ext cx="1426588" cy="944962"/>
          </a:xfrm>
          <a:prstGeom prst="rect">
            <a:avLst/>
          </a:prstGeom>
        </p:spPr>
      </p:pic>
      <p:pic>
        <p:nvPicPr>
          <p:cNvPr id="1028" name="Picture 4" descr="https://static1.squarespace.com/static/5441db9ae4b0ea3fd727c19f/5441e39fe4b0c5dff241f1e5/545dba48e4b0f8d97a3cb255/1417992670708/?format=1000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87" y="2133092"/>
            <a:ext cx="501993" cy="6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Elbow Connector 86"/>
          <p:cNvCxnSpPr>
            <a:endCxn id="1028" idx="1"/>
          </p:cNvCxnSpPr>
          <p:nvPr/>
        </p:nvCxnSpPr>
        <p:spPr>
          <a:xfrm flipV="1">
            <a:off x="8119324" y="2465980"/>
            <a:ext cx="354463" cy="12206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30" y="2111864"/>
            <a:ext cx="866097" cy="86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7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5" grpId="0" animBg="1"/>
      <p:bldP spid="56" grpId="0"/>
      <p:bldP spid="57" grpId="0" animBg="1"/>
      <p:bldP spid="58" grpId="0" animBg="1"/>
      <p:bldP spid="117" grpId="0"/>
      <p:bldP spid="1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510" y="1161759"/>
            <a:ext cx="1426588" cy="944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04" y="129084"/>
            <a:ext cx="4906098" cy="108959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Can malware infect the control room or outstation?</a:t>
            </a:r>
            <a:endParaRPr lang="en-US" dirty="0"/>
          </a:p>
        </p:txBody>
      </p:sp>
      <p:pic>
        <p:nvPicPr>
          <p:cNvPr id="3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658" y="3430302"/>
            <a:ext cx="866097" cy="866097"/>
          </a:xfrm>
          <a:prstGeom prst="rect">
            <a:avLst/>
          </a:prstGeom>
          <a:noFill/>
        </p:spPr>
      </p:pic>
      <p:sp>
        <p:nvSpPr>
          <p:cNvPr id="16" name="Can 15"/>
          <p:cNvSpPr/>
          <p:nvPr/>
        </p:nvSpPr>
        <p:spPr>
          <a:xfrm>
            <a:off x="6806213" y="1882056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2"/>
          <p:cNvSpPr txBox="1">
            <a:spLocks/>
          </p:cNvSpPr>
          <p:nvPr/>
        </p:nvSpPr>
        <p:spPr>
          <a:xfrm>
            <a:off x="1981200" y="27432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46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7969" y="2015222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7969" y="305021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7969" y="408519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endCxn id="16" idx="4"/>
          </p:cNvCxnSpPr>
          <p:nvPr/>
        </p:nvCxnSpPr>
        <p:spPr>
          <a:xfrm rot="10800000" flipV="1">
            <a:off x="6966011" y="2834187"/>
            <a:ext cx="559232" cy="28630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1" idx="1"/>
            <a:endCxn id="20" idx="3"/>
          </p:cNvCxnSpPr>
          <p:nvPr/>
        </p:nvCxnSpPr>
        <p:spPr>
          <a:xfrm rot="10800000" flipV="1">
            <a:off x="6948989" y="3887927"/>
            <a:ext cx="1316132" cy="28161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103" y="2525535"/>
            <a:ext cx="856541" cy="85654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817297" y="306056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>
            <a:stCxn id="23" idx="3"/>
            <a:endCxn id="25" idx="1"/>
          </p:cNvCxnSpPr>
          <p:nvPr/>
        </p:nvCxnSpPr>
        <p:spPr>
          <a:xfrm>
            <a:off x="6200644" y="2953805"/>
            <a:ext cx="616653" cy="19109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669" y="2519312"/>
            <a:ext cx="856541" cy="856541"/>
          </a:xfrm>
          <a:prstGeom prst="rect">
            <a:avLst/>
          </a:prstGeom>
          <a:noFill/>
        </p:spPr>
      </p:pic>
      <p:sp>
        <p:nvSpPr>
          <p:cNvPr id="27" name="Can 26"/>
          <p:cNvSpPr/>
          <p:nvPr/>
        </p:nvSpPr>
        <p:spPr>
          <a:xfrm>
            <a:off x="3161054" y="1857174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32810" y="1990340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32810" y="302532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86155" y="4060317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72138" y="303568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Elbow Connector 38"/>
          <p:cNvCxnSpPr>
            <a:stCxn id="26" idx="1"/>
            <a:endCxn id="34" idx="3"/>
          </p:cNvCxnSpPr>
          <p:nvPr/>
        </p:nvCxnSpPr>
        <p:spPr>
          <a:xfrm rot="10800000" flipV="1">
            <a:off x="3303830" y="2947582"/>
            <a:ext cx="447838" cy="16208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3" idx="1"/>
          </p:cNvCxnSpPr>
          <p:nvPr/>
        </p:nvCxnSpPr>
        <p:spPr>
          <a:xfrm>
            <a:off x="4608210" y="2947583"/>
            <a:ext cx="735893" cy="6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605" y="2931717"/>
            <a:ext cx="866097" cy="866097"/>
          </a:xfrm>
          <a:prstGeom prst="rect">
            <a:avLst/>
          </a:prstGeom>
          <a:noFill/>
        </p:spPr>
      </p:pic>
      <p:pic>
        <p:nvPicPr>
          <p:cNvPr id="35842" name="Picture 2" descr="C:\Users\admin\AppData\Local\Microsoft\Windows\Temporary Internet Files\Content.IE5\MGFUEOON\MC9003886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18664" y="1747701"/>
            <a:ext cx="835306" cy="1065425"/>
          </a:xfrm>
          <a:prstGeom prst="rect">
            <a:avLst/>
          </a:prstGeom>
          <a:noFill/>
        </p:spPr>
      </p:pic>
      <p:cxnSp>
        <p:nvCxnSpPr>
          <p:cNvPr id="45" name="Elbow Connector 44"/>
          <p:cNvCxnSpPr>
            <a:stCxn id="35842" idx="1"/>
            <a:endCxn id="46" idx="1"/>
          </p:cNvCxnSpPr>
          <p:nvPr/>
        </p:nvCxnSpPr>
        <p:spPr>
          <a:xfrm flipV="1">
            <a:off x="2653970" y="2105775"/>
            <a:ext cx="516626" cy="17463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70597" y="2021437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14826" y="3356068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49"/>
          <p:cNvCxnSpPr>
            <a:stCxn id="48" idx="3"/>
            <a:endCxn id="27" idx="2"/>
          </p:cNvCxnSpPr>
          <p:nvPr/>
        </p:nvCxnSpPr>
        <p:spPr>
          <a:xfrm flipV="1">
            <a:off x="2485846" y="3095610"/>
            <a:ext cx="675208" cy="34479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265122" y="380358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559" y="4247091"/>
            <a:ext cx="866097" cy="866097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2744779" y="459154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stCxn id="92" idx="3"/>
            <a:endCxn id="35" idx="1"/>
          </p:cNvCxnSpPr>
          <p:nvPr/>
        </p:nvCxnSpPr>
        <p:spPr>
          <a:xfrm flipV="1">
            <a:off x="2817844" y="4144655"/>
            <a:ext cx="368310" cy="34345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216459" y="4128117"/>
            <a:ext cx="692459" cy="1269506"/>
          </a:xfrm>
          <a:prstGeom prst="roundRect">
            <a:avLst/>
          </a:prstGeom>
          <a:solidFill>
            <a:schemeClr val="tx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16459" y="5069147"/>
            <a:ext cx="75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DMZ</a:t>
            </a:r>
            <a:endParaRPr lang="en-US" dirty="0"/>
          </a:p>
        </p:txBody>
      </p:sp>
      <p:sp>
        <p:nvSpPr>
          <p:cNvPr id="57" name="Can 56"/>
          <p:cNvSpPr/>
          <p:nvPr/>
        </p:nvSpPr>
        <p:spPr>
          <a:xfrm rot="5400000">
            <a:off x="4875924" y="4317769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5" name="computr1"/>
          <p:cNvSpPr>
            <a:spLocks noEditPoints="1" noChangeArrowheads="1"/>
          </p:cNvSpPr>
          <p:nvPr/>
        </p:nvSpPr>
        <p:spPr bwMode="auto">
          <a:xfrm>
            <a:off x="3128867" y="5822303"/>
            <a:ext cx="653141" cy="718456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aptop"/>
          <p:cNvSpPr>
            <a:spLocks noEditPoints="1" noChangeArrowheads="1"/>
          </p:cNvSpPr>
          <p:nvPr/>
        </p:nvSpPr>
        <p:spPr bwMode="auto">
          <a:xfrm>
            <a:off x="4089919" y="5943147"/>
            <a:ext cx="494522" cy="35501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C:\Users\admin\AppData\Local\Microsoft\Windows\Temporary Internet Files\Content.IE5\0L0K3OSZ\MC9003913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3567" y="6007934"/>
            <a:ext cx="408149" cy="424162"/>
          </a:xfrm>
          <a:prstGeom prst="rect">
            <a:avLst/>
          </a:prstGeom>
          <a:noFill/>
        </p:spPr>
      </p:pic>
      <p:pic>
        <p:nvPicPr>
          <p:cNvPr id="30727" name="Picture 7" descr="C:\Users\admin\AppData\Local\Microsoft\Windows\Temporary Internet Files\Content.IE5\0L0K3OSZ\MC90043163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9386" y="5808306"/>
            <a:ext cx="819928" cy="819928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3882842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85748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304205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48018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63"/>
          <p:cNvCxnSpPr>
            <a:stCxn id="30725" idx="11"/>
            <a:endCxn id="59" idx="2"/>
          </p:cNvCxnSpPr>
          <p:nvPr/>
        </p:nvCxnSpPr>
        <p:spPr>
          <a:xfrm flipV="1">
            <a:off x="3719567" y="5620141"/>
            <a:ext cx="234157" cy="427545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58" idx="3"/>
            <a:endCxn id="60" idx="2"/>
          </p:cNvCxnSpPr>
          <p:nvPr/>
        </p:nvCxnSpPr>
        <p:spPr>
          <a:xfrm flipV="1">
            <a:off x="4509507" y="5620141"/>
            <a:ext cx="147122" cy="440901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30726" idx="0"/>
            <a:endCxn id="61" idx="2"/>
          </p:cNvCxnSpPr>
          <p:nvPr/>
        </p:nvCxnSpPr>
        <p:spPr>
          <a:xfrm rot="16200000" flipV="1">
            <a:off x="5242467" y="5752760"/>
            <a:ext cx="387794" cy="12255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137742" y="5977984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Elbow Connector 72"/>
          <p:cNvCxnSpPr>
            <a:stCxn id="71" idx="0"/>
            <a:endCxn id="62" idx="2"/>
          </p:cNvCxnSpPr>
          <p:nvPr/>
        </p:nvCxnSpPr>
        <p:spPr>
          <a:xfrm rot="16200000" flipV="1">
            <a:off x="5934839" y="5704200"/>
            <a:ext cx="357844" cy="1897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212523" y="5492780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hape 87"/>
          <p:cNvCxnSpPr>
            <a:stCxn id="90" idx="3"/>
            <a:endCxn id="86" idx="0"/>
          </p:cNvCxnSpPr>
          <p:nvPr/>
        </p:nvCxnSpPr>
        <p:spPr>
          <a:xfrm>
            <a:off x="2817844" y="4777354"/>
            <a:ext cx="1465560" cy="715426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676082" y="4730780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676082" y="4441531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548733" y="647933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Enterprise Network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713722" y="1216090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548465" y="436361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Outstation</a:t>
            </a:r>
            <a:endParaRPr lang="en-US" dirty="0"/>
          </a:p>
        </p:txBody>
      </p:sp>
      <p:grpSp>
        <p:nvGrpSpPr>
          <p:cNvPr id="4" name="Group 96"/>
          <p:cNvGrpSpPr/>
          <p:nvPr/>
        </p:nvGrpSpPr>
        <p:grpSpPr>
          <a:xfrm>
            <a:off x="6035796" y="1825224"/>
            <a:ext cx="326993" cy="451282"/>
            <a:chOff x="4378172" y="2354059"/>
            <a:chExt cx="326993" cy="451282"/>
          </a:xfrm>
        </p:grpSpPr>
        <p:sp>
          <p:nvSpPr>
            <p:cNvPr id="98" name="Trapezoid 97"/>
            <p:cNvSpPr/>
            <p:nvPr/>
          </p:nvSpPr>
          <p:spPr>
            <a:xfrm>
              <a:off x="4509856" y="2681054"/>
              <a:ext cx="195309" cy="124287"/>
            </a:xfrm>
            <a:prstGeom prst="trapezoi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563122" y="2494624"/>
              <a:ext cx="88777" cy="8877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8" idx="0"/>
            </p:cNvCxnSpPr>
            <p:nvPr/>
          </p:nvCxnSpPr>
          <p:spPr>
            <a:xfrm rot="16200000" flipH="1">
              <a:off x="4558684" y="2632227"/>
              <a:ext cx="97652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 flipH="1">
              <a:off x="4438844" y="2405853"/>
              <a:ext cx="221942" cy="213064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 flipH="1">
              <a:off x="4378172" y="2354059"/>
              <a:ext cx="221942" cy="213064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878422" y="200128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817750" y="201163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/>
          <p:cNvCxnSpPr>
            <a:endCxn id="104" idx="1"/>
          </p:cNvCxnSpPr>
          <p:nvPr/>
        </p:nvCxnSpPr>
        <p:spPr>
          <a:xfrm flipV="1">
            <a:off x="6347253" y="2095971"/>
            <a:ext cx="470497" cy="11839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6" descr="C:\Users\admin\AppData\Local\Microsoft\Windows\Temporary Internet Files\Content.IE5\0L0K3OSZ\MC90019744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2731" y="3696168"/>
            <a:ext cx="652260" cy="524984"/>
          </a:xfrm>
          <a:prstGeom prst="rect">
            <a:avLst/>
          </a:prstGeom>
          <a:noFill/>
        </p:spPr>
      </p:pic>
      <p:cxnSp>
        <p:nvCxnSpPr>
          <p:cNvPr id="107" name="Elbow Connector 106"/>
          <p:cNvCxnSpPr>
            <a:stCxn id="106" idx="3"/>
          </p:cNvCxnSpPr>
          <p:nvPr/>
        </p:nvCxnSpPr>
        <p:spPr>
          <a:xfrm>
            <a:off x="6364992" y="3958661"/>
            <a:ext cx="435039" cy="21661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7691" y="4832774"/>
            <a:ext cx="710971" cy="3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441" y="4963935"/>
            <a:ext cx="856541" cy="856541"/>
          </a:xfrm>
          <a:prstGeom prst="rect">
            <a:avLst/>
          </a:prstGeom>
          <a:noFill/>
        </p:spPr>
      </p:pic>
      <p:sp>
        <p:nvSpPr>
          <p:cNvPr id="111" name="Rectangle 110"/>
          <p:cNvSpPr/>
          <p:nvPr/>
        </p:nvSpPr>
        <p:spPr>
          <a:xfrm>
            <a:off x="6887298" y="5508331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Elbow Connector 112"/>
          <p:cNvCxnSpPr>
            <a:stCxn id="57" idx="1"/>
            <a:endCxn id="111" idx="1"/>
          </p:cNvCxnSpPr>
          <p:nvPr/>
        </p:nvCxnSpPr>
        <p:spPr>
          <a:xfrm flipV="1">
            <a:off x="6194259" y="5554906"/>
            <a:ext cx="693039" cy="129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487567" y="5399474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14" idx="3"/>
          </p:cNvCxnSpPr>
          <p:nvPr/>
        </p:nvCxnSpPr>
        <p:spPr>
          <a:xfrm>
            <a:off x="7629330" y="5446048"/>
            <a:ext cx="687357" cy="30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1" name="Picture 11" descr="C:\Users\admin\AppData\Local\Microsoft\Windows\Temporary Internet Files\Content.IE5\MGFUEOON\MC900432582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7475" y="5132162"/>
            <a:ext cx="774117" cy="774117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8232711" y="5775649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</a:t>
            </a:r>
            <a:endParaRPr lang="en-US" dirty="0"/>
          </a:p>
        </p:txBody>
      </p:sp>
      <p:pic>
        <p:nvPicPr>
          <p:cNvPr id="84" name="Picture 2" descr="C:\Users\admin\AppData\Local\Microsoft\Windows\Temporary Internet Files\Content.IE5\MGFUEOON\MC90032515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94863" y="3876029"/>
            <a:ext cx="319249" cy="376694"/>
          </a:xfrm>
          <a:prstGeom prst="rect">
            <a:avLst/>
          </a:prstGeom>
          <a:noFill/>
        </p:spPr>
      </p:pic>
      <p:pic>
        <p:nvPicPr>
          <p:cNvPr id="85" name="Picture 2" descr="C:\Users\admin\AppData\Local\Microsoft\Windows\Temporary Internet Files\Content.IE5\MGFUEOON\MC900433879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67180" y="3809644"/>
            <a:ext cx="523000" cy="523000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6497217" y="597164"/>
            <a:ext cx="11569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latin typeface="+mj-lt"/>
              </a:rPr>
              <a:t>Yes</a:t>
            </a:r>
            <a:endParaRPr lang="en-US" sz="4100" dirty="0">
              <a:latin typeface="+mj-lt"/>
            </a:endParaRPr>
          </a:p>
        </p:txBody>
      </p:sp>
      <p:pic>
        <p:nvPicPr>
          <p:cNvPr id="91" name="Picture 2" descr="C:\Users\admin\AppData\Local\Microsoft\Windows\Temporary Internet Files\Content.IE5\MGFUEOON\MC90032515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97377" y="3496583"/>
            <a:ext cx="319249" cy="376694"/>
          </a:xfrm>
          <a:prstGeom prst="rect">
            <a:avLst/>
          </a:prstGeom>
          <a:noFill/>
        </p:spPr>
      </p:pic>
      <p:pic>
        <p:nvPicPr>
          <p:cNvPr id="93" name="Picture 2" descr="C:\Users\admin\AppData\Local\Microsoft\Windows\Temporary Internet Files\Content.IE5\MGFUEOON\MC900433879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9490" y="3495513"/>
            <a:ext cx="523000" cy="523000"/>
          </a:xfrm>
          <a:prstGeom prst="rect">
            <a:avLst/>
          </a:prstGeom>
          <a:noFill/>
        </p:spPr>
      </p:pic>
      <p:pic>
        <p:nvPicPr>
          <p:cNvPr id="108" name="Picture 4" descr="https://static1.squarespace.com/static/5441db9ae4b0ea3fd727c19f/5441e39fe4b0c5dff241f1e5/545dba48e4b0f8d97a3cb255/1417992670708/?format=1000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23" y="2423943"/>
            <a:ext cx="501993" cy="6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Elbow Connector 108"/>
          <p:cNvCxnSpPr>
            <a:endCxn id="108" idx="1"/>
          </p:cNvCxnSpPr>
          <p:nvPr/>
        </p:nvCxnSpPr>
        <p:spPr>
          <a:xfrm flipV="1">
            <a:off x="8081060" y="2756831"/>
            <a:ext cx="354463" cy="7735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066" y="2402715"/>
            <a:ext cx="866097" cy="86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5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4.07407E-6 L 8.88889E-6 -0.05648 L 0.05313 -0.05879 C 0.05296 -0.08009 0.05278 -0.10139 0.05261 -0.12268 L 0.12761 -0.12268 L 0.12535 -0.14514 L 0.48143 -0.1412 L 0.48195 -0.10115 L 0.52935 -0.10486 L 0.52761 -0.1581 L 0.65018 -0.15879 L 0.65087 -0.17361 L 0.70348 -0.16898 L 0.73646 -0.3037 " pathEditMode="relative" ptsTypes="AAAAAAAAAAAA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510" y="1161759"/>
            <a:ext cx="1426588" cy="944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52" y="128372"/>
            <a:ext cx="4947302" cy="11067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Can malware infect the control room or outstation?</a:t>
            </a:r>
            <a:endParaRPr lang="en-US" dirty="0"/>
          </a:p>
        </p:txBody>
      </p:sp>
      <p:pic>
        <p:nvPicPr>
          <p:cNvPr id="3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658" y="3430302"/>
            <a:ext cx="866097" cy="866097"/>
          </a:xfrm>
          <a:prstGeom prst="rect">
            <a:avLst/>
          </a:prstGeom>
          <a:noFill/>
        </p:spPr>
      </p:pic>
      <p:sp>
        <p:nvSpPr>
          <p:cNvPr id="16" name="Can 15"/>
          <p:cNvSpPr/>
          <p:nvPr/>
        </p:nvSpPr>
        <p:spPr>
          <a:xfrm>
            <a:off x="6806213" y="1882056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2"/>
          <p:cNvSpPr txBox="1">
            <a:spLocks/>
          </p:cNvSpPr>
          <p:nvPr/>
        </p:nvSpPr>
        <p:spPr>
          <a:xfrm>
            <a:off x="1981200" y="27432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46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7969" y="2015222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7969" y="305021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7969" y="408519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endCxn id="16" idx="4"/>
          </p:cNvCxnSpPr>
          <p:nvPr/>
        </p:nvCxnSpPr>
        <p:spPr>
          <a:xfrm rot="10800000" flipV="1">
            <a:off x="6966011" y="2834187"/>
            <a:ext cx="582454" cy="28630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1" idx="1"/>
            <a:endCxn id="20" idx="3"/>
          </p:cNvCxnSpPr>
          <p:nvPr/>
        </p:nvCxnSpPr>
        <p:spPr>
          <a:xfrm rot="10800000" flipV="1">
            <a:off x="6948989" y="3887927"/>
            <a:ext cx="1316132" cy="28161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103" y="2525535"/>
            <a:ext cx="856541" cy="85654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817297" y="306056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>
            <a:stCxn id="23" idx="3"/>
            <a:endCxn id="25" idx="1"/>
          </p:cNvCxnSpPr>
          <p:nvPr/>
        </p:nvCxnSpPr>
        <p:spPr>
          <a:xfrm>
            <a:off x="6200644" y="2953805"/>
            <a:ext cx="616653" cy="19109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669" y="2519312"/>
            <a:ext cx="856541" cy="856541"/>
          </a:xfrm>
          <a:prstGeom prst="rect">
            <a:avLst/>
          </a:prstGeom>
          <a:noFill/>
        </p:spPr>
      </p:pic>
      <p:sp>
        <p:nvSpPr>
          <p:cNvPr id="27" name="Can 26"/>
          <p:cNvSpPr/>
          <p:nvPr/>
        </p:nvSpPr>
        <p:spPr>
          <a:xfrm>
            <a:off x="3161054" y="1857174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32810" y="1990340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32810" y="302532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86155" y="4060317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72138" y="303568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Elbow Connector 38"/>
          <p:cNvCxnSpPr>
            <a:stCxn id="26" idx="1"/>
            <a:endCxn id="34" idx="3"/>
          </p:cNvCxnSpPr>
          <p:nvPr/>
        </p:nvCxnSpPr>
        <p:spPr>
          <a:xfrm rot="10800000" flipV="1">
            <a:off x="3303830" y="2947582"/>
            <a:ext cx="447838" cy="16208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3" idx="1"/>
          </p:cNvCxnSpPr>
          <p:nvPr/>
        </p:nvCxnSpPr>
        <p:spPr>
          <a:xfrm>
            <a:off x="4608210" y="2947583"/>
            <a:ext cx="735893" cy="6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605" y="2931717"/>
            <a:ext cx="866097" cy="866097"/>
          </a:xfrm>
          <a:prstGeom prst="rect">
            <a:avLst/>
          </a:prstGeom>
          <a:noFill/>
        </p:spPr>
      </p:pic>
      <p:pic>
        <p:nvPicPr>
          <p:cNvPr id="35842" name="Picture 2" descr="C:\Users\admin\AppData\Local\Microsoft\Windows\Temporary Internet Files\Content.IE5\MGFUEOON\MC9003886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18664" y="1747701"/>
            <a:ext cx="835306" cy="1065425"/>
          </a:xfrm>
          <a:prstGeom prst="rect">
            <a:avLst/>
          </a:prstGeom>
          <a:noFill/>
        </p:spPr>
      </p:pic>
      <p:cxnSp>
        <p:nvCxnSpPr>
          <p:cNvPr id="45" name="Elbow Connector 44"/>
          <p:cNvCxnSpPr>
            <a:stCxn id="35842" idx="1"/>
            <a:endCxn id="46" idx="1"/>
          </p:cNvCxnSpPr>
          <p:nvPr/>
        </p:nvCxnSpPr>
        <p:spPr>
          <a:xfrm flipV="1">
            <a:off x="2653970" y="2105775"/>
            <a:ext cx="516626" cy="17463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70597" y="2021437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14826" y="3356068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49"/>
          <p:cNvCxnSpPr>
            <a:stCxn id="48" idx="3"/>
            <a:endCxn id="27" idx="2"/>
          </p:cNvCxnSpPr>
          <p:nvPr/>
        </p:nvCxnSpPr>
        <p:spPr>
          <a:xfrm flipV="1">
            <a:off x="2485846" y="3095610"/>
            <a:ext cx="675208" cy="34479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265122" y="3803589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559" y="4247091"/>
            <a:ext cx="866097" cy="866097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2744779" y="459154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stCxn id="92" idx="3"/>
            <a:endCxn id="35" idx="1"/>
          </p:cNvCxnSpPr>
          <p:nvPr/>
        </p:nvCxnSpPr>
        <p:spPr>
          <a:xfrm flipV="1">
            <a:off x="2817844" y="4144655"/>
            <a:ext cx="368310" cy="34345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216459" y="4128117"/>
            <a:ext cx="692459" cy="1269506"/>
          </a:xfrm>
          <a:prstGeom prst="roundRect">
            <a:avLst/>
          </a:prstGeom>
          <a:solidFill>
            <a:schemeClr val="tx1">
              <a:lumMod val="6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16459" y="5069147"/>
            <a:ext cx="75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DMZ</a:t>
            </a:r>
            <a:endParaRPr lang="en-US" dirty="0"/>
          </a:p>
        </p:txBody>
      </p:sp>
      <p:sp>
        <p:nvSpPr>
          <p:cNvPr id="57" name="Can 56"/>
          <p:cNvSpPr/>
          <p:nvPr/>
        </p:nvSpPr>
        <p:spPr>
          <a:xfrm rot="5400000">
            <a:off x="4875924" y="4317769"/>
            <a:ext cx="159798" cy="2476870"/>
          </a:xfrm>
          <a:prstGeom prst="can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5" name="computr1"/>
          <p:cNvSpPr>
            <a:spLocks noEditPoints="1" noChangeArrowheads="1"/>
          </p:cNvSpPr>
          <p:nvPr/>
        </p:nvSpPr>
        <p:spPr bwMode="auto">
          <a:xfrm>
            <a:off x="3128867" y="5822303"/>
            <a:ext cx="653141" cy="718456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aptop"/>
          <p:cNvSpPr>
            <a:spLocks noEditPoints="1" noChangeArrowheads="1"/>
          </p:cNvSpPr>
          <p:nvPr/>
        </p:nvSpPr>
        <p:spPr bwMode="auto">
          <a:xfrm>
            <a:off x="4089919" y="5943147"/>
            <a:ext cx="494522" cy="35501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C:\Users\admin\AppData\Local\Microsoft\Windows\Temporary Internet Files\Content.IE5\0L0K3OSZ\MC9003913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3567" y="6007934"/>
            <a:ext cx="408149" cy="424162"/>
          </a:xfrm>
          <a:prstGeom prst="rect">
            <a:avLst/>
          </a:prstGeom>
          <a:noFill/>
        </p:spPr>
      </p:pic>
      <p:pic>
        <p:nvPicPr>
          <p:cNvPr id="30727" name="Picture 7" descr="C:\Users\admin\AppData\Local\Microsoft\Windows\Temporary Internet Files\Content.IE5\0L0K3OSZ\MC90043163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9386" y="5808306"/>
            <a:ext cx="819928" cy="819928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3882842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85748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304205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48018" y="5526992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63"/>
          <p:cNvCxnSpPr>
            <a:stCxn id="30725" idx="11"/>
            <a:endCxn id="59" idx="2"/>
          </p:cNvCxnSpPr>
          <p:nvPr/>
        </p:nvCxnSpPr>
        <p:spPr>
          <a:xfrm flipV="1">
            <a:off x="3719567" y="5620141"/>
            <a:ext cx="234157" cy="427545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58" idx="3"/>
            <a:endCxn id="60" idx="2"/>
          </p:cNvCxnSpPr>
          <p:nvPr/>
        </p:nvCxnSpPr>
        <p:spPr>
          <a:xfrm flipV="1">
            <a:off x="4509507" y="5620141"/>
            <a:ext cx="147122" cy="440901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30726" idx="0"/>
            <a:endCxn id="61" idx="2"/>
          </p:cNvCxnSpPr>
          <p:nvPr/>
        </p:nvCxnSpPr>
        <p:spPr>
          <a:xfrm rot="16200000" flipV="1">
            <a:off x="5242467" y="5752760"/>
            <a:ext cx="387794" cy="12255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137742" y="5977984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Elbow Connector 72"/>
          <p:cNvCxnSpPr>
            <a:stCxn id="71" idx="0"/>
            <a:endCxn id="62" idx="2"/>
          </p:cNvCxnSpPr>
          <p:nvPr/>
        </p:nvCxnSpPr>
        <p:spPr>
          <a:xfrm rot="16200000" flipV="1">
            <a:off x="5934839" y="5704200"/>
            <a:ext cx="357844" cy="1897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212523" y="5492780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hape 87"/>
          <p:cNvCxnSpPr>
            <a:stCxn id="90" idx="3"/>
            <a:endCxn id="86" idx="0"/>
          </p:cNvCxnSpPr>
          <p:nvPr/>
        </p:nvCxnSpPr>
        <p:spPr>
          <a:xfrm>
            <a:off x="2817844" y="4777354"/>
            <a:ext cx="1465560" cy="715426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676082" y="4730780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676082" y="4441531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548733" y="647933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Enterprise Network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713722" y="1216090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548465" y="436361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Outstation</a:t>
            </a:r>
            <a:endParaRPr lang="en-US" dirty="0"/>
          </a:p>
        </p:txBody>
      </p:sp>
      <p:grpSp>
        <p:nvGrpSpPr>
          <p:cNvPr id="4" name="Group 96"/>
          <p:cNvGrpSpPr/>
          <p:nvPr/>
        </p:nvGrpSpPr>
        <p:grpSpPr>
          <a:xfrm>
            <a:off x="6035796" y="1825224"/>
            <a:ext cx="326993" cy="451282"/>
            <a:chOff x="4378172" y="2354059"/>
            <a:chExt cx="326993" cy="451282"/>
          </a:xfrm>
        </p:grpSpPr>
        <p:sp>
          <p:nvSpPr>
            <p:cNvPr id="98" name="Trapezoid 97"/>
            <p:cNvSpPr/>
            <p:nvPr/>
          </p:nvSpPr>
          <p:spPr>
            <a:xfrm>
              <a:off x="4509856" y="2681054"/>
              <a:ext cx="195309" cy="124287"/>
            </a:xfrm>
            <a:prstGeom prst="trapezoi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563122" y="2494624"/>
              <a:ext cx="88777" cy="8877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8" idx="0"/>
            </p:cNvCxnSpPr>
            <p:nvPr/>
          </p:nvCxnSpPr>
          <p:spPr>
            <a:xfrm rot="16200000" flipH="1">
              <a:off x="4558684" y="2632227"/>
              <a:ext cx="97652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 flipH="1">
              <a:off x="4438844" y="2405853"/>
              <a:ext cx="221942" cy="213064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 flipH="1">
              <a:off x="4378172" y="2354059"/>
              <a:ext cx="221942" cy="213064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878422" y="2001281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817750" y="2011633"/>
            <a:ext cx="71021" cy="16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/>
          <p:cNvCxnSpPr>
            <a:endCxn id="104" idx="1"/>
          </p:cNvCxnSpPr>
          <p:nvPr/>
        </p:nvCxnSpPr>
        <p:spPr>
          <a:xfrm flipV="1">
            <a:off x="6347253" y="2095971"/>
            <a:ext cx="470497" cy="11839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6" descr="C:\Users\admin\AppData\Local\Microsoft\Windows\Temporary Internet Files\Content.IE5\0L0K3OSZ\MC90019744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1120" y="3696168"/>
            <a:ext cx="652260" cy="524984"/>
          </a:xfrm>
          <a:prstGeom prst="rect">
            <a:avLst/>
          </a:prstGeom>
          <a:noFill/>
        </p:spPr>
      </p:pic>
      <p:cxnSp>
        <p:nvCxnSpPr>
          <p:cNvPr id="107" name="Elbow Connector 106"/>
          <p:cNvCxnSpPr>
            <a:stCxn id="106" idx="3"/>
          </p:cNvCxnSpPr>
          <p:nvPr/>
        </p:nvCxnSpPr>
        <p:spPr>
          <a:xfrm>
            <a:off x="6373381" y="3958661"/>
            <a:ext cx="435039" cy="21661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7691" y="4832774"/>
            <a:ext cx="710971" cy="3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7" descr="C:\Users\admin\AppData\Local\Microsoft\Windows\Temporary Internet Files\Content.IE5\8YYM8V15\MC9004316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441" y="4963935"/>
            <a:ext cx="856541" cy="856541"/>
          </a:xfrm>
          <a:prstGeom prst="rect">
            <a:avLst/>
          </a:prstGeom>
          <a:noFill/>
        </p:spPr>
      </p:pic>
      <p:sp>
        <p:nvSpPr>
          <p:cNvPr id="111" name="Rectangle 110"/>
          <p:cNvSpPr/>
          <p:nvPr/>
        </p:nvSpPr>
        <p:spPr>
          <a:xfrm>
            <a:off x="6887298" y="5508331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Elbow Connector 112"/>
          <p:cNvCxnSpPr>
            <a:stCxn id="57" idx="1"/>
            <a:endCxn id="111" idx="1"/>
          </p:cNvCxnSpPr>
          <p:nvPr/>
        </p:nvCxnSpPr>
        <p:spPr>
          <a:xfrm flipV="1">
            <a:off x="6194259" y="5554906"/>
            <a:ext cx="693039" cy="129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487567" y="5399474"/>
            <a:ext cx="141763" cy="9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14" idx="3"/>
          </p:cNvCxnSpPr>
          <p:nvPr/>
        </p:nvCxnSpPr>
        <p:spPr>
          <a:xfrm>
            <a:off x="7629330" y="5446048"/>
            <a:ext cx="687357" cy="30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1" name="Picture 11" descr="C:\Users\admin\AppData\Local\Microsoft\Windows\Temporary Internet Files\Content.IE5\MGFUEOON\MC900432582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7475" y="5132162"/>
            <a:ext cx="774117" cy="774117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8232711" y="5775649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</a:t>
            </a:r>
            <a:endParaRPr lang="en-US" dirty="0"/>
          </a:p>
        </p:txBody>
      </p:sp>
      <p:pic>
        <p:nvPicPr>
          <p:cNvPr id="31746" name="Picture 2" descr="C:\Users\admin\AppData\Local\Microsoft\Windows\Temporary Internet Files\Content.IE5\MGFUEOON\MC90032515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0327" y="6056281"/>
            <a:ext cx="319249" cy="376694"/>
          </a:xfrm>
          <a:prstGeom prst="rect">
            <a:avLst/>
          </a:prstGeom>
          <a:noFill/>
        </p:spPr>
      </p:pic>
      <p:pic>
        <p:nvPicPr>
          <p:cNvPr id="80" name="Picture 2" descr="C:\Users\admin\AppData\Local\Microsoft\Windows\Temporary Internet Files\Content.IE5\MGFUEOON\MC900433879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7327" y="6017889"/>
            <a:ext cx="523000" cy="523000"/>
          </a:xfrm>
          <a:prstGeom prst="rect">
            <a:avLst/>
          </a:prstGeom>
          <a:noFill/>
        </p:spPr>
      </p:pic>
      <p:pic>
        <p:nvPicPr>
          <p:cNvPr id="31747" name="Picture 3" descr="C:\Users\admin\AppData\Local\Microsoft\Windows\Temporary Internet Files\Content.IE5\0L0K3OSZ\MC90021556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503" y="5980922"/>
            <a:ext cx="311324" cy="495333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6497217" y="597164"/>
            <a:ext cx="11569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latin typeface="+mj-lt"/>
              </a:rPr>
              <a:t>Yes</a:t>
            </a:r>
            <a:endParaRPr lang="en-US" sz="4100" dirty="0">
              <a:latin typeface="+mj-lt"/>
            </a:endParaRPr>
          </a:p>
        </p:txBody>
      </p:sp>
      <p:pic>
        <p:nvPicPr>
          <p:cNvPr id="32775" name="Picture 7" descr="C:\Users\admin\AppData\Local\Microsoft\Windows\Temporary Internet Files\Content.IE5\FR7RQ9WT\MC900299165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9566" y="6177709"/>
            <a:ext cx="378856" cy="447027"/>
          </a:xfrm>
          <a:prstGeom prst="rect">
            <a:avLst/>
          </a:prstGeom>
          <a:noFill/>
        </p:spPr>
      </p:pic>
      <p:pic>
        <p:nvPicPr>
          <p:cNvPr id="85" name="Picture 4" descr="https://static1.squarespace.com/static/5441db9ae4b0ea3fd727c19f/5441e39fe4b0c5dff241f1e5/545dba48e4b0f8d97a3cb255/1417992670708/?format=1000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23" y="2423943"/>
            <a:ext cx="501993" cy="6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Elbow Connector 86"/>
          <p:cNvCxnSpPr>
            <a:endCxn id="85" idx="1"/>
          </p:cNvCxnSpPr>
          <p:nvPr/>
        </p:nvCxnSpPr>
        <p:spPr>
          <a:xfrm flipV="1">
            <a:off x="8081060" y="2756831"/>
            <a:ext cx="354463" cy="7735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3" descr="C:\Users\admin\AppData\Local\Microsoft\Windows\Temporary Internet Files\Content.IE5\8YYM8V15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066" y="2402715"/>
            <a:ext cx="866097" cy="86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5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7673 -0.0456 L -0.07743 -0.125 L -0.28437 -0.13264 L -0.28437 -0.23588 L -0.47795 -0.23819 L -0.47691 -0.28611 L -0.42361 -0.28217 L -0.42187 -0.34537 L -0.396 -0.34606 L -0.39652 -0.48495 L -0.3658 -0.48958 L -0.36649 -0.52731 L -0.03003 -0.52801 L -0.02934 -0.47639 L 0.03889 -0.47407 L 0.0382 -0.52407 L 0.19549 -0.52338 L 0.21927 -0.69514 " pathEditMode="relative" ptsTypes="AAAAAAAAAAAAAAAAAAA">
                                      <p:cBhvr>
                                        <p:cTn id="1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How do adversaries penetrate the network?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8912" y="1435384"/>
            <a:ext cx="77936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Many networks no security or weak security.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Default passwords.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Poor security implementations.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Often there is no firewall between corporate and control system networks.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Insider attack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Advanced Persistent Threat – ala. Google Aurora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Adversary attacks specific target.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Malware injection via SPAM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Laptops corrupted while off corporate network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at home, travelling, etc.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Planted thumb drives containing malware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6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09800" y="19594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Security Needs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09800" y="1551215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Confidentiality</a:t>
            </a:r>
          </a:p>
          <a:p>
            <a:pPr lvl="1" eaLnBrk="1" hangingPunct="1"/>
            <a:r>
              <a:rPr lang="en-US" sz="2400" dirty="0"/>
              <a:t>Low priority for most control engineers.</a:t>
            </a:r>
          </a:p>
          <a:p>
            <a:pPr lvl="1" eaLnBrk="1" hangingPunct="1"/>
            <a:r>
              <a:rPr lang="en-US" sz="2400" dirty="0"/>
              <a:t>Needed to limit adversaries ability to collect pre-attack intelligence.</a:t>
            </a:r>
          </a:p>
          <a:p>
            <a:pPr eaLnBrk="1" hangingPunct="1"/>
            <a:r>
              <a:rPr lang="en-US" sz="2800" dirty="0"/>
              <a:t>Integrity</a:t>
            </a:r>
          </a:p>
          <a:p>
            <a:pPr lvl="1" eaLnBrk="1" hangingPunct="1"/>
            <a:r>
              <a:rPr lang="en-US" sz="2400" dirty="0"/>
              <a:t>Authentication, Digital Signature</a:t>
            </a:r>
          </a:p>
          <a:p>
            <a:pPr lvl="1" eaLnBrk="1" hangingPunct="1"/>
            <a:r>
              <a:rPr lang="en-US" sz="2400" dirty="0"/>
              <a:t>Stop command and data injection.</a:t>
            </a:r>
          </a:p>
          <a:p>
            <a:pPr eaLnBrk="1" hangingPunct="1"/>
            <a:r>
              <a:rPr lang="en-US" sz="2800" dirty="0"/>
              <a:t>Availability</a:t>
            </a:r>
            <a:endParaRPr lang="en-US" sz="2400" dirty="0"/>
          </a:p>
          <a:p>
            <a:pPr lvl="1" eaLnBrk="1" hangingPunct="1"/>
            <a:r>
              <a:rPr lang="en-US" sz="2400" dirty="0"/>
              <a:t>Avoid Denial of Service.</a:t>
            </a:r>
          </a:p>
          <a:p>
            <a:pPr lvl="1" eaLnBrk="1" hangingPunct="1"/>
            <a:r>
              <a:rPr lang="en-US" sz="2400" dirty="0"/>
              <a:t>Security solutions must not reduce control system availability.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18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0C48F1A-C2E1-495A-B3CC-8C8E9E703069}"/>
              </a:ext>
            </a:extLst>
          </p:cNvPr>
          <p:cNvSpPr/>
          <p:nvPr/>
        </p:nvSpPr>
        <p:spPr>
          <a:xfrm>
            <a:off x="1524000" y="4089116"/>
            <a:ext cx="9144000" cy="2768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C3231-468F-4693-B1CC-F1611BA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98" y="292350"/>
            <a:ext cx="7729728" cy="1188720"/>
          </a:xfrm>
        </p:spPr>
        <p:txBody>
          <a:bodyPr/>
          <a:lstStyle/>
          <a:p>
            <a:r>
              <a:rPr lang="en-US" sz="3300" dirty="0"/>
              <a:t>Network Attack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7CACE-AE53-414B-85CA-6599E302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798" y="1736642"/>
            <a:ext cx="7729728" cy="3101983"/>
          </a:xfrm>
        </p:spPr>
        <p:txBody>
          <a:bodyPr/>
          <a:lstStyle/>
          <a:p>
            <a:r>
              <a:rPr lang="en-US" sz="2100" dirty="0"/>
              <a:t>Most SCADA networks have little to no authorization, making it easy for an attacker to access the network</a:t>
            </a:r>
          </a:p>
          <a:p>
            <a:r>
              <a:rPr lang="en-US" sz="2100" dirty="0"/>
              <a:t>Attacks often occur between the PLC and the HMI </a:t>
            </a:r>
          </a:p>
          <a:p>
            <a:pPr lvl="1"/>
            <a:r>
              <a:rPr lang="en-US" dirty="0"/>
              <a:t>Called “Man in the Middle” (</a:t>
            </a:r>
            <a:r>
              <a:rPr lang="en-US" dirty="0" err="1"/>
              <a:t>MitM</a:t>
            </a:r>
            <a:r>
              <a:rPr lang="en-US" dirty="0"/>
              <a:t>) because attacker gets in middle of connection</a:t>
            </a:r>
          </a:p>
          <a:p>
            <a:r>
              <a:rPr lang="en-US" sz="2100" dirty="0"/>
              <a:t>Can be difficult to detect until it’s too late</a:t>
            </a:r>
          </a:p>
          <a:p>
            <a:pPr lvl="1"/>
            <a:r>
              <a:rPr lang="en-US" dirty="0"/>
              <a:t>Information on screen may seem plausible to operator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B06716-1949-4FFF-91E7-51BC8F82FCC2}"/>
              </a:ext>
            </a:extLst>
          </p:cNvPr>
          <p:cNvSpPr txBox="1"/>
          <p:nvPr/>
        </p:nvSpPr>
        <p:spPr>
          <a:xfrm>
            <a:off x="1820624" y="6333249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Physical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33059B-9C2B-4CFB-B3BA-8FA0A6C8EE6F}"/>
              </a:ext>
            </a:extLst>
          </p:cNvPr>
          <p:cNvSpPr txBox="1"/>
          <p:nvPr/>
        </p:nvSpPr>
        <p:spPr>
          <a:xfrm>
            <a:off x="5365801" y="6379416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AAF7E4-8866-4BB6-A32B-C83BFE49931D}"/>
              </a:ext>
            </a:extLst>
          </p:cNvPr>
          <p:cNvSpPr txBox="1"/>
          <p:nvPr/>
        </p:nvSpPr>
        <p:spPr>
          <a:xfrm>
            <a:off x="8818616" y="6333249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HMI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7A17F9-F957-451E-AC68-C9891A78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88" y="5107076"/>
            <a:ext cx="2111293" cy="1187602"/>
          </a:xfrm>
          <a:prstGeom prst="rect">
            <a:avLst/>
          </a:prstGeom>
        </p:spPr>
      </p:pic>
      <p:pic>
        <p:nvPicPr>
          <p:cNvPr id="10" name="Picture 8" descr="Image result for hmi">
            <a:extLst>
              <a:ext uri="{FF2B5EF4-FFF2-40B4-BE49-F238E27FC236}">
                <a16:creationId xmlns:a16="http://schemas.microsoft.com/office/drawing/2014/main" xmlns="" id="{010DB33F-B0B7-4719-B26C-5D8CFFD8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62" y="4974200"/>
            <a:ext cx="1782619" cy="1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xmlns="" id="{44CBA910-B069-4179-8F0B-718224851468}"/>
              </a:ext>
            </a:extLst>
          </p:cNvPr>
          <p:cNvSpPr/>
          <p:nvPr/>
        </p:nvSpPr>
        <p:spPr>
          <a:xfrm>
            <a:off x="3814805" y="5214345"/>
            <a:ext cx="1318502" cy="3637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Actuator Data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782810C7-EC68-40DA-A8F9-6460F965E399}"/>
              </a:ext>
            </a:extLst>
          </p:cNvPr>
          <p:cNvSpPr/>
          <p:nvPr/>
        </p:nvSpPr>
        <p:spPr>
          <a:xfrm>
            <a:off x="3853514" y="5758543"/>
            <a:ext cx="1316736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Sensor Info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xmlns="" id="{68BC6130-0708-49B9-843C-8DA14E285B80}"/>
              </a:ext>
            </a:extLst>
          </p:cNvPr>
          <p:cNvSpPr/>
          <p:nvPr/>
        </p:nvSpPr>
        <p:spPr>
          <a:xfrm>
            <a:off x="6939075" y="5396238"/>
            <a:ext cx="1653309" cy="4865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9BCA31-BE65-4583-A0DB-0F350720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40" y="5131317"/>
            <a:ext cx="1740044" cy="1231951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E342BC96-7AD2-4B24-B841-B58FFC148595}"/>
              </a:ext>
            </a:extLst>
          </p:cNvPr>
          <p:cNvSpPr/>
          <p:nvPr/>
        </p:nvSpPr>
        <p:spPr>
          <a:xfrm>
            <a:off x="7595514" y="4767538"/>
            <a:ext cx="340429" cy="710892"/>
          </a:xfrm>
          <a:prstGeom prst="downArrow">
            <a:avLst/>
          </a:prstGeom>
          <a:solidFill>
            <a:srgbClr val="F27E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CCA8D57-CF0D-417C-9B3F-E9396BBC206F}"/>
              </a:ext>
            </a:extLst>
          </p:cNvPr>
          <p:cNvGrpSpPr/>
          <p:nvPr/>
        </p:nvGrpSpPr>
        <p:grpSpPr>
          <a:xfrm>
            <a:off x="7021267" y="3668966"/>
            <a:ext cx="1411213" cy="1141888"/>
            <a:chOff x="3496400" y="3358229"/>
            <a:chExt cx="1560946" cy="13514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4067312-E8F4-456B-A6D4-CBFAD424C566}"/>
                </a:ext>
              </a:extLst>
            </p:cNvPr>
            <p:cNvSpPr txBox="1"/>
            <p:nvPr/>
          </p:nvSpPr>
          <p:spPr>
            <a:xfrm>
              <a:off x="3496400" y="4309010"/>
              <a:ext cx="1560946" cy="40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Attacker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33F8B88-E771-435C-A900-B0E756D14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0599" y="3358229"/>
              <a:ext cx="1092548" cy="1146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96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9231"/>
            <a:ext cx="7772400" cy="1143000"/>
          </a:xfrm>
        </p:spPr>
        <p:txBody>
          <a:bodyPr/>
          <a:lstStyle/>
          <a:p>
            <a:r>
              <a:rPr lang="en-US" dirty="0" smtClean="0"/>
              <a:t>Security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55985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Traceability</a:t>
            </a:r>
          </a:p>
          <a:p>
            <a:pPr lvl="1"/>
            <a:r>
              <a:rPr lang="en-US" dirty="0" smtClean="0"/>
              <a:t>Support post incident analysis (forensics)</a:t>
            </a:r>
          </a:p>
          <a:p>
            <a:pPr lvl="1"/>
            <a:r>
              <a:rPr lang="en-US" dirty="0" smtClean="0"/>
              <a:t>Systems already capture control system data</a:t>
            </a:r>
          </a:p>
          <a:p>
            <a:pPr lvl="1"/>
            <a:r>
              <a:rPr lang="en-US" dirty="0" smtClean="0"/>
              <a:t>Need to capture network traffic</a:t>
            </a:r>
          </a:p>
          <a:p>
            <a:pPr lvl="2"/>
            <a:r>
              <a:rPr lang="en-US" dirty="0" smtClean="0"/>
              <a:t>Commands</a:t>
            </a:r>
          </a:p>
          <a:p>
            <a:pPr lvl="2"/>
            <a:r>
              <a:rPr lang="en-US" dirty="0" smtClean="0"/>
              <a:t>Responses</a:t>
            </a:r>
          </a:p>
          <a:p>
            <a:r>
              <a:rPr lang="en-US" dirty="0" smtClean="0"/>
              <a:t>Intrusion Detection</a:t>
            </a:r>
          </a:p>
          <a:p>
            <a:pPr lvl="1"/>
            <a:r>
              <a:rPr lang="en-US" dirty="0" smtClean="0"/>
              <a:t>Detect network penetrations</a:t>
            </a:r>
          </a:p>
          <a:p>
            <a:pPr lvl="1"/>
            <a:r>
              <a:rPr lang="en-US" dirty="0" smtClean="0"/>
              <a:t>Stop denial of service, port scans</a:t>
            </a:r>
          </a:p>
          <a:p>
            <a:r>
              <a:rPr lang="en-US" dirty="0" smtClean="0"/>
              <a:t>Survivability/Resilience</a:t>
            </a:r>
          </a:p>
          <a:p>
            <a:pPr lvl="1"/>
            <a:r>
              <a:rPr lang="en-US" dirty="0" smtClean="0"/>
              <a:t>Survive a cyber-attack</a:t>
            </a:r>
          </a:p>
          <a:p>
            <a:pPr lvl="1"/>
            <a:r>
              <a:rPr lang="en-US" dirty="0" smtClean="0"/>
              <a:t>Perhaps at reduced performance level (critical systems must survive)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C3231-468F-4693-B1CC-F1611BA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119" y="175440"/>
            <a:ext cx="7729728" cy="1188720"/>
          </a:xfrm>
        </p:spPr>
        <p:txBody>
          <a:bodyPr/>
          <a:lstStyle/>
          <a:p>
            <a:r>
              <a:rPr lang="en-US" sz="3300" dirty="0"/>
              <a:t>Interception/Reconnaissance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7CACE-AE53-414B-85CA-6599E302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119" y="1710242"/>
            <a:ext cx="7729728" cy="3101983"/>
          </a:xfrm>
        </p:spPr>
        <p:txBody>
          <a:bodyPr/>
          <a:lstStyle/>
          <a:p>
            <a:r>
              <a:rPr lang="en-US" sz="2100" dirty="0"/>
              <a:t>Attacker gains access to the network and can see information</a:t>
            </a:r>
          </a:p>
          <a:p>
            <a:r>
              <a:rPr lang="en-US" sz="2100" dirty="0"/>
              <a:t>Does not modify or block packets, just observes</a:t>
            </a:r>
          </a:p>
          <a:p>
            <a:r>
              <a:rPr lang="en-US" sz="2100" dirty="0"/>
              <a:t>Can learn system functions, commands, addresses, etc.</a:t>
            </a:r>
            <a:endParaRPr lang="en-US" sz="1825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B115C3-23EF-40E2-BB31-51AC07D82D66}"/>
              </a:ext>
            </a:extLst>
          </p:cNvPr>
          <p:cNvSpPr txBox="1"/>
          <p:nvPr/>
        </p:nvSpPr>
        <p:spPr>
          <a:xfrm>
            <a:off x="1898089" y="5953643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BF13A8-37B7-4230-A64C-D5DB32099111}"/>
              </a:ext>
            </a:extLst>
          </p:cNvPr>
          <p:cNvSpPr txBox="1"/>
          <p:nvPr/>
        </p:nvSpPr>
        <p:spPr>
          <a:xfrm>
            <a:off x="8821764" y="5937494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HMI</a:t>
            </a:r>
          </a:p>
        </p:txBody>
      </p:sp>
      <p:pic>
        <p:nvPicPr>
          <p:cNvPr id="6" name="Picture 8" descr="Image result for hmi">
            <a:extLst>
              <a:ext uri="{FF2B5EF4-FFF2-40B4-BE49-F238E27FC236}">
                <a16:creationId xmlns:a16="http://schemas.microsoft.com/office/drawing/2014/main" xmlns="" id="{2D60D865-69AE-4079-A3FF-B8B3472D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0" y="4578445"/>
            <a:ext cx="1782619" cy="1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B116F9-6141-4463-88AF-33924E9D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28" y="4705544"/>
            <a:ext cx="1740044" cy="1231951"/>
          </a:xfrm>
          <a:prstGeom prst="rect">
            <a:avLst/>
          </a:prstGeom>
        </p:spPr>
      </p:pic>
      <p:sp>
        <p:nvSpPr>
          <p:cNvPr id="12" name="Arrow: Circular 11">
            <a:extLst>
              <a:ext uri="{FF2B5EF4-FFF2-40B4-BE49-F238E27FC236}">
                <a16:creationId xmlns:a16="http://schemas.microsoft.com/office/drawing/2014/main" xmlns="" id="{7A64F671-C040-4C45-A199-1B27EBE4B293}"/>
              </a:ext>
            </a:extLst>
          </p:cNvPr>
          <p:cNvSpPr/>
          <p:nvPr/>
        </p:nvSpPr>
        <p:spPr>
          <a:xfrm rot="13512402">
            <a:off x="4398785" y="3724806"/>
            <a:ext cx="1454188" cy="16761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95385"/>
              <a:gd name="adj5" fmla="val 12500"/>
            </a:avLst>
          </a:prstGeom>
          <a:solidFill>
            <a:srgbClr val="F27E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xmlns="" id="{D598FC55-009F-45A4-8F13-DA3C51A59CA8}"/>
              </a:ext>
            </a:extLst>
          </p:cNvPr>
          <p:cNvSpPr/>
          <p:nvPr/>
        </p:nvSpPr>
        <p:spPr>
          <a:xfrm>
            <a:off x="3487795" y="4977785"/>
            <a:ext cx="5092377" cy="3637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Command to turn on pump</a:t>
            </a: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xmlns="" id="{7309208B-E512-44CC-B675-A6BFF21633BD}"/>
              </a:ext>
            </a:extLst>
          </p:cNvPr>
          <p:cNvSpPr/>
          <p:nvPr/>
        </p:nvSpPr>
        <p:spPr>
          <a:xfrm rot="5400000" flipH="1">
            <a:off x="5963811" y="4198013"/>
            <a:ext cx="1454188" cy="16761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04539"/>
              <a:gd name="adj5" fmla="val 12500"/>
            </a:avLst>
          </a:prstGeom>
          <a:solidFill>
            <a:srgbClr val="F27E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148064CC-46D0-4C15-B56A-44C211A5C7FB}"/>
              </a:ext>
            </a:extLst>
          </p:cNvPr>
          <p:cNvSpPr/>
          <p:nvPr/>
        </p:nvSpPr>
        <p:spPr>
          <a:xfrm flipH="1">
            <a:off x="3560853" y="5395481"/>
            <a:ext cx="5092377" cy="3637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Temperature sensor readings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412A4B6-9757-4C2D-9299-1B2EA2F40B11}"/>
              </a:ext>
            </a:extLst>
          </p:cNvPr>
          <p:cNvGrpSpPr/>
          <p:nvPr/>
        </p:nvGrpSpPr>
        <p:grpSpPr>
          <a:xfrm>
            <a:off x="4728582" y="3310421"/>
            <a:ext cx="1852765" cy="1501804"/>
            <a:chOff x="3496400" y="3358229"/>
            <a:chExt cx="1560946" cy="1296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198330B-1029-495C-B87A-6AA5BFB7A6CE}"/>
                </a:ext>
              </a:extLst>
            </p:cNvPr>
            <p:cNvSpPr txBox="1"/>
            <p:nvPr/>
          </p:nvSpPr>
          <p:spPr>
            <a:xfrm>
              <a:off x="3496400" y="4309009"/>
              <a:ext cx="1560946" cy="34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Attacker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B676112-988F-4673-8A4A-F2EAB8919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0599" y="3358229"/>
              <a:ext cx="1092548" cy="1146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34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C3231-468F-4693-B1CC-F1611BA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126" y="193342"/>
            <a:ext cx="7729728" cy="1188720"/>
          </a:xfrm>
        </p:spPr>
        <p:txBody>
          <a:bodyPr/>
          <a:lstStyle/>
          <a:p>
            <a:r>
              <a:rPr lang="en-US" sz="3300" dirty="0"/>
              <a:t>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7CACE-AE53-414B-85CA-6599E302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126" y="1517440"/>
            <a:ext cx="7729728" cy="3101983"/>
          </a:xfrm>
        </p:spPr>
        <p:txBody>
          <a:bodyPr/>
          <a:lstStyle/>
          <a:p>
            <a:r>
              <a:rPr lang="en-US" sz="2100" dirty="0"/>
              <a:t>Attacker sends their own commands or false data to the system</a:t>
            </a:r>
          </a:p>
          <a:p>
            <a:pPr lvl="1"/>
            <a:r>
              <a:rPr lang="en-US" dirty="0"/>
              <a:t>Request data</a:t>
            </a:r>
          </a:p>
          <a:p>
            <a:pPr lvl="1"/>
            <a:r>
              <a:rPr lang="en-US" dirty="0"/>
              <a:t>Turn system functions off</a:t>
            </a:r>
          </a:p>
          <a:p>
            <a:pPr lvl="1"/>
            <a:r>
              <a:rPr lang="en-US" dirty="0"/>
              <a:t>Send fake sensor readings to HMI</a:t>
            </a:r>
          </a:p>
          <a:p>
            <a:r>
              <a:rPr lang="en-US" sz="2100" dirty="0"/>
              <a:t>With no authentication method, PLC and HMI won’t know it isn’t legitimate information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A954E2-46E3-43ED-B0D2-B8A28C3D77BC}"/>
              </a:ext>
            </a:extLst>
          </p:cNvPr>
          <p:cNvSpPr txBox="1"/>
          <p:nvPr/>
        </p:nvSpPr>
        <p:spPr>
          <a:xfrm>
            <a:off x="1898089" y="6107753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8FA43F-2E7C-4FF7-AFA6-D4ABEB96EEBD}"/>
              </a:ext>
            </a:extLst>
          </p:cNvPr>
          <p:cNvSpPr txBox="1"/>
          <p:nvPr/>
        </p:nvSpPr>
        <p:spPr>
          <a:xfrm>
            <a:off x="8821764" y="6091604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HMI</a:t>
            </a:r>
          </a:p>
        </p:txBody>
      </p:sp>
      <p:pic>
        <p:nvPicPr>
          <p:cNvPr id="6" name="Picture 8" descr="Image result for hmi">
            <a:extLst>
              <a:ext uri="{FF2B5EF4-FFF2-40B4-BE49-F238E27FC236}">
                <a16:creationId xmlns:a16="http://schemas.microsoft.com/office/drawing/2014/main" xmlns="" id="{5CE4CEEA-B6F1-419C-A388-076B74F3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0" y="4732555"/>
            <a:ext cx="1782619" cy="1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045A48-3A02-4B28-8CEF-5EA8FAF5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28" y="4859654"/>
            <a:ext cx="1740044" cy="1231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069FBEE-FCC6-4499-A91F-7CF3BC91FC36}"/>
              </a:ext>
            </a:extLst>
          </p:cNvPr>
          <p:cNvGrpSpPr/>
          <p:nvPr/>
        </p:nvGrpSpPr>
        <p:grpSpPr>
          <a:xfrm>
            <a:off x="4978215" y="3480015"/>
            <a:ext cx="1852765" cy="1501804"/>
            <a:chOff x="3496400" y="3358229"/>
            <a:chExt cx="1560946" cy="12960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7887DE5-197E-4035-B5B3-4656141D1563}"/>
                </a:ext>
              </a:extLst>
            </p:cNvPr>
            <p:cNvSpPr txBox="1"/>
            <p:nvPr/>
          </p:nvSpPr>
          <p:spPr>
            <a:xfrm>
              <a:off x="3496400" y="4309009"/>
              <a:ext cx="1560946" cy="34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Attacker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67EDA76-4415-4E9F-BC65-130AB4C0D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0599" y="3358229"/>
              <a:ext cx="1092548" cy="1146029"/>
            </a:xfrm>
            <a:prstGeom prst="rect">
              <a:avLst/>
            </a:prstGeom>
          </p:spPr>
        </p:pic>
      </p:grpSp>
      <p:sp>
        <p:nvSpPr>
          <p:cNvPr id="15" name="Block Arc 14">
            <a:extLst>
              <a:ext uri="{FF2B5EF4-FFF2-40B4-BE49-F238E27FC236}">
                <a16:creationId xmlns:a16="http://schemas.microsoft.com/office/drawing/2014/main" xmlns="" id="{D2676D2C-74CC-40D1-8714-E23C515A5BAC}"/>
              </a:ext>
            </a:extLst>
          </p:cNvPr>
          <p:cNvSpPr/>
          <p:nvPr/>
        </p:nvSpPr>
        <p:spPr>
          <a:xfrm rot="5400000">
            <a:off x="5029603" y="4624385"/>
            <a:ext cx="1068532" cy="636998"/>
          </a:xfrm>
          <a:prstGeom prst="blockArc">
            <a:avLst>
              <a:gd name="adj1" fmla="val 15733841"/>
              <a:gd name="adj2" fmla="val 167559"/>
              <a:gd name="adj3" fmla="val 36251"/>
            </a:avLst>
          </a:prstGeom>
          <a:solidFill>
            <a:srgbClr val="F27E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xmlns="" id="{D48B8B3E-E17F-4083-9491-5B77A3209BC3}"/>
              </a:ext>
            </a:extLst>
          </p:cNvPr>
          <p:cNvSpPr/>
          <p:nvPr/>
        </p:nvSpPr>
        <p:spPr>
          <a:xfrm rot="16200000" flipH="1">
            <a:off x="5839223" y="4638347"/>
            <a:ext cx="1068532" cy="636998"/>
          </a:xfrm>
          <a:prstGeom prst="blockArc">
            <a:avLst>
              <a:gd name="adj1" fmla="val 15733841"/>
              <a:gd name="adj2" fmla="val 167559"/>
              <a:gd name="adj3" fmla="val 36251"/>
            </a:avLst>
          </a:prstGeom>
          <a:solidFill>
            <a:srgbClr val="F27E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9A7E74CE-01B0-44EB-BF64-D6150154C2FF}"/>
              </a:ext>
            </a:extLst>
          </p:cNvPr>
          <p:cNvSpPr/>
          <p:nvPr/>
        </p:nvSpPr>
        <p:spPr>
          <a:xfrm>
            <a:off x="6318090" y="5150008"/>
            <a:ext cx="2329451" cy="450281"/>
          </a:xfrm>
          <a:prstGeom prst="rightArrow">
            <a:avLst/>
          </a:prstGeom>
          <a:solidFill>
            <a:srgbClr val="F27E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Pipeline pressure is normal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4489DF88-CC14-45C2-ABE3-915B662C7B0E}"/>
              </a:ext>
            </a:extLst>
          </p:cNvPr>
          <p:cNvSpPr/>
          <p:nvPr/>
        </p:nvSpPr>
        <p:spPr>
          <a:xfrm flipH="1">
            <a:off x="3395327" y="5139181"/>
            <a:ext cx="2238337" cy="450281"/>
          </a:xfrm>
          <a:prstGeom prst="rightArrow">
            <a:avLst/>
          </a:prstGeom>
          <a:solidFill>
            <a:srgbClr val="F27E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Increase pump pressure</a:t>
            </a:r>
          </a:p>
        </p:txBody>
      </p:sp>
    </p:spTree>
    <p:extLst>
      <p:ext uri="{BB962C8B-B14F-4D97-AF65-F5344CB8AC3E}">
        <p14:creationId xmlns:p14="http://schemas.microsoft.com/office/powerpoint/2010/main" val="201820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C3231-468F-4693-B1CC-F1611BA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8926"/>
            <a:ext cx="7729728" cy="1188720"/>
          </a:xfrm>
        </p:spPr>
        <p:txBody>
          <a:bodyPr/>
          <a:lstStyle/>
          <a:p>
            <a:r>
              <a:rPr lang="en-US" sz="3300" dirty="0"/>
              <a:t>Alteration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7CACE-AE53-414B-85CA-6599E302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1967"/>
            <a:ext cx="7729728" cy="3101983"/>
          </a:xfrm>
        </p:spPr>
        <p:txBody>
          <a:bodyPr/>
          <a:lstStyle/>
          <a:p>
            <a:r>
              <a:rPr lang="en-US" sz="2100" dirty="0"/>
              <a:t>Attacker modifies the contents of existing packets</a:t>
            </a:r>
          </a:p>
          <a:p>
            <a:r>
              <a:rPr lang="en-US" sz="2100" dirty="0"/>
              <a:t>Order of events:</a:t>
            </a:r>
            <a:endParaRPr lang="en-US" sz="1600" dirty="0"/>
          </a:p>
          <a:p>
            <a:pPr lvl="1"/>
            <a:r>
              <a:rPr lang="en-US" dirty="0"/>
              <a:t> Intercept legitimate packet</a:t>
            </a:r>
          </a:p>
          <a:p>
            <a:pPr lvl="1"/>
            <a:r>
              <a:rPr lang="en-US" dirty="0"/>
              <a:t>Block the original from going through</a:t>
            </a:r>
          </a:p>
          <a:p>
            <a:pPr lvl="1"/>
            <a:r>
              <a:rPr lang="en-US" dirty="0"/>
              <a:t>Modify packet</a:t>
            </a:r>
          </a:p>
          <a:p>
            <a:pPr lvl="1"/>
            <a:r>
              <a:rPr lang="en-US" dirty="0"/>
              <a:t>Send changed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4844C5-F478-472C-9FC8-0F44C7BCB7D7}"/>
              </a:ext>
            </a:extLst>
          </p:cNvPr>
          <p:cNvSpPr txBox="1"/>
          <p:nvPr/>
        </p:nvSpPr>
        <p:spPr>
          <a:xfrm>
            <a:off x="1898089" y="5953643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BEC62A-41FF-4638-9404-0ECFA3F294C9}"/>
              </a:ext>
            </a:extLst>
          </p:cNvPr>
          <p:cNvSpPr txBox="1"/>
          <p:nvPr/>
        </p:nvSpPr>
        <p:spPr>
          <a:xfrm>
            <a:off x="8821764" y="5937494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HMI</a:t>
            </a:r>
          </a:p>
        </p:txBody>
      </p:sp>
      <p:pic>
        <p:nvPicPr>
          <p:cNvPr id="6" name="Picture 8" descr="Image result for hmi">
            <a:extLst>
              <a:ext uri="{FF2B5EF4-FFF2-40B4-BE49-F238E27FC236}">
                <a16:creationId xmlns:a16="http://schemas.microsoft.com/office/drawing/2014/main" xmlns="" id="{31F31AC8-551A-42CD-9CE3-2272D13B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0" y="4578445"/>
            <a:ext cx="1782619" cy="1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D68D62-05A8-4577-BCD3-1F38AB06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28" y="4705544"/>
            <a:ext cx="1740044" cy="1231951"/>
          </a:xfrm>
          <a:prstGeom prst="rect">
            <a:avLst/>
          </a:prstGeom>
        </p:spPr>
      </p:pic>
      <p:sp>
        <p:nvSpPr>
          <p:cNvPr id="15" name="Arrow: Circular 14">
            <a:extLst>
              <a:ext uri="{FF2B5EF4-FFF2-40B4-BE49-F238E27FC236}">
                <a16:creationId xmlns:a16="http://schemas.microsoft.com/office/drawing/2014/main" xmlns="" id="{14CC6851-9709-4E38-B0C0-C310244C4016}"/>
              </a:ext>
            </a:extLst>
          </p:cNvPr>
          <p:cNvSpPr/>
          <p:nvPr/>
        </p:nvSpPr>
        <p:spPr>
          <a:xfrm rot="10303706" flipH="1">
            <a:off x="4331351" y="4069132"/>
            <a:ext cx="1498884" cy="1693254"/>
          </a:xfrm>
          <a:prstGeom prst="circularArrow">
            <a:avLst>
              <a:gd name="adj1" fmla="val 12500"/>
              <a:gd name="adj2" fmla="val 984314"/>
              <a:gd name="adj3" fmla="val 20457681"/>
              <a:gd name="adj4" fmla="val 16450396"/>
              <a:gd name="adj5" fmla="val 12500"/>
            </a:avLst>
          </a:prstGeom>
          <a:solidFill>
            <a:srgbClr val="F27E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1F5BCA-44A8-4EEE-B001-D071C3563DD6}"/>
              </a:ext>
            </a:extLst>
          </p:cNvPr>
          <p:cNvSpPr/>
          <p:nvPr/>
        </p:nvSpPr>
        <p:spPr>
          <a:xfrm flipH="1">
            <a:off x="3414444" y="5385443"/>
            <a:ext cx="1941560" cy="273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Warning: temp too high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9C5A01C-B3C7-4BFD-832C-02D2501F8B7A}"/>
              </a:ext>
            </a:extLst>
          </p:cNvPr>
          <p:cNvGrpSpPr/>
          <p:nvPr/>
        </p:nvGrpSpPr>
        <p:grpSpPr>
          <a:xfrm>
            <a:off x="5017857" y="3403502"/>
            <a:ext cx="1852765" cy="1501804"/>
            <a:chOff x="3496400" y="3358229"/>
            <a:chExt cx="1560946" cy="12960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60A7AE7-4AE1-4DD9-A51A-51A41D33910D}"/>
                </a:ext>
              </a:extLst>
            </p:cNvPr>
            <p:cNvSpPr txBox="1"/>
            <p:nvPr/>
          </p:nvSpPr>
          <p:spPr>
            <a:xfrm>
              <a:off x="3496400" y="4309009"/>
              <a:ext cx="1560946" cy="34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Attacker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839B669-EA26-46D1-BC1D-BD506C35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0599" y="3358229"/>
              <a:ext cx="1092548" cy="1146029"/>
            </a:xfrm>
            <a:prstGeom prst="rect">
              <a:avLst/>
            </a:prstGeom>
          </p:spPr>
        </p:pic>
      </p:grpSp>
      <p:sp>
        <p:nvSpPr>
          <p:cNvPr id="18" name="Block Arc 17">
            <a:extLst>
              <a:ext uri="{FF2B5EF4-FFF2-40B4-BE49-F238E27FC236}">
                <a16:creationId xmlns:a16="http://schemas.microsoft.com/office/drawing/2014/main" xmlns="" id="{4901BE0B-214F-48D9-B26C-14011F3B5B60}"/>
              </a:ext>
            </a:extLst>
          </p:cNvPr>
          <p:cNvSpPr/>
          <p:nvPr/>
        </p:nvSpPr>
        <p:spPr>
          <a:xfrm rot="16200000" flipH="1">
            <a:off x="5839223" y="4699991"/>
            <a:ext cx="1068532" cy="636998"/>
          </a:xfrm>
          <a:prstGeom prst="blockArc">
            <a:avLst>
              <a:gd name="adj1" fmla="val 15733841"/>
              <a:gd name="adj2" fmla="val 167559"/>
              <a:gd name="adj3" fmla="val 36251"/>
            </a:avLst>
          </a:prstGeom>
          <a:solidFill>
            <a:srgbClr val="F27E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8E06DFDC-C4AE-4FD4-ACD7-EB862211B7C7}"/>
              </a:ext>
            </a:extLst>
          </p:cNvPr>
          <p:cNvSpPr/>
          <p:nvPr/>
        </p:nvSpPr>
        <p:spPr>
          <a:xfrm>
            <a:off x="6318090" y="5211652"/>
            <a:ext cx="2329451" cy="450281"/>
          </a:xfrm>
          <a:prstGeom prst="rightArrow">
            <a:avLst/>
          </a:prstGeom>
          <a:solidFill>
            <a:srgbClr val="F27E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Temperature is normal</a:t>
            </a:r>
          </a:p>
        </p:txBody>
      </p:sp>
    </p:spTree>
    <p:extLst>
      <p:ext uri="{BB962C8B-B14F-4D97-AF65-F5344CB8AC3E}">
        <p14:creationId xmlns:p14="http://schemas.microsoft.com/office/powerpoint/2010/main" val="101568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C3231-468F-4693-B1CC-F1611BA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5625"/>
            <a:ext cx="7729728" cy="1188720"/>
          </a:xfrm>
        </p:spPr>
        <p:txBody>
          <a:bodyPr/>
          <a:lstStyle/>
          <a:p>
            <a:r>
              <a:rPr lang="en-US" sz="3300" dirty="0"/>
              <a:t>Interruption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7CACE-AE53-414B-85CA-6599E302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443" y="1380332"/>
            <a:ext cx="7729728" cy="3101983"/>
          </a:xfrm>
        </p:spPr>
        <p:txBody>
          <a:bodyPr/>
          <a:lstStyle/>
          <a:p>
            <a:r>
              <a:rPr lang="en-US" sz="2100" dirty="0"/>
              <a:t>Attacker disrupts service between devices</a:t>
            </a:r>
          </a:p>
          <a:p>
            <a:r>
              <a:rPr lang="en-US" sz="2100" dirty="0"/>
              <a:t>Can overwhelm device with packets, such as ping requests</a:t>
            </a:r>
          </a:p>
          <a:p>
            <a:pPr lvl="1"/>
            <a:r>
              <a:rPr lang="en-US" dirty="0"/>
              <a:t>Denial of Service (</a:t>
            </a:r>
            <a:r>
              <a:rPr lang="en-US" dirty="0" err="1"/>
              <a:t>DoS</a:t>
            </a:r>
            <a:r>
              <a:rPr lang="en-US" dirty="0"/>
              <a:t>) will be covered for next lab</a:t>
            </a:r>
          </a:p>
          <a:p>
            <a:r>
              <a:rPr lang="en-US" sz="2100" dirty="0"/>
              <a:t>In </a:t>
            </a:r>
            <a:r>
              <a:rPr lang="en-US" sz="2100" dirty="0" err="1"/>
              <a:t>MitM</a:t>
            </a:r>
            <a:r>
              <a:rPr lang="en-US" sz="2100" dirty="0"/>
              <a:t>, attacker can masquerade as other device</a:t>
            </a:r>
          </a:p>
          <a:p>
            <a:pPr lvl="1"/>
            <a:r>
              <a:rPr lang="en-US" dirty="0"/>
              <a:t>Sender doesn’t realize it isn’t communicating with intended recipient</a:t>
            </a:r>
          </a:p>
          <a:p>
            <a:pPr lvl="1"/>
            <a:r>
              <a:rPr lang="en-US" dirty="0"/>
              <a:t>Recipient never receives any data</a:t>
            </a:r>
          </a:p>
          <a:p>
            <a:endParaRPr lang="en-US" sz="1825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2653E7-D5AE-4B98-AA0E-462E997798CD}"/>
              </a:ext>
            </a:extLst>
          </p:cNvPr>
          <p:cNvSpPr txBox="1"/>
          <p:nvPr/>
        </p:nvSpPr>
        <p:spPr>
          <a:xfrm>
            <a:off x="1898089" y="5953643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53A02A-8C64-442F-8E88-8AD612200722}"/>
              </a:ext>
            </a:extLst>
          </p:cNvPr>
          <p:cNvSpPr txBox="1"/>
          <p:nvPr/>
        </p:nvSpPr>
        <p:spPr>
          <a:xfrm>
            <a:off x="8821764" y="5937494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HMI</a:t>
            </a:r>
          </a:p>
        </p:txBody>
      </p:sp>
      <p:pic>
        <p:nvPicPr>
          <p:cNvPr id="6" name="Picture 8" descr="Image result for hmi">
            <a:extLst>
              <a:ext uri="{FF2B5EF4-FFF2-40B4-BE49-F238E27FC236}">
                <a16:creationId xmlns:a16="http://schemas.microsoft.com/office/drawing/2014/main" xmlns="" id="{01D9879F-FF6D-43A5-8204-172D33C4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0" y="4578445"/>
            <a:ext cx="1782619" cy="1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48C59-32E3-4B13-85E9-9673AE25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928" y="4705544"/>
            <a:ext cx="1740044" cy="1231951"/>
          </a:xfrm>
          <a:prstGeom prst="rect">
            <a:avLst/>
          </a:prstGeom>
        </p:spPr>
      </p:pic>
      <p:sp>
        <p:nvSpPr>
          <p:cNvPr id="8" name="Arrow: Circular 7">
            <a:extLst>
              <a:ext uri="{FF2B5EF4-FFF2-40B4-BE49-F238E27FC236}">
                <a16:creationId xmlns:a16="http://schemas.microsoft.com/office/drawing/2014/main" xmlns="" id="{121C78B0-0D9E-4257-8223-B38F246AEB85}"/>
              </a:ext>
            </a:extLst>
          </p:cNvPr>
          <p:cNvSpPr/>
          <p:nvPr/>
        </p:nvSpPr>
        <p:spPr>
          <a:xfrm rot="10303706" flipH="1">
            <a:off x="4631481" y="4058679"/>
            <a:ext cx="1498884" cy="1693254"/>
          </a:xfrm>
          <a:prstGeom prst="circularArrow">
            <a:avLst>
              <a:gd name="adj1" fmla="val 12500"/>
              <a:gd name="adj2" fmla="val 984314"/>
              <a:gd name="adj3" fmla="val 20457681"/>
              <a:gd name="adj4" fmla="val 16450396"/>
              <a:gd name="adj5" fmla="val 12500"/>
            </a:avLst>
          </a:prstGeom>
          <a:solidFill>
            <a:srgbClr val="F27E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D91E97-68E5-4400-B2C4-FEE1C69A9AFB}"/>
              </a:ext>
            </a:extLst>
          </p:cNvPr>
          <p:cNvSpPr/>
          <p:nvPr/>
        </p:nvSpPr>
        <p:spPr>
          <a:xfrm flipH="1">
            <a:off x="3414444" y="5385443"/>
            <a:ext cx="2167848" cy="273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 is low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63E31E-6E2E-4801-BCE6-5CA85FC3C5E4}"/>
              </a:ext>
            </a:extLst>
          </p:cNvPr>
          <p:cNvGrpSpPr/>
          <p:nvPr/>
        </p:nvGrpSpPr>
        <p:grpSpPr>
          <a:xfrm>
            <a:off x="5017857" y="3403502"/>
            <a:ext cx="1852765" cy="1501804"/>
            <a:chOff x="3496400" y="3358229"/>
            <a:chExt cx="1560946" cy="12960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1E9C7B3-83F4-4022-8BB3-64F822050F87}"/>
                </a:ext>
              </a:extLst>
            </p:cNvPr>
            <p:cNvSpPr txBox="1"/>
            <p:nvPr/>
          </p:nvSpPr>
          <p:spPr>
            <a:xfrm>
              <a:off x="3496400" y="4309009"/>
              <a:ext cx="1560946" cy="34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Attacker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08FECB-89E1-4BDF-8FE4-50392CDC2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0599" y="3358229"/>
              <a:ext cx="1092548" cy="1146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the 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exercise will introduce the concepts of Denial of Service (</a:t>
            </a:r>
            <a:r>
              <a:rPr lang="en-US" dirty="0" err="1"/>
              <a:t>DoS</a:t>
            </a:r>
            <a:r>
              <a:rPr lang="en-US" dirty="0"/>
              <a:t>) and Distributed Denial of Service (</a:t>
            </a:r>
            <a:r>
              <a:rPr lang="en-US" dirty="0" err="1"/>
              <a:t>DDoS</a:t>
            </a:r>
            <a:r>
              <a:rPr lang="en-US" dirty="0"/>
              <a:t>). Both techniques have the purpose of taking a target down by flooding the target with a large amount of data in a short time. The Low Orbit Ion Cannon (LOIC) will be used to perform the attacks for this exercise.</a:t>
            </a:r>
          </a:p>
          <a:p>
            <a:r>
              <a:rPr lang="en-US" dirty="0"/>
              <a:t>All students will target the heat exchanger PLC running on the lecturer’s computer. </a:t>
            </a:r>
            <a:r>
              <a:rPr lang="en-US" dirty="0" smtClean="0"/>
              <a:t> At </a:t>
            </a:r>
            <a:r>
              <a:rPr lang="en-US" dirty="0"/>
              <a:t>first, only one student at a time will be allowed to attack the simulation (</a:t>
            </a:r>
            <a:r>
              <a:rPr lang="en-US" dirty="0" err="1"/>
              <a:t>DoS</a:t>
            </a:r>
            <a:r>
              <a:rPr lang="en-US" dirty="0"/>
              <a:t>). Then, all students in the class will perform the attack at the same time (</a:t>
            </a:r>
            <a:r>
              <a:rPr lang="en-US" dirty="0" err="1"/>
              <a:t>DDoS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Download LOIC from </a:t>
            </a:r>
            <a:r>
              <a:rPr lang="en-US" dirty="0" smtClean="0"/>
              <a:t>and </a:t>
            </a:r>
            <a:r>
              <a:rPr lang="en-US" dirty="0"/>
              <a:t>extract the contents of the zip file on a folder.</a:t>
            </a:r>
          </a:p>
          <a:p>
            <a:pPr lvl="0"/>
            <a:r>
              <a:rPr lang="en-US" dirty="0"/>
              <a:t>Open LOIC.exe. On the main window, insert the target IP and click on Lock on.</a:t>
            </a:r>
          </a:p>
          <a:p>
            <a:pPr lvl="0"/>
            <a:r>
              <a:rPr lang="en-US" dirty="0"/>
              <a:t>Under “Attack options” type 502 on port, select Method “TCP”, type 1000 in Threads, and uncheck the “Wait for reply” option.</a:t>
            </a:r>
          </a:p>
          <a:p>
            <a:pPr lvl="0"/>
            <a:r>
              <a:rPr lang="en-US" dirty="0"/>
              <a:t>Click on “CHARGING MY LASER” and observe the results on the lecturer computer.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the Instructor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1136" y="2385647"/>
            <a:ext cx="7729728" cy="40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this exercise students will perform an injection attack by fabricating messages with different settings and sending them to the target PLC. Students will use the </a:t>
            </a:r>
            <a:r>
              <a:rPr lang="en-US" dirty="0" err="1"/>
              <a:t>Radzio</a:t>
            </a:r>
            <a:r>
              <a:rPr lang="en-US" dirty="0"/>
              <a:t>! software to fabricate the messages. The target will be the heat exchanger PLC running on the lecturer’s computer. At first, only one student at a time will be allowed to attack the simulation. Then, all students in the class will perform the attack at the same time.</a:t>
            </a:r>
          </a:p>
          <a:p>
            <a:pPr lvl="0"/>
            <a:r>
              <a:rPr lang="en-US" dirty="0"/>
              <a:t>Download </a:t>
            </a:r>
            <a:r>
              <a:rPr lang="en-US" dirty="0" err="1"/>
              <a:t>Radzio</a:t>
            </a:r>
            <a:r>
              <a:rPr lang="en-US" dirty="0"/>
              <a:t>! from </a:t>
            </a:r>
            <a:r>
              <a:rPr lang="en-US" u="sng" dirty="0">
                <a:hlinkClick r:id="rId2"/>
              </a:rPr>
              <a:t>here</a:t>
            </a:r>
            <a:r>
              <a:rPr lang="en-US" dirty="0"/>
              <a:t> and extract the contents of the zip file on a folder.</a:t>
            </a:r>
          </a:p>
          <a:p>
            <a:pPr lvl="0"/>
            <a:r>
              <a:rPr lang="en-US" dirty="0"/>
              <a:t>Open RMMS.exe. On the main window, go to Connection-&gt;Settings. Select Modbus TCP under “Protocol”, Register address starting from 0 under “Addressing convention”, and type the target PLC address on “IP address: “ field. Also, make sure that the TCP port is 502.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9268</TotalTime>
  <Words>1317</Words>
  <Application>Microsoft Office PowerPoint</Application>
  <PresentationFormat>Widescreen</PresentationFormat>
  <Paragraphs>192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Parcel</vt:lpstr>
      <vt:lpstr>Session 6: Vulnerabilities</vt:lpstr>
      <vt:lpstr>Network Attack Overview</vt:lpstr>
      <vt:lpstr>Interception/Reconnaissance</vt:lpstr>
      <vt:lpstr>Injection</vt:lpstr>
      <vt:lpstr>Alteration</vt:lpstr>
      <vt:lpstr>Interruption</vt:lpstr>
      <vt:lpstr>Attacking the instructor</vt:lpstr>
      <vt:lpstr>Attacking the Instructor</vt:lpstr>
      <vt:lpstr>INJECTION Attacks</vt:lpstr>
      <vt:lpstr>INJECTION ATTACKS</vt:lpstr>
      <vt:lpstr>Injection Attacks</vt:lpstr>
      <vt:lpstr>INJECTION ATTACKS</vt:lpstr>
      <vt:lpstr>PowerPoint Presentation</vt:lpstr>
      <vt:lpstr>Wired Attack</vt:lpstr>
      <vt:lpstr>Common Operational Network</vt:lpstr>
      <vt:lpstr>Can malware infect the control room or outstation?</vt:lpstr>
      <vt:lpstr>Can malware infect the control room or outstation?</vt:lpstr>
      <vt:lpstr>How do adversaries penetrate the network? </vt:lpstr>
      <vt:lpstr>Security Needs</vt:lpstr>
      <vt:lpstr>Security Needs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Alves</dc:creator>
  <cp:lastModifiedBy>morris</cp:lastModifiedBy>
  <cp:revision>174</cp:revision>
  <dcterms:created xsi:type="dcterms:W3CDTF">2017-10-14T11:40:18Z</dcterms:created>
  <dcterms:modified xsi:type="dcterms:W3CDTF">2019-05-30T10:22:40Z</dcterms:modified>
</cp:coreProperties>
</file>