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19"/>
  </p:notesMasterIdLst>
  <p:sldIdLst>
    <p:sldId id="256" r:id="rId2"/>
    <p:sldId id="321" r:id="rId3"/>
    <p:sldId id="322" r:id="rId4"/>
    <p:sldId id="323" r:id="rId5"/>
    <p:sldId id="325" r:id="rId6"/>
    <p:sldId id="331" r:id="rId7"/>
    <p:sldId id="326" r:id="rId8"/>
    <p:sldId id="327" r:id="rId9"/>
    <p:sldId id="328" r:id="rId10"/>
    <p:sldId id="329" r:id="rId11"/>
    <p:sldId id="330" r:id="rId12"/>
    <p:sldId id="332" r:id="rId13"/>
    <p:sldId id="306" r:id="rId14"/>
    <p:sldId id="307" r:id="rId15"/>
    <p:sldId id="308" r:id="rId16"/>
    <p:sldId id="309" r:id="rId17"/>
    <p:sldId id="310" r:id="rId18"/>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8" autoAdjust="0"/>
    <p:restoredTop sz="90418" autoAdjust="0"/>
  </p:normalViewPr>
  <p:slideViewPr>
    <p:cSldViewPr snapToGrid="0" snapToObjects="1">
      <p:cViewPr varScale="1">
        <p:scale>
          <a:sx n="110" d="100"/>
          <a:sy n="110" d="100"/>
        </p:scale>
        <p:origin x="176" y="7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fld id="{CD208448-EA90-48C3-9EBA-9752339ACEF4}" type="datetimeFigureOut">
              <a:rPr lang="en-US"/>
              <a:pPr>
                <a:defRPr/>
              </a:pPr>
              <a:t>1/10/19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a:latin typeface="+mn-lt"/>
                <a:cs typeface="+mn-cs"/>
              </a:defRPr>
            </a:lvl1pPr>
          </a:lstStyle>
          <a:p>
            <a:pPr>
              <a:defRPr/>
            </a:pPr>
            <a:fld id="{ABC2C3F8-920C-4239-9891-79F2271E803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3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F77F84-EBF5-4DC2-873D-49BD8B121CCF}" type="slidenum">
              <a:rPr lang="en-US">
                <a:cs typeface="Arial" charset="0"/>
              </a:rPr>
              <a:pPr fontAlgn="base">
                <a:spcBef>
                  <a:spcPct val="0"/>
                </a:spcBef>
                <a:spcAft>
                  <a:spcPct val="0"/>
                </a:spcAft>
                <a:defRPr/>
              </a:pPr>
              <a:t>1</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4" name="Group 9"/>
          <p:cNvGrpSpPr>
            <a:grpSpLocks/>
          </p:cNvGrpSpPr>
          <p:nvPr/>
        </p:nvGrpSpPr>
        <p:grpSpPr bwMode="auto">
          <a:xfrm>
            <a:off x="2249488" y="3402013"/>
            <a:ext cx="5372100" cy="2058987"/>
            <a:chOff x="914400" y="3657600"/>
            <a:chExt cx="7162800" cy="2059641"/>
          </a:xfrm>
        </p:grpSpPr>
        <p:sp>
          <p:nvSpPr>
            <p:cNvPr id="5" name="Rectangle 10"/>
            <p:cNvSpPr/>
            <p:nvPr/>
          </p:nvSpPr>
          <p:spPr>
            <a:xfrm>
              <a:off x="914400" y="3657600"/>
              <a:ext cx="7162800" cy="1295811"/>
            </a:xfrm>
            <a:prstGeom prst="rect">
              <a:avLst/>
            </a:prstGeom>
            <a:noFill/>
            <a:ln w="12700">
              <a:solidFill>
                <a:srgbClr val="2955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6" name="Rectangle 11"/>
            <p:cNvSpPr/>
            <p:nvPr/>
          </p:nvSpPr>
          <p:spPr>
            <a:xfrm>
              <a:off x="914400" y="5069335"/>
              <a:ext cx="7162800" cy="647906"/>
            </a:xfrm>
            <a:prstGeom prst="rect">
              <a:avLst/>
            </a:prstGeom>
            <a:noFill/>
            <a:ln w="12700">
              <a:solidFill>
                <a:srgbClr val="2955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7" name="Rectangle 12"/>
            <p:cNvSpPr/>
            <p:nvPr/>
          </p:nvSpPr>
          <p:spPr>
            <a:xfrm>
              <a:off x="914400" y="3657600"/>
              <a:ext cx="228600" cy="1295811"/>
            </a:xfrm>
            <a:prstGeom prst="rect">
              <a:avLst/>
            </a:prstGeom>
            <a:solidFill>
              <a:srgbClr val="2955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8" name="Rectangle 13"/>
            <p:cNvSpPr/>
            <p:nvPr/>
          </p:nvSpPr>
          <p:spPr>
            <a:xfrm>
              <a:off x="914400" y="5069335"/>
              <a:ext cx="228600" cy="647906"/>
            </a:xfrm>
            <a:prstGeom prst="rect">
              <a:avLst/>
            </a:prstGeom>
            <a:solidFill>
              <a:srgbClr val="2955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grpSp>
      <p:sp>
        <p:nvSpPr>
          <p:cNvPr id="15" name="Title 1"/>
          <p:cNvSpPr>
            <a:spLocks noGrp="1"/>
          </p:cNvSpPr>
          <p:nvPr>
            <p:ph type="ctrTitle"/>
          </p:nvPr>
        </p:nvSpPr>
        <p:spPr>
          <a:xfrm>
            <a:off x="2629775" y="3616586"/>
            <a:ext cx="4611655" cy="803564"/>
          </a:xfrm>
          <a:prstGeom prst="rect">
            <a:avLst/>
          </a:prstGeom>
        </p:spPr>
        <p:txBody>
          <a:bodyPr anchor="b">
            <a:noAutofit/>
          </a:bodyPr>
          <a:lstStyle>
            <a:lvl1pPr algn="l">
              <a:defRPr lang="en-US" sz="3000" b="1" kern="1200" baseline="0" dirty="0" smtClean="0">
                <a:solidFill>
                  <a:srgbClr val="2955A6"/>
                </a:solidFill>
                <a:latin typeface="+mj-lt"/>
                <a:ea typeface="+mj-ea"/>
                <a:cs typeface="+mj-cs"/>
              </a:defRPr>
            </a:lvl1pPr>
          </a:lstStyle>
          <a:p>
            <a:r>
              <a:rPr lang="en-US" dirty="0"/>
              <a:t>Click to edit Master title style</a:t>
            </a:r>
          </a:p>
        </p:txBody>
      </p:sp>
      <p:sp>
        <p:nvSpPr>
          <p:cNvPr id="20" name="Text Placeholder 19"/>
          <p:cNvSpPr>
            <a:spLocks noGrp="1"/>
          </p:cNvSpPr>
          <p:nvPr>
            <p:ph type="body" sz="quarter" idx="13"/>
          </p:nvPr>
        </p:nvSpPr>
        <p:spPr>
          <a:xfrm>
            <a:off x="2629775" y="4998325"/>
            <a:ext cx="4220429" cy="278892"/>
          </a:xfrm>
          <a:prstGeom prst="rect">
            <a:avLst/>
          </a:prstGeom>
        </p:spPr>
        <p:txBody>
          <a:bodyPr anchor="ctr"/>
          <a:lstStyle>
            <a:lvl1pPr marL="0" indent="0">
              <a:buNone/>
              <a:defRPr/>
            </a:lvl1pPr>
            <a:lvl3pPr marL="685800" indent="0">
              <a:buNone/>
              <a:defRPr/>
            </a:lvl3pPr>
            <a:lvl5pPr marL="1371600" indent="0" algn="l">
              <a:buNone/>
              <a:defRPr/>
            </a:lvl5pPr>
          </a:lstStyle>
          <a:p>
            <a:pPr lvl="0"/>
            <a:r>
              <a:rPr lang="en-US"/>
              <a:t>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A722859C-89A0-4C1D-B3B9-DD0F9998A67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Slide Number Placeholder 5"/>
          <p:cNvSpPr>
            <a:spLocks noGrp="1"/>
          </p:cNvSpPr>
          <p:nvPr>
            <p:ph type="sldNum" sz="quarter" idx="10"/>
          </p:nvPr>
        </p:nvSpPr>
        <p:spPr/>
        <p:txBody>
          <a:bodyPr/>
          <a:lstStyle>
            <a:lvl1pPr>
              <a:defRPr/>
            </a:lvl1pPr>
          </a:lstStyle>
          <a:p>
            <a:pPr>
              <a:defRPr/>
            </a:pPr>
            <a:fld id="{4DC01FE8-1818-4A56-B30A-CCD984F456E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334CB3A4-4A00-44DB-9BF1-EB2CA51DEF9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77754BC4-0553-463F-B622-46053397F1D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501CD291-EBF4-47B8-BDB1-CD835FFC1B3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E0CF714-F625-4053-9B06-9C6DF9A769B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E79DFBFE-FF7D-4FA1-B21A-29DE5769919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Last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a:stretch>
            <a:fillRect/>
          </a:stretch>
        </p:blipFill>
        <p:spPr bwMode="auto">
          <a:xfrm>
            <a:off x="1792288" y="187325"/>
            <a:ext cx="5551487" cy="667067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creativecommons.org/licenses/by/4.0/"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020050" y="6329363"/>
            <a:ext cx="495300"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FB267019-40B7-405C-98B7-75F3216AFF79}" type="slidenum">
              <a:rPr lang="en-US"/>
              <a:pPr>
                <a:defRPr/>
              </a:pPr>
              <a:t>‹#›</a:t>
            </a:fld>
            <a:endParaRPr lang="en-US" dirty="0"/>
          </a:p>
        </p:txBody>
      </p:sp>
      <p:sp>
        <p:nvSpPr>
          <p:cNvPr id="1027" name="Title Placeholder 6"/>
          <p:cNvSpPr>
            <a:spLocks noGrp="1"/>
          </p:cNvSpPr>
          <p:nvPr>
            <p:ph type="title"/>
          </p:nvPr>
        </p:nvSpPr>
        <p:spPr bwMode="auto">
          <a:xfrm>
            <a:off x="628650" y="457200"/>
            <a:ext cx="5686425" cy="1101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3"/>
          <p:cNvSpPr>
            <a:spLocks noGrp="1"/>
          </p:cNvSpPr>
          <p:nvPr>
            <p:ph type="body" idx="1"/>
          </p:nvPr>
        </p:nvSpPr>
        <p:spPr bwMode="auto">
          <a:xfrm>
            <a:off x="628650" y="1825625"/>
            <a:ext cx="7886700" cy="4483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t>
            </a:r>
          </a:p>
          <a:p>
            <a:pPr lvl="0"/>
            <a:r>
              <a:rPr lang="en-US"/>
              <a:t>aster text styles</a:t>
            </a:r>
          </a:p>
          <a:p>
            <a:pPr lvl="1"/>
            <a:r>
              <a:rPr lang="en-US"/>
              <a:t>Second levelThird level</a:t>
            </a:r>
          </a:p>
          <a:p>
            <a:pPr lvl="3"/>
            <a:r>
              <a:rPr lang="en-US"/>
              <a:t>Fourth level</a:t>
            </a:r>
          </a:p>
          <a:p>
            <a:pPr lvl="4"/>
            <a:r>
              <a:rPr lang="en-US"/>
              <a:t>Fifth level</a:t>
            </a:r>
          </a:p>
        </p:txBody>
      </p:sp>
      <p:sp>
        <p:nvSpPr>
          <p:cNvPr id="13" name="Rectangle 2"/>
          <p:cNvSpPr>
            <a:spLocks noChangeArrowheads="1"/>
          </p:cNvSpPr>
          <p:nvPr/>
        </p:nvSpPr>
        <p:spPr bwMode="auto">
          <a:xfrm>
            <a:off x="0" y="90488"/>
            <a:ext cx="138113" cy="276225"/>
          </a:xfrm>
          <a:prstGeom prst="rect">
            <a:avLst/>
          </a:prstGeom>
          <a:noFill/>
          <a:ln>
            <a:noFill/>
          </a:ln>
          <a:effectLst/>
          <a:extLst/>
        </p:spPr>
        <p:txBody>
          <a:bodyPr wrap="none" lIns="68580" tIns="34290" rIns="68580" bIns="34290" anchor="ctr">
            <a:spAutoFit/>
          </a:bodyPr>
          <a:lstStyle/>
          <a:p>
            <a:pPr fontAlgn="auto">
              <a:spcBef>
                <a:spcPts val="0"/>
              </a:spcBef>
              <a:spcAft>
                <a:spcPts val="0"/>
              </a:spcAft>
              <a:defRPr/>
            </a:pPr>
            <a:endParaRPr lang="en-US" sz="1350">
              <a:latin typeface="+mn-lt"/>
              <a:cs typeface="+mn-cs"/>
            </a:endParaRPr>
          </a:p>
        </p:txBody>
      </p:sp>
      <p:pic>
        <p:nvPicPr>
          <p:cNvPr id="1030" name="Picture 2" descr="reative Commons License"/>
          <p:cNvPicPr>
            <a:picLocks noChangeAspect="1" noChangeArrowheads="1"/>
          </p:cNvPicPr>
          <p:nvPr userDrawn="1"/>
        </p:nvPicPr>
        <p:blipFill>
          <a:blip r:embed="rId11"/>
          <a:srcRect/>
          <a:stretch>
            <a:fillRect/>
          </a:stretch>
        </p:blipFill>
        <p:spPr bwMode="auto">
          <a:xfrm>
            <a:off x="138113" y="6402388"/>
            <a:ext cx="838200" cy="292100"/>
          </a:xfrm>
          <a:prstGeom prst="rect">
            <a:avLst/>
          </a:prstGeom>
          <a:noFill/>
          <a:ln w="9525">
            <a:noFill/>
            <a:miter lim="800000"/>
            <a:headEnd/>
            <a:tailEnd/>
          </a:ln>
        </p:spPr>
      </p:pic>
      <p:sp>
        <p:nvSpPr>
          <p:cNvPr id="3" name="Rectangle 3"/>
          <p:cNvSpPr>
            <a:spLocks noChangeArrowheads="1"/>
          </p:cNvSpPr>
          <p:nvPr userDrawn="1"/>
        </p:nvSpPr>
        <p:spPr bwMode="auto">
          <a:xfrm>
            <a:off x="976313" y="6415088"/>
            <a:ext cx="5700712" cy="246062"/>
          </a:xfrm>
          <a:prstGeom prst="rect">
            <a:avLst/>
          </a:prstGeom>
          <a:noFill/>
          <a:ln>
            <a:noFill/>
          </a:ln>
          <a:effectLst/>
          <a:extLst/>
        </p:spPr>
        <p:txBody>
          <a:bodyPr wrap="none" anchor="ctr">
            <a:spAutoFit/>
          </a:bodyPr>
          <a:lstStyle/>
          <a:p>
            <a:pPr defTabSz="914400" eaLnBrk="0" hangingPunct="0">
              <a:defRPr/>
            </a:pPr>
            <a:r>
              <a:rPr lang="x-none" altLang="x-none" sz="1000" dirty="0">
                <a:cs typeface="+mn-cs"/>
              </a:rPr>
              <a:t>  This document is licensed with a </a:t>
            </a:r>
            <a:r>
              <a:rPr lang="x-none" altLang="x-none" sz="1000" dirty="0">
                <a:cs typeface="+mn-cs"/>
                <a:hlinkClick r:id="rId12"/>
              </a:rPr>
              <a:t>Creative Commons Attribution 4.0 International License</a:t>
            </a:r>
            <a:r>
              <a:rPr lang="x-none" altLang="x-none" sz="1000" dirty="0">
                <a:cs typeface="+mn-cs"/>
              </a:rPr>
              <a:t> ©2017 </a:t>
            </a:r>
          </a:p>
        </p:txBody>
      </p:sp>
    </p:spTree>
  </p:cSld>
  <p:clrMap bg1="lt1" tx1="dk1" bg2="lt2" tx2="dk2" accent1="accent1" accent2="accent2" accent3="accent3" accent4="accent4" accent5="accent5" accent6="accent6" hlink="hlink" folHlink="folHlink"/>
  <p:sldLayoutIdLst>
    <p:sldLayoutId id="2147483696" r:id="rId1"/>
    <p:sldLayoutId id="2147483689" r:id="rId2"/>
    <p:sldLayoutId id="2147483690" r:id="rId3"/>
    <p:sldLayoutId id="2147483691" r:id="rId4"/>
    <p:sldLayoutId id="2147483692" r:id="rId5"/>
    <p:sldLayoutId id="2147483693" r:id="rId6"/>
    <p:sldLayoutId id="2147483694" r:id="rId7"/>
    <p:sldLayoutId id="2147483695" r:id="rId8"/>
    <p:sldLayoutId id="2147483697" r:id="rId9"/>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owasp.org/index.php/Insecure_Compiler_Optimizat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microsoft.com/en-us/sdl/default.aspx" TargetMode="External"/><Relationship Id="rId2" Type="http://schemas.openxmlformats.org/officeDocument/2006/relationships/hyperlink" Target="https://www.owasp.org/index.php/CLASP_Concept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0488" y="3616325"/>
            <a:ext cx="4611687" cy="803275"/>
          </a:xfrm>
        </p:spPr>
        <p:txBody>
          <a:bodyPr rtlCol="0">
            <a:normAutofit fontScale="90000"/>
          </a:bodyPr>
          <a:lstStyle/>
          <a:p>
            <a:pPr eaLnBrk="1" fontAlgn="auto" hangingPunct="1">
              <a:spcAft>
                <a:spcPts val="0"/>
              </a:spcAft>
              <a:defRPr/>
            </a:pPr>
            <a:br>
              <a:rPr sz="3300" dirty="0"/>
            </a:br>
            <a:br>
              <a:rPr sz="3300" dirty="0"/>
            </a:br>
            <a:r>
              <a:rPr lang="en-US" sz="3300" dirty="0"/>
              <a:t>What is Security?</a:t>
            </a:r>
            <a:endParaRPr dirty="0"/>
          </a:p>
        </p:txBody>
      </p:sp>
      <p:sp>
        <p:nvSpPr>
          <p:cNvPr id="12290" name="Subtitle 2"/>
          <p:cNvSpPr>
            <a:spLocks noGrp="1"/>
          </p:cNvSpPr>
          <p:nvPr>
            <p:ph type="body" sz="quarter" idx="13"/>
          </p:nvPr>
        </p:nvSpPr>
        <p:spPr>
          <a:xfrm>
            <a:off x="2630488" y="4999038"/>
            <a:ext cx="4219575" cy="277812"/>
          </a:xfrm>
        </p:spPr>
        <p:txBody>
          <a:bodyPr/>
          <a:lstStyle/>
          <a:p>
            <a:pPr eaLnBrk="1" hangingPunct="1"/>
            <a:r>
              <a:rPr lang="en-US" sz="2000" b="1" dirty="0">
                <a:solidFill>
                  <a:srgbClr val="2F5597"/>
                </a:solidFill>
              </a:rPr>
              <a:t>Software Exploitation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D2202-A302-47BC-8A24-F50B629A2BB2}"/>
              </a:ext>
            </a:extLst>
          </p:cNvPr>
          <p:cNvSpPr>
            <a:spLocks noGrp="1"/>
          </p:cNvSpPr>
          <p:nvPr>
            <p:ph type="title"/>
          </p:nvPr>
        </p:nvSpPr>
        <p:spPr/>
        <p:txBody>
          <a:bodyPr/>
          <a:lstStyle/>
          <a:p>
            <a:r>
              <a:rPr lang="en-US" dirty="0"/>
              <a:t>Compiled Languages</a:t>
            </a:r>
          </a:p>
        </p:txBody>
      </p:sp>
      <p:sp>
        <p:nvSpPr>
          <p:cNvPr id="3" name="Content Placeholder 2">
            <a:extLst>
              <a:ext uri="{FF2B5EF4-FFF2-40B4-BE49-F238E27FC236}">
                <a16:creationId xmlns:a16="http://schemas.microsoft.com/office/drawing/2014/main" id="{F5E2C74A-4E0B-4D08-A75F-151284C00961}"/>
              </a:ext>
            </a:extLst>
          </p:cNvPr>
          <p:cNvSpPr>
            <a:spLocks noGrp="1"/>
          </p:cNvSpPr>
          <p:nvPr>
            <p:ph idx="1"/>
          </p:nvPr>
        </p:nvSpPr>
        <p:spPr/>
        <p:txBody>
          <a:bodyPr/>
          <a:lstStyle/>
          <a:p>
            <a:r>
              <a:rPr lang="en-US" dirty="0"/>
              <a:t>These languages use a compiler to convert the human readable code written by the author into machine code</a:t>
            </a:r>
          </a:p>
          <a:p>
            <a:r>
              <a:rPr lang="en-US" dirty="0"/>
              <a:t>Unlike interpreters, the output of a compiler is a binary file that the host computer can execute directly, but this requires the code to be recompiled to test any changes made to the code</a:t>
            </a:r>
          </a:p>
          <a:p>
            <a:r>
              <a:rPr lang="en-US" dirty="0"/>
              <a:t>Compilation leads to more efficient execution, since there’s no interpreter overhead, and smaller space requirements</a:t>
            </a:r>
          </a:p>
          <a:p>
            <a:r>
              <a:rPr lang="en-US" dirty="0"/>
              <a:t>There are many compiled languages, but here are a few:</a:t>
            </a:r>
          </a:p>
          <a:p>
            <a:pPr lvl="1"/>
            <a:r>
              <a:rPr lang="en-US" dirty="0"/>
              <a:t>C/C++</a:t>
            </a:r>
          </a:p>
          <a:p>
            <a:pPr lvl="1"/>
            <a:r>
              <a:rPr lang="en-US" dirty="0"/>
              <a:t>COBOL</a:t>
            </a:r>
          </a:p>
          <a:p>
            <a:pPr lvl="1"/>
            <a:r>
              <a:rPr lang="en-US" dirty="0"/>
              <a:t>Go</a:t>
            </a:r>
          </a:p>
          <a:p>
            <a:endParaRPr lang="en-US" dirty="0"/>
          </a:p>
        </p:txBody>
      </p:sp>
    </p:spTree>
    <p:extLst>
      <p:ext uri="{BB962C8B-B14F-4D97-AF65-F5344CB8AC3E}">
        <p14:creationId xmlns:p14="http://schemas.microsoft.com/office/powerpoint/2010/main" val="320967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58EB3-765A-426C-92A0-CB30997CB787}"/>
              </a:ext>
            </a:extLst>
          </p:cNvPr>
          <p:cNvSpPr>
            <a:spLocks noGrp="1"/>
          </p:cNvSpPr>
          <p:nvPr>
            <p:ph type="title"/>
          </p:nvPr>
        </p:nvSpPr>
        <p:spPr/>
        <p:txBody>
          <a:bodyPr/>
          <a:lstStyle/>
          <a:p>
            <a:r>
              <a:rPr lang="en-US" dirty="0"/>
              <a:t>Security of Compiled Languages</a:t>
            </a:r>
          </a:p>
        </p:txBody>
      </p:sp>
      <p:sp>
        <p:nvSpPr>
          <p:cNvPr id="3" name="Content Placeholder 2">
            <a:extLst>
              <a:ext uri="{FF2B5EF4-FFF2-40B4-BE49-F238E27FC236}">
                <a16:creationId xmlns:a16="http://schemas.microsoft.com/office/drawing/2014/main" id="{1D2CC5D3-5399-4184-A62C-9F5269D481A1}"/>
              </a:ext>
            </a:extLst>
          </p:cNvPr>
          <p:cNvSpPr>
            <a:spLocks noGrp="1"/>
          </p:cNvSpPr>
          <p:nvPr>
            <p:ph idx="1"/>
          </p:nvPr>
        </p:nvSpPr>
        <p:spPr/>
        <p:txBody>
          <a:bodyPr/>
          <a:lstStyle/>
          <a:p>
            <a:r>
              <a:rPr lang="en-US" dirty="0"/>
              <a:t>Compilers can detect issues at compile time and have much more features to increase flaw detection and verbose output</a:t>
            </a:r>
          </a:p>
          <a:p>
            <a:r>
              <a:rPr lang="en-US" dirty="0"/>
              <a:t>Compilers optimize code and add security features into the binary, such as security cookies and other protections</a:t>
            </a:r>
          </a:p>
          <a:p>
            <a:r>
              <a:rPr lang="en-US" dirty="0"/>
              <a:t>Compilers change code. For instance, if sensitive information needs to be overwritten in memory by a function, a compiler may optimize it out because it sees that function as useless (</a:t>
            </a:r>
            <a:r>
              <a:rPr lang="en-US" dirty="0">
                <a:hlinkClick r:id="rId2"/>
              </a:rPr>
              <a:t>www.owasp.org/index.php/Insecure_Compiler_Optimization</a:t>
            </a:r>
            <a:r>
              <a:rPr lang="en-US" dirty="0"/>
              <a:t>)</a:t>
            </a:r>
          </a:p>
          <a:p>
            <a:r>
              <a:rPr lang="en-US" dirty="0"/>
              <a:t>Developer is responsible for things like memory management, conversion types, variable initialization, variable scope</a:t>
            </a:r>
          </a:p>
          <a:p>
            <a:pPr lvl="1"/>
            <a:r>
              <a:rPr lang="en-US" dirty="0"/>
              <a:t>Compiler optimizations can also impact code written</a:t>
            </a:r>
          </a:p>
        </p:txBody>
      </p:sp>
    </p:spTree>
    <p:extLst>
      <p:ext uri="{BB962C8B-B14F-4D97-AF65-F5344CB8AC3E}">
        <p14:creationId xmlns:p14="http://schemas.microsoft.com/office/powerpoint/2010/main" val="2128154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4D23B-D08A-674E-BC70-54E191AA9DB7}"/>
              </a:ext>
            </a:extLst>
          </p:cNvPr>
          <p:cNvSpPr>
            <a:spLocks noGrp="1"/>
          </p:cNvSpPr>
          <p:nvPr>
            <p:ph type="title"/>
          </p:nvPr>
        </p:nvSpPr>
        <p:spPr/>
        <p:txBody>
          <a:bodyPr/>
          <a:lstStyle/>
          <a:p>
            <a:r>
              <a:rPr lang="en-US" dirty="0"/>
              <a:t>How Do We Find Bugs?</a:t>
            </a:r>
          </a:p>
        </p:txBody>
      </p:sp>
      <p:sp>
        <p:nvSpPr>
          <p:cNvPr id="3" name="Content Placeholder 2">
            <a:extLst>
              <a:ext uri="{FF2B5EF4-FFF2-40B4-BE49-F238E27FC236}">
                <a16:creationId xmlns:a16="http://schemas.microsoft.com/office/drawing/2014/main" id="{4625F328-9F4C-EB4F-A398-C38CE2F62802}"/>
              </a:ext>
            </a:extLst>
          </p:cNvPr>
          <p:cNvSpPr>
            <a:spLocks noGrp="1"/>
          </p:cNvSpPr>
          <p:nvPr>
            <p:ph idx="1"/>
          </p:nvPr>
        </p:nvSpPr>
        <p:spPr/>
        <p:txBody>
          <a:bodyPr/>
          <a:lstStyle/>
          <a:p>
            <a:r>
              <a:rPr lang="en-US" dirty="0"/>
              <a:t>Depends on the language/framework/environment</a:t>
            </a:r>
          </a:p>
          <a:p>
            <a:endParaRPr lang="en-US" dirty="0"/>
          </a:p>
          <a:p>
            <a:r>
              <a:rPr lang="en-US" dirty="0"/>
              <a:t>Overall, some major types of bug hunting</a:t>
            </a:r>
          </a:p>
          <a:p>
            <a:pPr lvl="1"/>
            <a:r>
              <a:rPr lang="en-US" dirty="0"/>
              <a:t>Fuzzing</a:t>
            </a:r>
          </a:p>
          <a:p>
            <a:pPr lvl="1"/>
            <a:r>
              <a:rPr lang="en-US" dirty="0"/>
              <a:t>Source code auditing</a:t>
            </a:r>
          </a:p>
          <a:p>
            <a:pPr lvl="1"/>
            <a:r>
              <a:rPr lang="en-US" dirty="0"/>
              <a:t>Reverse engineering</a:t>
            </a:r>
          </a:p>
          <a:p>
            <a:pPr lvl="1"/>
            <a:r>
              <a:rPr lang="en-US" dirty="0"/>
              <a:t>Code scanners</a:t>
            </a:r>
          </a:p>
          <a:p>
            <a:pPr lvl="1"/>
            <a:r>
              <a:rPr lang="en-US" dirty="0"/>
              <a:t>Bug bounty programs</a:t>
            </a:r>
          </a:p>
        </p:txBody>
      </p:sp>
    </p:spTree>
    <p:extLst>
      <p:ext uri="{BB962C8B-B14F-4D97-AF65-F5344CB8AC3E}">
        <p14:creationId xmlns:p14="http://schemas.microsoft.com/office/powerpoint/2010/main" val="1253465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CE672-CD35-41B0-BA98-15F73B29D464}"/>
              </a:ext>
            </a:extLst>
          </p:cNvPr>
          <p:cNvSpPr>
            <a:spLocks noGrp="1"/>
          </p:cNvSpPr>
          <p:nvPr>
            <p:ph type="title"/>
          </p:nvPr>
        </p:nvSpPr>
        <p:spPr/>
        <p:txBody>
          <a:bodyPr/>
          <a:lstStyle/>
          <a:p>
            <a:r>
              <a:rPr lang="en-US" dirty="0"/>
              <a:t>Software Development Lifecycle Refresher</a:t>
            </a:r>
          </a:p>
        </p:txBody>
      </p:sp>
      <p:sp>
        <p:nvSpPr>
          <p:cNvPr id="3" name="Content Placeholder 2">
            <a:extLst>
              <a:ext uri="{FF2B5EF4-FFF2-40B4-BE49-F238E27FC236}">
                <a16:creationId xmlns:a16="http://schemas.microsoft.com/office/drawing/2014/main" id="{0179182A-05BA-473C-A4C7-D8B9D0493954}"/>
              </a:ext>
            </a:extLst>
          </p:cNvPr>
          <p:cNvSpPr>
            <a:spLocks noGrp="1"/>
          </p:cNvSpPr>
          <p:nvPr>
            <p:ph idx="1"/>
          </p:nvPr>
        </p:nvSpPr>
        <p:spPr>
          <a:xfrm>
            <a:off x="628650" y="1825625"/>
            <a:ext cx="7886700" cy="4351338"/>
          </a:xfrm>
        </p:spPr>
        <p:txBody>
          <a:bodyPr/>
          <a:lstStyle/>
          <a:p>
            <a:r>
              <a:rPr lang="en-US" dirty="0"/>
              <a:t>A software development lifecycle describes the paths a piece of software will undergo while it’s in development</a:t>
            </a:r>
          </a:p>
          <a:p>
            <a:r>
              <a:rPr lang="en-US" dirty="0"/>
              <a:t>This is to create a more streamlined application because these methods have been tested and proven many times</a:t>
            </a:r>
          </a:p>
          <a:p>
            <a:r>
              <a:rPr lang="en-US" dirty="0"/>
              <a:t>There are many methods out there such as the waterfall and agile method each with their own advantages, but all of them can be modified to build security into an application</a:t>
            </a:r>
          </a:p>
          <a:p>
            <a:pPr marL="0" indent="0">
              <a:buNone/>
            </a:pPr>
            <a:r>
              <a:rPr lang="en-US" sz="1600" dirty="0"/>
              <a:t>Waterfall:				Agile:</a:t>
            </a:r>
          </a:p>
          <a:p>
            <a:pPr marL="0" indent="0">
              <a:buNone/>
            </a:pPr>
            <a:endParaRPr lang="en-US" sz="1600" dirty="0"/>
          </a:p>
        </p:txBody>
      </p:sp>
      <p:pic>
        <p:nvPicPr>
          <p:cNvPr id="1028" name="Picture 4" descr="Picture of the waterfall methodology.  Source:&#10;https://melsatar.files.wordpress.com/2012/03/waterfall.jpg">
            <a:extLst>
              <a:ext uri="{FF2B5EF4-FFF2-40B4-BE49-F238E27FC236}">
                <a16:creationId xmlns:a16="http://schemas.microsoft.com/office/drawing/2014/main" id="{584D6556-4A76-4656-8441-972955847F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4379496"/>
            <a:ext cx="2576537" cy="19324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of the agile methodology with scrum.&#10;Source:&#10;https://melsatar.files.wordpress.com/2012/03/sw-fw-design.png">
            <a:extLst>
              <a:ext uri="{FF2B5EF4-FFF2-40B4-BE49-F238E27FC236}">
                <a16:creationId xmlns:a16="http://schemas.microsoft.com/office/drawing/2014/main" id="{FC4C5815-7C2A-436D-B241-22946501D6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4562" y="4379496"/>
            <a:ext cx="4048277" cy="1835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906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381B1-4BD5-440E-BBC1-1555EDB6B585}"/>
              </a:ext>
            </a:extLst>
          </p:cNvPr>
          <p:cNvSpPr>
            <a:spLocks noGrp="1"/>
          </p:cNvSpPr>
          <p:nvPr>
            <p:ph type="title"/>
          </p:nvPr>
        </p:nvSpPr>
        <p:spPr/>
        <p:txBody>
          <a:bodyPr/>
          <a:lstStyle/>
          <a:p>
            <a:r>
              <a:rPr lang="en-US" dirty="0"/>
              <a:t>Why Develop with Security In Mind?</a:t>
            </a:r>
          </a:p>
        </p:txBody>
      </p:sp>
      <p:sp>
        <p:nvSpPr>
          <p:cNvPr id="3" name="Content Placeholder 2">
            <a:extLst>
              <a:ext uri="{FF2B5EF4-FFF2-40B4-BE49-F238E27FC236}">
                <a16:creationId xmlns:a16="http://schemas.microsoft.com/office/drawing/2014/main" id="{0861FEED-E16E-4F69-8F31-282FA0E184BF}"/>
              </a:ext>
            </a:extLst>
          </p:cNvPr>
          <p:cNvSpPr>
            <a:spLocks noGrp="1"/>
          </p:cNvSpPr>
          <p:nvPr>
            <p:ph idx="1"/>
          </p:nvPr>
        </p:nvSpPr>
        <p:spPr/>
        <p:txBody>
          <a:bodyPr/>
          <a:lstStyle/>
          <a:p>
            <a:r>
              <a:rPr lang="en-US" dirty="0"/>
              <a:t>This may be an obvious answer to some, but some software developers are not taught in depth security concepts</a:t>
            </a:r>
          </a:p>
          <a:p>
            <a:r>
              <a:rPr lang="en-US" dirty="0"/>
              <a:t>Security has mostly been implemented in the testing phases of development essentially as an afterthought.  This often led to more holes left open than patched.</a:t>
            </a:r>
          </a:p>
          <a:p>
            <a:r>
              <a:rPr lang="en-US" dirty="0"/>
              <a:t>It’s much more effective to discover vulnerabilities through every stage of the process</a:t>
            </a:r>
          </a:p>
          <a:p>
            <a:r>
              <a:rPr lang="en-US" dirty="0"/>
              <a:t>Simply being constantly aware of secure concepts during development can lead to more secure applications</a:t>
            </a:r>
          </a:p>
          <a:p>
            <a:r>
              <a:rPr lang="en-US" dirty="0"/>
              <a:t>The need for more secure software led to the creation of the Secure SDLC (Software Development Lifecycle)</a:t>
            </a:r>
          </a:p>
        </p:txBody>
      </p:sp>
    </p:spTree>
    <p:extLst>
      <p:ext uri="{BB962C8B-B14F-4D97-AF65-F5344CB8AC3E}">
        <p14:creationId xmlns:p14="http://schemas.microsoft.com/office/powerpoint/2010/main" val="62955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9B76B-B1EC-4836-AABE-C02B9E821D45}"/>
              </a:ext>
            </a:extLst>
          </p:cNvPr>
          <p:cNvSpPr>
            <a:spLocks noGrp="1"/>
          </p:cNvSpPr>
          <p:nvPr>
            <p:ph type="title"/>
          </p:nvPr>
        </p:nvSpPr>
        <p:spPr/>
        <p:txBody>
          <a:bodyPr/>
          <a:lstStyle/>
          <a:p>
            <a:r>
              <a:rPr lang="en-US" dirty="0"/>
              <a:t>Benefits of the Secure SDLC</a:t>
            </a:r>
          </a:p>
        </p:txBody>
      </p:sp>
      <p:sp>
        <p:nvSpPr>
          <p:cNvPr id="3" name="Content Placeholder 2">
            <a:extLst>
              <a:ext uri="{FF2B5EF4-FFF2-40B4-BE49-F238E27FC236}">
                <a16:creationId xmlns:a16="http://schemas.microsoft.com/office/drawing/2014/main" id="{C1C3B5EF-14E7-4239-A48B-8046C3CCD81B}"/>
              </a:ext>
            </a:extLst>
          </p:cNvPr>
          <p:cNvSpPr>
            <a:spLocks noGrp="1"/>
          </p:cNvSpPr>
          <p:nvPr>
            <p:ph idx="1"/>
          </p:nvPr>
        </p:nvSpPr>
        <p:spPr/>
        <p:txBody>
          <a:bodyPr/>
          <a:lstStyle/>
          <a:p>
            <a:r>
              <a:rPr lang="en-US" dirty="0"/>
              <a:t>Some of these were mentioned before, but this is a clearer list:</a:t>
            </a:r>
          </a:p>
          <a:p>
            <a:pPr lvl="1"/>
            <a:r>
              <a:rPr lang="en-US" dirty="0"/>
              <a:t>Security being a constant part of development leads to more secure software</a:t>
            </a:r>
          </a:p>
          <a:p>
            <a:pPr lvl="1"/>
            <a:r>
              <a:rPr lang="en-US" dirty="0"/>
              <a:t>Vulnerabilities can be caught early and consistently</a:t>
            </a:r>
          </a:p>
          <a:p>
            <a:pPr lvl="1"/>
            <a:r>
              <a:rPr lang="en-US" dirty="0"/>
              <a:t>Friendlier on the budget due to early detection making maintenance and bug fixing shorter and easier</a:t>
            </a:r>
          </a:p>
          <a:p>
            <a:pPr lvl="1"/>
            <a:r>
              <a:rPr lang="en-US" dirty="0"/>
              <a:t>Less cost to resolve damages later on</a:t>
            </a:r>
          </a:p>
          <a:p>
            <a:pPr lvl="1"/>
            <a:r>
              <a:rPr lang="en-US" dirty="0"/>
              <a:t>More secure software is far less risky for a business to release</a:t>
            </a:r>
          </a:p>
        </p:txBody>
      </p:sp>
    </p:spTree>
    <p:extLst>
      <p:ext uri="{BB962C8B-B14F-4D97-AF65-F5344CB8AC3E}">
        <p14:creationId xmlns:p14="http://schemas.microsoft.com/office/powerpoint/2010/main" val="1085281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63BA5-6282-48E6-9D25-F2728B38B50E}"/>
              </a:ext>
            </a:extLst>
          </p:cNvPr>
          <p:cNvSpPr>
            <a:spLocks noGrp="1"/>
          </p:cNvSpPr>
          <p:nvPr>
            <p:ph type="title"/>
          </p:nvPr>
        </p:nvSpPr>
        <p:spPr/>
        <p:txBody>
          <a:bodyPr/>
          <a:lstStyle/>
          <a:p>
            <a:r>
              <a:rPr lang="en-US" dirty="0"/>
              <a:t>How is this done?</a:t>
            </a:r>
          </a:p>
        </p:txBody>
      </p:sp>
      <p:sp>
        <p:nvSpPr>
          <p:cNvPr id="3" name="Content Placeholder 2">
            <a:extLst>
              <a:ext uri="{FF2B5EF4-FFF2-40B4-BE49-F238E27FC236}">
                <a16:creationId xmlns:a16="http://schemas.microsoft.com/office/drawing/2014/main" id="{1BBE65B6-F565-436B-B981-78057141E73A}"/>
              </a:ext>
            </a:extLst>
          </p:cNvPr>
          <p:cNvSpPr>
            <a:spLocks noGrp="1"/>
          </p:cNvSpPr>
          <p:nvPr>
            <p:ph idx="1"/>
          </p:nvPr>
        </p:nvSpPr>
        <p:spPr/>
        <p:txBody>
          <a:bodyPr/>
          <a:lstStyle/>
          <a:p>
            <a:r>
              <a:rPr lang="en-US" dirty="0"/>
              <a:t>Existing models can be used with security principals listed in the requirement creation phase or…</a:t>
            </a:r>
          </a:p>
          <a:p>
            <a:r>
              <a:rPr lang="en-US" dirty="0"/>
              <a:t>A new model can be used.  Below are a few:</a:t>
            </a:r>
          </a:p>
          <a:p>
            <a:pPr lvl="1"/>
            <a:r>
              <a:rPr lang="en-US" dirty="0"/>
              <a:t>OWASP’s CLASP – CLASP was built to integrate with existing processes, and focuses on easy integration to the existing workflow of all departments</a:t>
            </a:r>
            <a:br>
              <a:rPr lang="en-US" dirty="0"/>
            </a:br>
            <a:r>
              <a:rPr lang="en-US" dirty="0"/>
              <a:t>(</a:t>
            </a:r>
            <a:r>
              <a:rPr lang="en-US" dirty="0">
                <a:hlinkClick r:id="rId2"/>
              </a:rPr>
              <a:t>https://www.owasp.org/index.php/CLASP_Concepts</a:t>
            </a:r>
            <a:r>
              <a:rPr lang="en-US" dirty="0"/>
              <a:t>)</a:t>
            </a:r>
          </a:p>
          <a:p>
            <a:pPr lvl="1"/>
            <a:r>
              <a:rPr lang="en-US" dirty="0"/>
              <a:t>Microsoft’s SDL – Keeps the same steps of typical lifecycles, but describes what can be done at each stage to increase security.</a:t>
            </a:r>
            <a:br>
              <a:rPr lang="en-US" dirty="0"/>
            </a:br>
            <a:r>
              <a:rPr lang="en-US" dirty="0"/>
              <a:t>(</a:t>
            </a:r>
            <a:r>
              <a:rPr lang="en-US" dirty="0">
                <a:hlinkClick r:id="rId3"/>
              </a:rPr>
              <a:t>https://www.microsoft.com/en-us/sdl/default.aspx</a:t>
            </a:r>
            <a:r>
              <a:rPr lang="en-US" dirty="0"/>
              <a:t>)</a:t>
            </a:r>
          </a:p>
          <a:p>
            <a:pPr lvl="1"/>
            <a:r>
              <a:rPr lang="en-US" dirty="0"/>
              <a:t>US-CERT’s Secure SDLC Process Survey – This is a paper produced by the U.S. Computer Emergency Readiness Team (A division of Homeland Security).  Although it may not be a “model” it dives into many different methodologies and will help in choosing the processes best for the team and project at hand.</a:t>
            </a:r>
          </a:p>
        </p:txBody>
      </p:sp>
    </p:spTree>
    <p:extLst>
      <p:ext uri="{BB962C8B-B14F-4D97-AF65-F5344CB8AC3E}">
        <p14:creationId xmlns:p14="http://schemas.microsoft.com/office/powerpoint/2010/main" val="3299127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8B65F-79B6-4561-B36D-68318902F65A}"/>
              </a:ext>
            </a:extLst>
          </p:cNvPr>
          <p:cNvSpPr>
            <a:spLocks noGrp="1"/>
          </p:cNvSpPr>
          <p:nvPr>
            <p:ph type="title"/>
          </p:nvPr>
        </p:nvSpPr>
        <p:spPr/>
        <p:txBody>
          <a:bodyPr/>
          <a:lstStyle/>
          <a:p>
            <a:r>
              <a:rPr lang="en-US" dirty="0"/>
              <a:t>Where to Begin</a:t>
            </a:r>
          </a:p>
        </p:txBody>
      </p:sp>
      <p:sp>
        <p:nvSpPr>
          <p:cNvPr id="3" name="Content Placeholder 2">
            <a:extLst>
              <a:ext uri="{FF2B5EF4-FFF2-40B4-BE49-F238E27FC236}">
                <a16:creationId xmlns:a16="http://schemas.microsoft.com/office/drawing/2014/main" id="{7C5934DE-5B0B-4CD6-AADA-A3960B0BAB13}"/>
              </a:ext>
            </a:extLst>
          </p:cNvPr>
          <p:cNvSpPr>
            <a:spLocks noGrp="1"/>
          </p:cNvSpPr>
          <p:nvPr>
            <p:ph idx="1"/>
          </p:nvPr>
        </p:nvSpPr>
        <p:spPr/>
        <p:txBody>
          <a:bodyPr/>
          <a:lstStyle/>
          <a:p>
            <a:r>
              <a:rPr lang="en-US" dirty="0"/>
              <a:t>Most places have established their own process, so there are a few steps to maintain that but increase the level of security.</a:t>
            </a:r>
          </a:p>
          <a:p>
            <a:r>
              <a:rPr lang="en-US" dirty="0"/>
              <a:t>Here are some points for developers and testers:</a:t>
            </a:r>
          </a:p>
          <a:p>
            <a:pPr lvl="1"/>
            <a:r>
              <a:rPr lang="en-US" dirty="0"/>
              <a:t>Education is key, training developers more secure coding practices and secure frameworks should be the first step</a:t>
            </a:r>
          </a:p>
          <a:p>
            <a:pPr lvl="1"/>
            <a:r>
              <a:rPr lang="en-US" dirty="0"/>
              <a:t>Use code scanning tools (see the module on “open-source code scanning tools”)</a:t>
            </a:r>
          </a:p>
          <a:p>
            <a:pPr lvl="1"/>
            <a:r>
              <a:rPr lang="en-US" dirty="0"/>
              <a:t>Security should be included in test cases</a:t>
            </a:r>
          </a:p>
          <a:p>
            <a:r>
              <a:rPr lang="en-US" dirty="0"/>
              <a:t>Extending past the coders to administration and management:</a:t>
            </a:r>
          </a:p>
          <a:p>
            <a:pPr lvl="1"/>
            <a:r>
              <a:rPr lang="en-US" dirty="0"/>
              <a:t>To get things started quickly, help from specialized security companies can be handy</a:t>
            </a:r>
          </a:p>
          <a:p>
            <a:pPr lvl="1"/>
            <a:r>
              <a:rPr lang="en-US" dirty="0"/>
              <a:t>An effectiveness assessment of existing processes within the organization can help determine where work needs to be done to amplify the impact of secure practices</a:t>
            </a:r>
          </a:p>
          <a:p>
            <a:pPr lvl="1"/>
            <a:endParaRPr lang="en-US" dirty="0"/>
          </a:p>
        </p:txBody>
      </p:sp>
    </p:spTree>
    <p:extLst>
      <p:ext uri="{BB962C8B-B14F-4D97-AF65-F5344CB8AC3E}">
        <p14:creationId xmlns:p14="http://schemas.microsoft.com/office/powerpoint/2010/main" val="1810631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DA7A-FED0-4C4B-BE85-AF315595FFF5}"/>
              </a:ext>
            </a:extLst>
          </p:cNvPr>
          <p:cNvSpPr>
            <a:spLocks noGrp="1"/>
          </p:cNvSpPr>
          <p:nvPr>
            <p:ph type="title"/>
          </p:nvPr>
        </p:nvSpPr>
        <p:spPr/>
        <p:txBody>
          <a:bodyPr/>
          <a:lstStyle/>
          <a:p>
            <a:r>
              <a:rPr lang="en-US" dirty="0"/>
              <a:t>Hardware VS Software</a:t>
            </a:r>
          </a:p>
        </p:txBody>
      </p:sp>
      <p:sp>
        <p:nvSpPr>
          <p:cNvPr id="3" name="Content Placeholder 2">
            <a:extLst>
              <a:ext uri="{FF2B5EF4-FFF2-40B4-BE49-F238E27FC236}">
                <a16:creationId xmlns:a16="http://schemas.microsoft.com/office/drawing/2014/main" id="{D45B14D3-A5A2-4B53-87C8-DF1E31D63B94}"/>
              </a:ext>
            </a:extLst>
          </p:cNvPr>
          <p:cNvSpPr>
            <a:spLocks noGrp="1"/>
          </p:cNvSpPr>
          <p:nvPr>
            <p:ph idx="1"/>
          </p:nvPr>
        </p:nvSpPr>
        <p:spPr/>
        <p:txBody>
          <a:bodyPr/>
          <a:lstStyle/>
          <a:p>
            <a:r>
              <a:rPr lang="en-US" dirty="0"/>
              <a:t>What is the difference?</a:t>
            </a:r>
          </a:p>
          <a:p>
            <a:r>
              <a:rPr lang="en-US" dirty="0"/>
              <a:t>Hardware:</a:t>
            </a:r>
          </a:p>
          <a:p>
            <a:pPr lvl="1"/>
            <a:r>
              <a:rPr lang="en-US" dirty="0"/>
              <a:t>Physical components of a machine</a:t>
            </a:r>
          </a:p>
          <a:p>
            <a:pPr lvl="1"/>
            <a:r>
              <a:rPr lang="en-US" dirty="0"/>
              <a:t>Example: Systems without a secure boot process, malware can hi-jack BIOS code</a:t>
            </a:r>
          </a:p>
          <a:p>
            <a:pPr lvl="1"/>
            <a:endParaRPr lang="en-US" dirty="0"/>
          </a:p>
          <a:p>
            <a:r>
              <a:rPr lang="en-US" dirty="0"/>
              <a:t>Software:</a:t>
            </a:r>
          </a:p>
          <a:p>
            <a:pPr lvl="1"/>
            <a:r>
              <a:rPr lang="en-US" dirty="0"/>
              <a:t>Programs that run on the OS and the OS itself is software</a:t>
            </a:r>
          </a:p>
          <a:p>
            <a:pPr lvl="1"/>
            <a:r>
              <a:rPr lang="en-US" dirty="0"/>
              <a:t>The OS is a system software that manages programs and hardware</a:t>
            </a:r>
          </a:p>
          <a:p>
            <a:pPr lvl="1"/>
            <a:endParaRPr lang="en-US" dirty="0"/>
          </a:p>
          <a:p>
            <a:r>
              <a:rPr lang="en-US" dirty="0"/>
              <a:t>Attackers can hijack both hardware and software</a:t>
            </a:r>
          </a:p>
        </p:txBody>
      </p:sp>
    </p:spTree>
    <p:extLst>
      <p:ext uri="{BB962C8B-B14F-4D97-AF65-F5344CB8AC3E}">
        <p14:creationId xmlns:p14="http://schemas.microsoft.com/office/powerpoint/2010/main" val="2766966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3CCDC-C516-41D5-9F11-8AA569076FD8}"/>
              </a:ext>
            </a:extLst>
          </p:cNvPr>
          <p:cNvSpPr>
            <a:spLocks noGrp="1"/>
          </p:cNvSpPr>
          <p:nvPr>
            <p:ph type="title"/>
          </p:nvPr>
        </p:nvSpPr>
        <p:spPr/>
        <p:txBody>
          <a:bodyPr/>
          <a:lstStyle/>
          <a:p>
            <a:r>
              <a:rPr lang="en-US" dirty="0"/>
              <a:t>Exploit VS Vulnerability</a:t>
            </a:r>
          </a:p>
        </p:txBody>
      </p:sp>
      <p:sp>
        <p:nvSpPr>
          <p:cNvPr id="3" name="Content Placeholder 2">
            <a:extLst>
              <a:ext uri="{FF2B5EF4-FFF2-40B4-BE49-F238E27FC236}">
                <a16:creationId xmlns:a16="http://schemas.microsoft.com/office/drawing/2014/main" id="{FF6931EA-28AF-4EDD-930B-2B892925F9C8}"/>
              </a:ext>
            </a:extLst>
          </p:cNvPr>
          <p:cNvSpPr>
            <a:spLocks noGrp="1"/>
          </p:cNvSpPr>
          <p:nvPr>
            <p:ph idx="1"/>
          </p:nvPr>
        </p:nvSpPr>
        <p:spPr>
          <a:xfrm>
            <a:off x="628650" y="1364343"/>
            <a:ext cx="7886700" cy="4812620"/>
          </a:xfrm>
        </p:spPr>
        <p:txBody>
          <a:bodyPr/>
          <a:lstStyle/>
          <a:p>
            <a:r>
              <a:rPr lang="en-US" dirty="0"/>
              <a:t>A vulnerability is a “weak point” in a system</a:t>
            </a:r>
          </a:p>
          <a:p>
            <a:endParaRPr lang="en-US" dirty="0"/>
          </a:p>
          <a:p>
            <a:endParaRPr lang="en-US" dirty="0"/>
          </a:p>
          <a:p>
            <a:endParaRPr lang="en-US" dirty="0"/>
          </a:p>
          <a:p>
            <a:r>
              <a:rPr lang="en-US" dirty="0"/>
              <a:t>An exploit is the “weapon” that can do damage to a system through that “weak point”</a:t>
            </a:r>
          </a:p>
          <a:p>
            <a:endParaRPr lang="en-US" dirty="0"/>
          </a:p>
          <a:p>
            <a:endParaRPr lang="en-US" dirty="0"/>
          </a:p>
          <a:p>
            <a:endParaRPr lang="en-US" dirty="0"/>
          </a:p>
          <a:p>
            <a:endParaRPr lang="en-US" dirty="0"/>
          </a:p>
          <a:p>
            <a:r>
              <a:rPr lang="en-US" dirty="0"/>
              <a:t>A vulnerability can be found in any part of a system</a:t>
            </a:r>
          </a:p>
          <a:p>
            <a:r>
              <a:rPr lang="en-US" dirty="0"/>
              <a:t>An attacker crafts an exploit based on the nature of the vulnerability discovered</a:t>
            </a:r>
          </a:p>
        </p:txBody>
      </p:sp>
      <p:pic>
        <p:nvPicPr>
          <p:cNvPr id="2050" name="Picture 2" descr="https://i.dailymail.co.uk/i/pix/2014/01/31/article-0-1B17BD6700000578-303_634x422.jpg&#10;&#10;Photo of tank driving through wall">
            <a:extLst>
              <a:ext uri="{FF2B5EF4-FFF2-40B4-BE49-F238E27FC236}">
                <a16:creationId xmlns:a16="http://schemas.microsoft.com/office/drawing/2014/main" id="{705CE77E-9DE2-405A-9404-CDB4EAA671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888" y="3329605"/>
            <a:ext cx="2663825" cy="17730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https://hermeticvision.com/wp-content/uploads/2017/12/cracked-brick-wall.png&#10;&#10;Photo of brick wall with crack">
            <a:extLst>
              <a:ext uri="{FF2B5EF4-FFF2-40B4-BE49-F238E27FC236}">
                <a16:creationId xmlns:a16="http://schemas.microsoft.com/office/drawing/2014/main" id="{EFD0C6AC-AE5C-453E-B8CE-3547D3BB0552}"/>
              </a:ext>
            </a:extLst>
          </p:cNvPr>
          <p:cNvPicPr>
            <a:picLocks noChangeAspect="1"/>
          </p:cNvPicPr>
          <p:nvPr/>
        </p:nvPicPr>
        <p:blipFill>
          <a:blip r:embed="rId3"/>
          <a:stretch>
            <a:fillRect/>
          </a:stretch>
        </p:blipFill>
        <p:spPr>
          <a:xfrm>
            <a:off x="5717722" y="1481137"/>
            <a:ext cx="2163535" cy="1442356"/>
          </a:xfrm>
          <a:prstGeom prst="rect">
            <a:avLst/>
          </a:prstGeom>
        </p:spPr>
      </p:pic>
    </p:spTree>
    <p:extLst>
      <p:ext uri="{BB962C8B-B14F-4D97-AF65-F5344CB8AC3E}">
        <p14:creationId xmlns:p14="http://schemas.microsoft.com/office/powerpoint/2010/main" val="748983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7E259-D737-430C-A884-56FECFA4B207}"/>
              </a:ext>
            </a:extLst>
          </p:cNvPr>
          <p:cNvSpPr>
            <a:spLocks noGrp="1"/>
          </p:cNvSpPr>
          <p:nvPr>
            <p:ph type="title"/>
          </p:nvPr>
        </p:nvSpPr>
        <p:spPr/>
        <p:txBody>
          <a:bodyPr/>
          <a:lstStyle/>
          <a:p>
            <a:r>
              <a:rPr lang="en-US" dirty="0"/>
              <a:t>Bugs</a:t>
            </a:r>
          </a:p>
        </p:txBody>
      </p:sp>
      <p:sp>
        <p:nvSpPr>
          <p:cNvPr id="3" name="Content Placeholder 2">
            <a:extLst>
              <a:ext uri="{FF2B5EF4-FFF2-40B4-BE49-F238E27FC236}">
                <a16:creationId xmlns:a16="http://schemas.microsoft.com/office/drawing/2014/main" id="{44ED3FE2-2704-4E05-80BE-CC7E22EA834F}"/>
              </a:ext>
            </a:extLst>
          </p:cNvPr>
          <p:cNvSpPr>
            <a:spLocks noGrp="1"/>
          </p:cNvSpPr>
          <p:nvPr>
            <p:ph idx="1"/>
          </p:nvPr>
        </p:nvSpPr>
        <p:spPr/>
        <p:txBody>
          <a:bodyPr/>
          <a:lstStyle/>
          <a:p>
            <a:r>
              <a:rPr lang="en-US" dirty="0"/>
              <a:t>A bug is a flaw in a program that leads to undesired behavior</a:t>
            </a:r>
          </a:p>
          <a:p>
            <a:r>
              <a:rPr lang="en-US" dirty="0"/>
              <a:t>Bugs typically come from human errors</a:t>
            </a:r>
          </a:p>
          <a:p>
            <a:r>
              <a:rPr lang="en-US" dirty="0"/>
              <a:t>Bugs can lead to vulnerabilities being discovered</a:t>
            </a:r>
          </a:p>
          <a:p>
            <a:r>
              <a:rPr lang="en-US" dirty="0"/>
              <a:t>They will always exist in code written by humans</a:t>
            </a:r>
          </a:p>
          <a:p>
            <a:r>
              <a:rPr lang="en-US" dirty="0"/>
              <a:t>Therefore there will always be vulnerabilities to find, although they become more difficult to exploit over time</a:t>
            </a:r>
          </a:p>
        </p:txBody>
      </p:sp>
      <p:pic>
        <p:nvPicPr>
          <p:cNvPr id="4" name="Picture 3" descr="http://www.gordoncomputer.com/computer_fun/images/image001-1.jpg&#10;&#10;Picture of an error window">
            <a:extLst>
              <a:ext uri="{FF2B5EF4-FFF2-40B4-BE49-F238E27FC236}">
                <a16:creationId xmlns:a16="http://schemas.microsoft.com/office/drawing/2014/main" id="{A1E6FBFD-22AA-499A-ACBE-DB0CE3581194}"/>
              </a:ext>
            </a:extLst>
          </p:cNvPr>
          <p:cNvPicPr>
            <a:picLocks noChangeAspect="1"/>
          </p:cNvPicPr>
          <p:nvPr/>
        </p:nvPicPr>
        <p:blipFill>
          <a:blip r:embed="rId2"/>
          <a:stretch>
            <a:fillRect/>
          </a:stretch>
        </p:blipFill>
        <p:spPr>
          <a:xfrm>
            <a:off x="3262312" y="4169001"/>
            <a:ext cx="2619375" cy="1800225"/>
          </a:xfrm>
          <a:prstGeom prst="rect">
            <a:avLst/>
          </a:prstGeom>
        </p:spPr>
      </p:pic>
    </p:spTree>
    <p:extLst>
      <p:ext uri="{BB962C8B-B14F-4D97-AF65-F5344CB8AC3E}">
        <p14:creationId xmlns:p14="http://schemas.microsoft.com/office/powerpoint/2010/main" val="4135275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27854-C89C-4527-B516-F8EBBEB5B27B}"/>
              </a:ext>
            </a:extLst>
          </p:cNvPr>
          <p:cNvSpPr>
            <a:spLocks noGrp="1"/>
          </p:cNvSpPr>
          <p:nvPr>
            <p:ph type="title"/>
          </p:nvPr>
        </p:nvSpPr>
        <p:spPr>
          <a:xfrm>
            <a:off x="628650" y="365126"/>
            <a:ext cx="7886700" cy="1325563"/>
          </a:xfrm>
        </p:spPr>
        <p:txBody>
          <a:bodyPr/>
          <a:lstStyle/>
          <a:p>
            <a:r>
              <a:rPr lang="en-US" dirty="0"/>
              <a:t>Network Security</a:t>
            </a:r>
          </a:p>
        </p:txBody>
      </p:sp>
      <p:sp>
        <p:nvSpPr>
          <p:cNvPr id="3" name="Content Placeholder 2">
            <a:extLst>
              <a:ext uri="{FF2B5EF4-FFF2-40B4-BE49-F238E27FC236}">
                <a16:creationId xmlns:a16="http://schemas.microsoft.com/office/drawing/2014/main" id="{A06ED083-4327-4E94-964A-844A00C4022A}"/>
              </a:ext>
            </a:extLst>
          </p:cNvPr>
          <p:cNvSpPr>
            <a:spLocks noGrp="1"/>
          </p:cNvSpPr>
          <p:nvPr>
            <p:ph idx="1"/>
          </p:nvPr>
        </p:nvSpPr>
        <p:spPr/>
        <p:txBody>
          <a:bodyPr/>
          <a:lstStyle/>
          <a:p>
            <a:r>
              <a:rPr lang="en-US" dirty="0"/>
              <a:t>Securing a network isn’t just using a firewall</a:t>
            </a:r>
          </a:p>
          <a:p>
            <a:endParaRPr lang="en-US" dirty="0"/>
          </a:p>
          <a:p>
            <a:r>
              <a:rPr lang="en-US" dirty="0"/>
              <a:t>Update software and firmware on all components</a:t>
            </a:r>
          </a:p>
          <a:p>
            <a:r>
              <a:rPr lang="en-US" dirty="0"/>
              <a:t>Strong encryption and passwords</a:t>
            </a:r>
          </a:p>
          <a:p>
            <a:r>
              <a:rPr lang="en-US" dirty="0"/>
              <a:t>Good management of users and their assigned privileges</a:t>
            </a:r>
          </a:p>
          <a:p>
            <a:r>
              <a:rPr lang="en-US" dirty="0"/>
              <a:t>Restrict access as much as possible</a:t>
            </a:r>
          </a:p>
          <a:p>
            <a:r>
              <a:rPr lang="en-US" dirty="0"/>
              <a:t>Create separate networks for vital data</a:t>
            </a:r>
          </a:p>
          <a:p>
            <a:endParaRPr lang="en-US" dirty="0"/>
          </a:p>
          <a:p>
            <a:r>
              <a:rPr lang="en-US" dirty="0"/>
              <a:t>There are many steps that must be taken to create the most secure network possible</a:t>
            </a:r>
          </a:p>
          <a:p>
            <a:r>
              <a:rPr lang="en-US" dirty="0"/>
              <a:t>A crucial aspect of any business</a:t>
            </a:r>
          </a:p>
        </p:txBody>
      </p:sp>
    </p:spTree>
    <p:extLst>
      <p:ext uri="{BB962C8B-B14F-4D97-AF65-F5344CB8AC3E}">
        <p14:creationId xmlns:p14="http://schemas.microsoft.com/office/powerpoint/2010/main" val="503338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57CD-9DF7-5143-ABCC-24DCA5ABD279}"/>
              </a:ext>
            </a:extLst>
          </p:cNvPr>
          <p:cNvSpPr>
            <a:spLocks noGrp="1"/>
          </p:cNvSpPr>
          <p:nvPr>
            <p:ph type="title"/>
          </p:nvPr>
        </p:nvSpPr>
        <p:spPr/>
        <p:txBody>
          <a:bodyPr/>
          <a:lstStyle/>
          <a:p>
            <a:r>
              <a:rPr lang="en-US" dirty="0"/>
              <a:t>What is Wrong Here?</a:t>
            </a:r>
          </a:p>
        </p:txBody>
      </p:sp>
      <p:sp>
        <p:nvSpPr>
          <p:cNvPr id="4" name="Rectangle 3">
            <a:extLst>
              <a:ext uri="{FF2B5EF4-FFF2-40B4-BE49-F238E27FC236}">
                <a16:creationId xmlns:a16="http://schemas.microsoft.com/office/drawing/2014/main" id="{BE529EF8-2AEA-A84D-AFC6-C73D4A24D915}"/>
              </a:ext>
            </a:extLst>
          </p:cNvPr>
          <p:cNvSpPr/>
          <p:nvPr/>
        </p:nvSpPr>
        <p:spPr>
          <a:xfrm>
            <a:off x="4916403" y="4121084"/>
            <a:ext cx="1376313" cy="1300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Web Server</a:t>
            </a:r>
          </a:p>
        </p:txBody>
      </p:sp>
      <p:sp>
        <p:nvSpPr>
          <p:cNvPr id="5" name="Rectangle 4">
            <a:extLst>
              <a:ext uri="{FF2B5EF4-FFF2-40B4-BE49-F238E27FC236}">
                <a16:creationId xmlns:a16="http://schemas.microsoft.com/office/drawing/2014/main" id="{06E58C39-4B53-014C-B629-B74D5F9D8C1E}"/>
              </a:ext>
            </a:extLst>
          </p:cNvPr>
          <p:cNvSpPr/>
          <p:nvPr/>
        </p:nvSpPr>
        <p:spPr>
          <a:xfrm>
            <a:off x="7220796" y="4121084"/>
            <a:ext cx="1376313" cy="1300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Database</a:t>
            </a:r>
          </a:p>
        </p:txBody>
      </p:sp>
      <p:cxnSp>
        <p:nvCxnSpPr>
          <p:cNvPr id="8" name="Straight Connector 7">
            <a:extLst>
              <a:ext uri="{FF2B5EF4-FFF2-40B4-BE49-F238E27FC236}">
                <a16:creationId xmlns:a16="http://schemas.microsoft.com/office/drawing/2014/main" id="{A3D755E0-D23F-E04F-80C0-D778D7A2F5B3}"/>
              </a:ext>
            </a:extLst>
          </p:cNvPr>
          <p:cNvCxnSpPr>
            <a:cxnSpLocks/>
          </p:cNvCxnSpPr>
          <p:nvPr/>
        </p:nvCxnSpPr>
        <p:spPr>
          <a:xfrm flipH="1">
            <a:off x="628650" y="2762699"/>
            <a:ext cx="7795132" cy="0"/>
          </a:xfrm>
          <a:prstGeom prst="line">
            <a:avLst/>
          </a:prstGeom>
          <a:ln w="3810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FFE325F-982B-394B-BDBE-045DE05ADA2C}"/>
              </a:ext>
            </a:extLst>
          </p:cNvPr>
          <p:cNvSpPr txBox="1"/>
          <p:nvPr/>
        </p:nvSpPr>
        <p:spPr>
          <a:xfrm>
            <a:off x="6347693" y="3257226"/>
            <a:ext cx="684803" cy="369332"/>
          </a:xfrm>
          <a:prstGeom prst="rect">
            <a:avLst/>
          </a:prstGeom>
          <a:noFill/>
        </p:spPr>
        <p:txBody>
          <a:bodyPr wrap="none" rtlCol="0">
            <a:spAutoFit/>
          </a:bodyPr>
          <a:lstStyle/>
          <a:p>
            <a:r>
              <a:rPr lang="en-US" dirty="0"/>
              <a:t>DMZ</a:t>
            </a:r>
          </a:p>
        </p:txBody>
      </p:sp>
      <p:sp>
        <p:nvSpPr>
          <p:cNvPr id="11" name="TextBox 10">
            <a:extLst>
              <a:ext uri="{FF2B5EF4-FFF2-40B4-BE49-F238E27FC236}">
                <a16:creationId xmlns:a16="http://schemas.microsoft.com/office/drawing/2014/main" id="{5B635C30-5096-8B4E-BD33-78362E6226BF}"/>
              </a:ext>
            </a:extLst>
          </p:cNvPr>
          <p:cNvSpPr txBox="1"/>
          <p:nvPr/>
        </p:nvSpPr>
        <p:spPr>
          <a:xfrm>
            <a:off x="1854756" y="3045985"/>
            <a:ext cx="954107" cy="369332"/>
          </a:xfrm>
          <a:prstGeom prst="rect">
            <a:avLst/>
          </a:prstGeom>
          <a:noFill/>
        </p:spPr>
        <p:txBody>
          <a:bodyPr wrap="none" rtlCol="0">
            <a:spAutoFit/>
          </a:bodyPr>
          <a:lstStyle/>
          <a:p>
            <a:r>
              <a:rPr lang="en-US" dirty="0"/>
              <a:t>Internal</a:t>
            </a:r>
          </a:p>
        </p:txBody>
      </p:sp>
      <p:cxnSp>
        <p:nvCxnSpPr>
          <p:cNvPr id="13" name="Straight Connector 12">
            <a:extLst>
              <a:ext uri="{FF2B5EF4-FFF2-40B4-BE49-F238E27FC236}">
                <a16:creationId xmlns:a16="http://schemas.microsoft.com/office/drawing/2014/main" id="{28776443-982C-BD4F-9C22-DDCFA5732D6E}"/>
              </a:ext>
            </a:extLst>
          </p:cNvPr>
          <p:cNvCxnSpPr>
            <a:cxnSpLocks/>
          </p:cNvCxnSpPr>
          <p:nvPr/>
        </p:nvCxnSpPr>
        <p:spPr>
          <a:xfrm>
            <a:off x="4433104" y="2762699"/>
            <a:ext cx="0" cy="2920471"/>
          </a:xfrm>
          <a:prstGeom prst="line">
            <a:avLst/>
          </a:prstGeom>
          <a:ln w="3810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03E8F1F-F520-8844-8C6D-56D903ACA90C}"/>
              </a:ext>
            </a:extLst>
          </p:cNvPr>
          <p:cNvSpPr/>
          <p:nvPr/>
        </p:nvSpPr>
        <p:spPr>
          <a:xfrm>
            <a:off x="1388989" y="3698602"/>
            <a:ext cx="1885640" cy="1300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User Systems, Servers, </a:t>
            </a:r>
            <a:r>
              <a:rPr lang="en-US" dirty="0" err="1"/>
              <a:t>etc</a:t>
            </a:r>
            <a:endParaRPr lang="en-US" dirty="0"/>
          </a:p>
        </p:txBody>
      </p:sp>
      <p:sp>
        <p:nvSpPr>
          <p:cNvPr id="17" name="Cloud 16">
            <a:extLst>
              <a:ext uri="{FF2B5EF4-FFF2-40B4-BE49-F238E27FC236}">
                <a16:creationId xmlns:a16="http://schemas.microsoft.com/office/drawing/2014/main" id="{7A14E4FA-EF99-6045-87ED-13618CE47299}"/>
              </a:ext>
            </a:extLst>
          </p:cNvPr>
          <p:cNvSpPr/>
          <p:nvPr/>
        </p:nvSpPr>
        <p:spPr>
          <a:xfrm>
            <a:off x="3274629" y="1545195"/>
            <a:ext cx="2329931" cy="56320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182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563C7-8C7E-422B-B42C-ABBD4CB8C32D}"/>
              </a:ext>
            </a:extLst>
          </p:cNvPr>
          <p:cNvSpPr>
            <a:spLocks noGrp="1"/>
          </p:cNvSpPr>
          <p:nvPr>
            <p:ph type="title"/>
          </p:nvPr>
        </p:nvSpPr>
        <p:spPr/>
        <p:txBody>
          <a:bodyPr/>
          <a:lstStyle/>
          <a:p>
            <a:r>
              <a:rPr lang="en-US" dirty="0"/>
              <a:t>Interpreted Language Overview</a:t>
            </a:r>
          </a:p>
        </p:txBody>
      </p:sp>
      <p:sp>
        <p:nvSpPr>
          <p:cNvPr id="3" name="Content Placeholder 2">
            <a:extLst>
              <a:ext uri="{FF2B5EF4-FFF2-40B4-BE49-F238E27FC236}">
                <a16:creationId xmlns:a16="http://schemas.microsoft.com/office/drawing/2014/main" id="{6E6A5428-AC74-4D9D-8692-F41357523A3D}"/>
              </a:ext>
            </a:extLst>
          </p:cNvPr>
          <p:cNvSpPr>
            <a:spLocks noGrp="1"/>
          </p:cNvSpPr>
          <p:nvPr>
            <p:ph idx="1"/>
          </p:nvPr>
        </p:nvSpPr>
        <p:spPr/>
        <p:txBody>
          <a:bodyPr/>
          <a:lstStyle/>
          <a:p>
            <a:r>
              <a:rPr lang="en-US" dirty="0"/>
              <a:t>Interpreted languages are not compiled before they are executed</a:t>
            </a:r>
          </a:p>
          <a:p>
            <a:r>
              <a:rPr lang="en-US" dirty="0"/>
              <a:t>Instead interpreted languages use an interpreter</a:t>
            </a:r>
          </a:p>
          <a:p>
            <a:r>
              <a:rPr lang="en-US" dirty="0"/>
              <a:t>This can yield a higher degree of code flexibility and is often easier to program with</a:t>
            </a:r>
          </a:p>
          <a:p>
            <a:r>
              <a:rPr lang="en-US" dirty="0"/>
              <a:t>Some examples of such languages are:</a:t>
            </a:r>
          </a:p>
          <a:p>
            <a:pPr lvl="1"/>
            <a:r>
              <a:rPr lang="en-US" dirty="0"/>
              <a:t>Python </a:t>
            </a:r>
          </a:p>
          <a:p>
            <a:pPr lvl="1"/>
            <a:r>
              <a:rPr lang="en-US" dirty="0"/>
              <a:t>Java/.NET</a:t>
            </a:r>
          </a:p>
          <a:p>
            <a:pPr lvl="1"/>
            <a:r>
              <a:rPr lang="en-US" dirty="0"/>
              <a:t>Ruby</a:t>
            </a:r>
          </a:p>
          <a:p>
            <a:pPr lvl="1"/>
            <a:r>
              <a:rPr lang="en-US" dirty="0" err="1"/>
              <a:t>Javascript</a:t>
            </a:r>
            <a:endParaRPr lang="en-US" dirty="0"/>
          </a:p>
          <a:p>
            <a:pPr lvl="1"/>
            <a:r>
              <a:rPr lang="en-US" dirty="0"/>
              <a:t>Perl</a:t>
            </a:r>
          </a:p>
          <a:p>
            <a:pPr lvl="1"/>
            <a:r>
              <a:rPr lang="en-US" dirty="0"/>
              <a:t>Lua</a:t>
            </a:r>
          </a:p>
        </p:txBody>
      </p:sp>
    </p:spTree>
    <p:extLst>
      <p:ext uri="{BB962C8B-B14F-4D97-AF65-F5344CB8AC3E}">
        <p14:creationId xmlns:p14="http://schemas.microsoft.com/office/powerpoint/2010/main" val="3429851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90FEF-1369-473E-B2F6-9838ADAF1592}"/>
              </a:ext>
            </a:extLst>
          </p:cNvPr>
          <p:cNvSpPr>
            <a:spLocks noGrp="1"/>
          </p:cNvSpPr>
          <p:nvPr>
            <p:ph type="title"/>
          </p:nvPr>
        </p:nvSpPr>
        <p:spPr/>
        <p:txBody>
          <a:bodyPr/>
          <a:lstStyle/>
          <a:p>
            <a:r>
              <a:rPr lang="en-US" dirty="0"/>
              <a:t>The Interpreter</a:t>
            </a:r>
          </a:p>
        </p:txBody>
      </p:sp>
      <p:sp>
        <p:nvSpPr>
          <p:cNvPr id="3" name="Content Placeholder 2">
            <a:extLst>
              <a:ext uri="{FF2B5EF4-FFF2-40B4-BE49-F238E27FC236}">
                <a16:creationId xmlns:a16="http://schemas.microsoft.com/office/drawing/2014/main" id="{F373FD1E-83A4-4845-A48F-C1C1A603A9FF}"/>
              </a:ext>
            </a:extLst>
          </p:cNvPr>
          <p:cNvSpPr>
            <a:spLocks noGrp="1"/>
          </p:cNvSpPr>
          <p:nvPr>
            <p:ph idx="1"/>
          </p:nvPr>
        </p:nvSpPr>
        <p:spPr/>
        <p:txBody>
          <a:bodyPr/>
          <a:lstStyle/>
          <a:p>
            <a:r>
              <a:rPr lang="en-US" dirty="0"/>
              <a:t>As mentioned in the previous slide, the interpreter allows for the code to be run</a:t>
            </a:r>
          </a:p>
          <a:p>
            <a:r>
              <a:rPr lang="en-US" dirty="0"/>
              <a:t>The interpreter is essentially a program that reads and executes the program since interpreted language instructions aren’t executed directly by the host machine like compiled languages</a:t>
            </a:r>
          </a:p>
          <a:p>
            <a:r>
              <a:rPr lang="en-US" dirty="0"/>
              <a:t>As an example, and interpreter would see a “-” sign in the code and execute it’s own sub(</a:t>
            </a:r>
            <a:r>
              <a:rPr lang="en-US" dirty="0" err="1"/>
              <a:t>x,y</a:t>
            </a:r>
            <a:r>
              <a:rPr lang="en-US" dirty="0"/>
              <a:t>) function.  This function would then call the SUB machine instruction</a:t>
            </a:r>
          </a:p>
          <a:p>
            <a:endParaRPr lang="en-US" dirty="0"/>
          </a:p>
          <a:p>
            <a:endParaRPr lang="en-US" dirty="0"/>
          </a:p>
        </p:txBody>
      </p:sp>
    </p:spTree>
    <p:extLst>
      <p:ext uri="{BB962C8B-B14F-4D97-AF65-F5344CB8AC3E}">
        <p14:creationId xmlns:p14="http://schemas.microsoft.com/office/powerpoint/2010/main" val="2773656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90ECE-A896-46AD-8FD5-E192EF6233F9}"/>
              </a:ext>
            </a:extLst>
          </p:cNvPr>
          <p:cNvSpPr>
            <a:spLocks noGrp="1"/>
          </p:cNvSpPr>
          <p:nvPr>
            <p:ph type="title"/>
          </p:nvPr>
        </p:nvSpPr>
        <p:spPr/>
        <p:txBody>
          <a:bodyPr/>
          <a:lstStyle/>
          <a:p>
            <a:r>
              <a:rPr lang="en-US" dirty="0"/>
              <a:t>Security of Interpreted Languages</a:t>
            </a:r>
          </a:p>
        </p:txBody>
      </p:sp>
      <p:sp>
        <p:nvSpPr>
          <p:cNvPr id="3" name="Content Placeholder 2">
            <a:extLst>
              <a:ext uri="{FF2B5EF4-FFF2-40B4-BE49-F238E27FC236}">
                <a16:creationId xmlns:a16="http://schemas.microsoft.com/office/drawing/2014/main" id="{F9F81B99-2E16-4F81-96FB-95BF8DD98001}"/>
              </a:ext>
            </a:extLst>
          </p:cNvPr>
          <p:cNvSpPr>
            <a:spLocks noGrp="1"/>
          </p:cNvSpPr>
          <p:nvPr>
            <p:ph idx="1"/>
          </p:nvPr>
        </p:nvSpPr>
        <p:spPr/>
        <p:txBody>
          <a:bodyPr/>
          <a:lstStyle/>
          <a:p>
            <a:r>
              <a:rPr lang="en-US" dirty="0"/>
              <a:t>Since there’s no compiler, security issues can be skipped over and not displayed at compile time where security checks can be set with flags</a:t>
            </a:r>
          </a:p>
          <a:p>
            <a:r>
              <a:rPr lang="en-US" dirty="0"/>
              <a:t>Interpreters go through many more stages to execute the same instruction a compiled binary would, leaving more opportunities for attackers to manipulate a program</a:t>
            </a:r>
          </a:p>
          <a:p>
            <a:r>
              <a:rPr lang="en-US" dirty="0"/>
              <a:t>Most interpreted languages are loose and can lead to insecure programming habits</a:t>
            </a:r>
          </a:p>
          <a:p>
            <a:r>
              <a:rPr lang="en-US" dirty="0"/>
              <a:t>Some don’t have features like buffer-overflow protection that are common in compiled languages</a:t>
            </a:r>
          </a:p>
        </p:txBody>
      </p:sp>
    </p:spTree>
    <p:extLst>
      <p:ext uri="{BB962C8B-B14F-4D97-AF65-F5344CB8AC3E}">
        <p14:creationId xmlns:p14="http://schemas.microsoft.com/office/powerpoint/2010/main" val="1427493451"/>
      </p:ext>
    </p:extLst>
  </p:cSld>
  <p:clrMapOvr>
    <a:masterClrMapping/>
  </p:clrMapOvr>
</p:sld>
</file>

<file path=ppt/theme/theme1.xml><?xml version="1.0" encoding="utf-8"?>
<a:theme xmlns:a="http://schemas.openxmlformats.org/drawingml/2006/main" name="PP_C5Modules_CC_Licens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_C5Modules_CC_License_standard" id="{F0FA9D47-06A1-4F86-A3DE-945BA88B3B0E}" vid="{A7340899-09C2-4C21-8394-A4D30A56A3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C5 Modules</Template>
  <TotalTime>38077</TotalTime>
  <Words>1128</Words>
  <Application>Microsoft Macintosh PowerPoint</Application>
  <PresentationFormat>On-screen Show (4:3)</PresentationFormat>
  <Paragraphs>125</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PP_C5Modules_CC_License_standard</vt:lpstr>
      <vt:lpstr>  What is Security?</vt:lpstr>
      <vt:lpstr>Hardware VS Software</vt:lpstr>
      <vt:lpstr>Exploit VS Vulnerability</vt:lpstr>
      <vt:lpstr>Bugs</vt:lpstr>
      <vt:lpstr>Network Security</vt:lpstr>
      <vt:lpstr>What is Wrong Here?</vt:lpstr>
      <vt:lpstr>Interpreted Language Overview</vt:lpstr>
      <vt:lpstr>The Interpreter</vt:lpstr>
      <vt:lpstr>Security of Interpreted Languages</vt:lpstr>
      <vt:lpstr>Compiled Languages</vt:lpstr>
      <vt:lpstr>Security of Compiled Languages</vt:lpstr>
      <vt:lpstr>How Do We Find Bugs?</vt:lpstr>
      <vt:lpstr>Software Development Lifecycle Refresher</vt:lpstr>
      <vt:lpstr>Why Develop with Security In Mind?</vt:lpstr>
      <vt:lpstr>Benefits of the Secure SDLC</vt:lpstr>
      <vt:lpstr>How is this done?</vt:lpstr>
      <vt:lpstr>Where to Begin</vt:lpstr>
    </vt:vector>
  </TitlesOfParts>
  <Company>University of California at Davis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Bishop</dc:creator>
  <cp:lastModifiedBy>Stroschein, Joshua</cp:lastModifiedBy>
  <cp:revision>314</cp:revision>
  <cp:lastPrinted>2016-07-18T16:40:10Z</cp:lastPrinted>
  <dcterms:created xsi:type="dcterms:W3CDTF">2016-07-03T20:12:42Z</dcterms:created>
  <dcterms:modified xsi:type="dcterms:W3CDTF">2019-01-10T16:32:21Z</dcterms:modified>
</cp:coreProperties>
</file>