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92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5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3"/>
    <p:restoredTop sz="94745"/>
  </p:normalViewPr>
  <p:slideViewPr>
    <p:cSldViewPr snapToGrid="0" snapToObjects="1">
      <p:cViewPr varScale="1">
        <p:scale>
          <a:sx n="102" d="100"/>
          <a:sy n="102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Relationship Id="rId45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F589A-E10C-4C2C-AD28-454F7F01235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B9473E-F1A4-4936-90FF-8019E615EB8F}">
      <dgm:prSet/>
      <dgm:spPr/>
      <dgm:t>
        <a:bodyPr/>
        <a:lstStyle/>
        <a:p>
          <a:r>
            <a:rPr lang="en-US"/>
            <a:t>Refresher on CPU registers</a:t>
          </a:r>
        </a:p>
      </dgm:t>
    </dgm:pt>
    <dgm:pt modelId="{77221989-2486-4345-8588-68F43448C2A6}" type="parTrans" cxnId="{83EE67B0-4969-4665-8187-027E68190894}">
      <dgm:prSet/>
      <dgm:spPr/>
      <dgm:t>
        <a:bodyPr/>
        <a:lstStyle/>
        <a:p>
          <a:endParaRPr lang="en-US"/>
        </a:p>
      </dgm:t>
    </dgm:pt>
    <dgm:pt modelId="{1F9CDCFD-B126-48F0-B2A8-BB050A7BA3BD}" type="sibTrans" cxnId="{83EE67B0-4969-4665-8187-027E68190894}">
      <dgm:prSet/>
      <dgm:spPr/>
      <dgm:t>
        <a:bodyPr/>
        <a:lstStyle/>
        <a:p>
          <a:endParaRPr lang="en-US"/>
        </a:p>
      </dgm:t>
    </dgm:pt>
    <dgm:pt modelId="{1C4649DD-5ABB-4E4F-9B66-C686158120CF}">
      <dgm:prSet/>
      <dgm:spPr/>
      <dgm:t>
        <a:bodyPr/>
        <a:lstStyle/>
        <a:p>
          <a:r>
            <a:rPr lang="en-US"/>
            <a:t>Refresher on ASM instructions</a:t>
          </a:r>
        </a:p>
      </dgm:t>
    </dgm:pt>
    <dgm:pt modelId="{84C68CCF-4E12-4B15-8432-AC79243D69AF}" type="parTrans" cxnId="{51E0C50B-6032-45B4-BE8C-5385132C1DD9}">
      <dgm:prSet/>
      <dgm:spPr/>
      <dgm:t>
        <a:bodyPr/>
        <a:lstStyle/>
        <a:p>
          <a:endParaRPr lang="en-US"/>
        </a:p>
      </dgm:t>
    </dgm:pt>
    <dgm:pt modelId="{3915EFFC-C146-4941-9138-62054504DCAE}" type="sibTrans" cxnId="{51E0C50B-6032-45B4-BE8C-5385132C1DD9}">
      <dgm:prSet/>
      <dgm:spPr/>
      <dgm:t>
        <a:bodyPr/>
        <a:lstStyle/>
        <a:p>
          <a:endParaRPr lang="en-US"/>
        </a:p>
      </dgm:t>
    </dgm:pt>
    <dgm:pt modelId="{F6683099-E3F6-4E39-91D0-376D6CC407F4}">
      <dgm:prSet/>
      <dgm:spPr/>
      <dgm:t>
        <a:bodyPr/>
        <a:lstStyle/>
        <a:p>
          <a:r>
            <a:rPr lang="en-US"/>
            <a:t>Refresher on the stack</a:t>
          </a:r>
        </a:p>
      </dgm:t>
    </dgm:pt>
    <dgm:pt modelId="{C6927AA1-8921-4C67-92A0-F850C8F18BA9}" type="parTrans" cxnId="{67695B09-2EAF-4F23-9080-7C319795E6A3}">
      <dgm:prSet/>
      <dgm:spPr/>
      <dgm:t>
        <a:bodyPr/>
        <a:lstStyle/>
        <a:p>
          <a:endParaRPr lang="en-US"/>
        </a:p>
      </dgm:t>
    </dgm:pt>
    <dgm:pt modelId="{E2D019E5-862E-408D-BB9D-36A4DD13581F}" type="sibTrans" cxnId="{67695B09-2EAF-4F23-9080-7C319795E6A3}">
      <dgm:prSet/>
      <dgm:spPr/>
      <dgm:t>
        <a:bodyPr/>
        <a:lstStyle/>
        <a:p>
          <a:endParaRPr lang="en-US"/>
        </a:p>
      </dgm:t>
    </dgm:pt>
    <dgm:pt modelId="{DC771D56-160C-466C-BEA9-C5B9EC537531}">
      <dgm:prSet/>
      <dgm:spPr/>
      <dgm:t>
        <a:bodyPr/>
        <a:lstStyle/>
        <a:p>
          <a:r>
            <a:rPr lang="en-US"/>
            <a:t>Bits, Bytes, Words, Double Words</a:t>
          </a:r>
        </a:p>
      </dgm:t>
    </dgm:pt>
    <dgm:pt modelId="{932C8E37-B3AD-4FF2-A470-EE021A37AB79}" type="parTrans" cxnId="{6A2DA50E-B423-43D2-A5A8-C1427BFDC272}">
      <dgm:prSet/>
      <dgm:spPr/>
      <dgm:t>
        <a:bodyPr/>
        <a:lstStyle/>
        <a:p>
          <a:endParaRPr lang="en-US"/>
        </a:p>
      </dgm:t>
    </dgm:pt>
    <dgm:pt modelId="{8B94AF3A-B343-4AAC-96C7-9ACBB9F2A88E}" type="sibTrans" cxnId="{6A2DA50E-B423-43D2-A5A8-C1427BFDC272}">
      <dgm:prSet/>
      <dgm:spPr/>
      <dgm:t>
        <a:bodyPr/>
        <a:lstStyle/>
        <a:p>
          <a:endParaRPr lang="en-US"/>
        </a:p>
      </dgm:t>
    </dgm:pt>
    <dgm:pt modelId="{A1595AC0-3852-4BEB-AF85-2F03C43986F6}" type="pres">
      <dgm:prSet presAssocID="{55AF589A-E10C-4C2C-AD28-454F7F0123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15DD07-697B-46D9-B077-3B1CD8D07C85}" type="pres">
      <dgm:prSet presAssocID="{D5B9473E-F1A4-4936-90FF-8019E615EB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FCAFB-771F-48C3-B4F4-B4185E7E3EE9}" type="pres">
      <dgm:prSet presAssocID="{1F9CDCFD-B126-48F0-B2A8-BB050A7BA3BD}" presName="sibTrans" presStyleCnt="0"/>
      <dgm:spPr/>
    </dgm:pt>
    <dgm:pt modelId="{4C54D83F-6546-4730-A57D-E4483EB8C1FC}" type="pres">
      <dgm:prSet presAssocID="{1C4649DD-5ABB-4E4F-9B66-C686158120C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60D5C-0178-4AF8-B313-D91518754DDF}" type="pres">
      <dgm:prSet presAssocID="{3915EFFC-C146-4941-9138-62054504DCAE}" presName="sibTrans" presStyleCnt="0"/>
      <dgm:spPr/>
    </dgm:pt>
    <dgm:pt modelId="{D98A95C8-4A41-45D3-9BCF-937B3A911F61}" type="pres">
      <dgm:prSet presAssocID="{F6683099-E3F6-4E39-91D0-376D6CC407F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EA03-23F7-4A3E-A252-78003D094CDE}" type="pres">
      <dgm:prSet presAssocID="{E2D019E5-862E-408D-BB9D-36A4DD13581F}" presName="sibTrans" presStyleCnt="0"/>
      <dgm:spPr/>
    </dgm:pt>
    <dgm:pt modelId="{63FDE16D-6868-40DD-BDE5-03BC6F1B2C9F}" type="pres">
      <dgm:prSet presAssocID="{DC771D56-160C-466C-BEA9-C5B9EC5375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39841-70E6-4FF2-BD21-12E7BCA8B509}" type="presOf" srcId="{D5B9473E-F1A4-4936-90FF-8019E615EB8F}" destId="{FC15DD07-697B-46D9-B077-3B1CD8D07C85}" srcOrd="0" destOrd="0" presId="urn:microsoft.com/office/officeart/2005/8/layout/default"/>
    <dgm:cxn modelId="{67695B09-2EAF-4F23-9080-7C319795E6A3}" srcId="{55AF589A-E10C-4C2C-AD28-454F7F012357}" destId="{F6683099-E3F6-4E39-91D0-376D6CC407F4}" srcOrd="2" destOrd="0" parTransId="{C6927AA1-8921-4C67-92A0-F850C8F18BA9}" sibTransId="{E2D019E5-862E-408D-BB9D-36A4DD13581F}"/>
    <dgm:cxn modelId="{1F091D04-09FB-4B44-A760-114B04DCB5F0}" type="presOf" srcId="{DC771D56-160C-466C-BEA9-C5B9EC537531}" destId="{63FDE16D-6868-40DD-BDE5-03BC6F1B2C9F}" srcOrd="0" destOrd="0" presId="urn:microsoft.com/office/officeart/2005/8/layout/default"/>
    <dgm:cxn modelId="{4606C381-63E8-4535-BB37-973BB393969B}" type="presOf" srcId="{55AF589A-E10C-4C2C-AD28-454F7F012357}" destId="{A1595AC0-3852-4BEB-AF85-2F03C43986F6}" srcOrd="0" destOrd="0" presId="urn:microsoft.com/office/officeart/2005/8/layout/default"/>
    <dgm:cxn modelId="{51E0C50B-6032-45B4-BE8C-5385132C1DD9}" srcId="{55AF589A-E10C-4C2C-AD28-454F7F012357}" destId="{1C4649DD-5ABB-4E4F-9B66-C686158120CF}" srcOrd="1" destOrd="0" parTransId="{84C68CCF-4E12-4B15-8432-AC79243D69AF}" sibTransId="{3915EFFC-C146-4941-9138-62054504DCAE}"/>
    <dgm:cxn modelId="{5C9CC804-5E17-4D71-90AC-DE2FEE2AFB2A}" type="presOf" srcId="{F6683099-E3F6-4E39-91D0-376D6CC407F4}" destId="{D98A95C8-4A41-45D3-9BCF-937B3A911F61}" srcOrd="0" destOrd="0" presId="urn:microsoft.com/office/officeart/2005/8/layout/default"/>
    <dgm:cxn modelId="{8A06A516-D216-429C-A4D0-1D8BAD54CBD9}" type="presOf" srcId="{1C4649DD-5ABB-4E4F-9B66-C686158120CF}" destId="{4C54D83F-6546-4730-A57D-E4483EB8C1FC}" srcOrd="0" destOrd="0" presId="urn:microsoft.com/office/officeart/2005/8/layout/default"/>
    <dgm:cxn modelId="{83EE67B0-4969-4665-8187-027E68190894}" srcId="{55AF589A-E10C-4C2C-AD28-454F7F012357}" destId="{D5B9473E-F1A4-4936-90FF-8019E615EB8F}" srcOrd="0" destOrd="0" parTransId="{77221989-2486-4345-8588-68F43448C2A6}" sibTransId="{1F9CDCFD-B126-48F0-B2A8-BB050A7BA3BD}"/>
    <dgm:cxn modelId="{6A2DA50E-B423-43D2-A5A8-C1427BFDC272}" srcId="{55AF589A-E10C-4C2C-AD28-454F7F012357}" destId="{DC771D56-160C-466C-BEA9-C5B9EC537531}" srcOrd="3" destOrd="0" parTransId="{932C8E37-B3AD-4FF2-A470-EE021A37AB79}" sibTransId="{8B94AF3A-B343-4AAC-96C7-9ACBB9F2A88E}"/>
    <dgm:cxn modelId="{DFA2B3AA-777C-4350-9559-76A386043229}" type="presParOf" srcId="{A1595AC0-3852-4BEB-AF85-2F03C43986F6}" destId="{FC15DD07-697B-46D9-B077-3B1CD8D07C85}" srcOrd="0" destOrd="0" presId="urn:microsoft.com/office/officeart/2005/8/layout/default"/>
    <dgm:cxn modelId="{E322EC30-D196-4C06-A71D-F1A0C4211102}" type="presParOf" srcId="{A1595AC0-3852-4BEB-AF85-2F03C43986F6}" destId="{D1FFCAFB-771F-48C3-B4F4-B4185E7E3EE9}" srcOrd="1" destOrd="0" presId="urn:microsoft.com/office/officeart/2005/8/layout/default"/>
    <dgm:cxn modelId="{6061BCC4-3DB1-4C0A-B9D9-2978E056A37B}" type="presParOf" srcId="{A1595AC0-3852-4BEB-AF85-2F03C43986F6}" destId="{4C54D83F-6546-4730-A57D-E4483EB8C1FC}" srcOrd="2" destOrd="0" presId="urn:microsoft.com/office/officeart/2005/8/layout/default"/>
    <dgm:cxn modelId="{F47C5DED-A445-45D1-8A5F-990BED97D828}" type="presParOf" srcId="{A1595AC0-3852-4BEB-AF85-2F03C43986F6}" destId="{2F960D5C-0178-4AF8-B313-D91518754DDF}" srcOrd="3" destOrd="0" presId="urn:microsoft.com/office/officeart/2005/8/layout/default"/>
    <dgm:cxn modelId="{F0F9FDF9-A845-407B-859F-FBA15A06AF64}" type="presParOf" srcId="{A1595AC0-3852-4BEB-AF85-2F03C43986F6}" destId="{D98A95C8-4A41-45D3-9BCF-937B3A911F61}" srcOrd="4" destOrd="0" presId="urn:microsoft.com/office/officeart/2005/8/layout/default"/>
    <dgm:cxn modelId="{AB3D258A-EDA5-478E-9964-16AC79DBEA9F}" type="presParOf" srcId="{A1595AC0-3852-4BEB-AF85-2F03C43986F6}" destId="{8174EA03-23F7-4A3E-A252-78003D094CDE}" srcOrd="5" destOrd="0" presId="urn:microsoft.com/office/officeart/2005/8/layout/default"/>
    <dgm:cxn modelId="{FBE4E1FA-6665-4709-BB5A-9CF437D10F03}" type="presParOf" srcId="{A1595AC0-3852-4BEB-AF85-2F03C43986F6}" destId="{63FDE16D-6868-40DD-BDE5-03BC6F1B2C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DD07-697B-46D9-B077-3B1CD8D07C85}">
      <dsp:nvSpPr>
        <dsp:cNvPr id="0" name=""/>
        <dsp:cNvSpPr/>
      </dsp:nvSpPr>
      <dsp:spPr>
        <a:xfrm>
          <a:off x="765" y="846120"/>
          <a:ext cx="2984526" cy="179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Refresher on CPU registers</a:t>
          </a:r>
        </a:p>
      </dsp:txBody>
      <dsp:txXfrm>
        <a:off x="765" y="846120"/>
        <a:ext cx="2984526" cy="1790716"/>
      </dsp:txXfrm>
    </dsp:sp>
    <dsp:sp modelId="{4C54D83F-6546-4730-A57D-E4483EB8C1FC}">
      <dsp:nvSpPr>
        <dsp:cNvPr id="0" name=""/>
        <dsp:cNvSpPr/>
      </dsp:nvSpPr>
      <dsp:spPr>
        <a:xfrm>
          <a:off x="3283744" y="846120"/>
          <a:ext cx="2984526" cy="1790716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Refresher on ASM instructions</a:t>
          </a:r>
        </a:p>
      </dsp:txBody>
      <dsp:txXfrm>
        <a:off x="3283744" y="846120"/>
        <a:ext cx="2984526" cy="1790716"/>
      </dsp:txXfrm>
    </dsp:sp>
    <dsp:sp modelId="{D98A95C8-4A41-45D3-9BCF-937B3A911F61}">
      <dsp:nvSpPr>
        <dsp:cNvPr id="0" name=""/>
        <dsp:cNvSpPr/>
      </dsp:nvSpPr>
      <dsp:spPr>
        <a:xfrm>
          <a:off x="765" y="2935288"/>
          <a:ext cx="2984526" cy="179071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Refresher on the stack</a:t>
          </a:r>
        </a:p>
      </dsp:txBody>
      <dsp:txXfrm>
        <a:off x="765" y="2935288"/>
        <a:ext cx="2984526" cy="1790716"/>
      </dsp:txXfrm>
    </dsp:sp>
    <dsp:sp modelId="{63FDE16D-6868-40DD-BDE5-03BC6F1B2C9F}">
      <dsp:nvSpPr>
        <dsp:cNvPr id="0" name=""/>
        <dsp:cNvSpPr/>
      </dsp:nvSpPr>
      <dsp:spPr>
        <a:xfrm>
          <a:off x="3283744" y="2935288"/>
          <a:ext cx="2984526" cy="179071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Bits, Bytes, Words, Double Words</a:t>
          </a:r>
        </a:p>
      </dsp:txBody>
      <dsp:txXfrm>
        <a:off x="3283744" y="2935288"/>
        <a:ext cx="2984526" cy="1790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69533-CC59-C546-9AB5-4367A7BB79D3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E4BD-3144-4B46-ADA3-7DB3A51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all assuming 32 bit, 64 bit will be touched on in another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6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Registers are internal memory storage locations found within a processor, much faster than using RAM to hold data.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8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ESP and EBP are the more commonly seen registers.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9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ASM file with these instructions can be found in exampleASM.asm if needed.  This is not a compilable program, just an example to show syntax highlighting.  It is commented for better explanations.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3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CMP is often seen before a Jump.  Reminder: Enable auto-comments in IDA to see what each jump instruction means, will save time if unfamiliar with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4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a table for more conditional jumps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8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2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good resource for an ASM refresher can be found at: https://sensepost.com/blogstatic/2014/01/SensePost_crash_course_in_x86_assembly-.pdf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6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0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9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3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0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5ABC-D280-0347-B703-58FB3E1E781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 smtClean="0"/>
              <a:t>Assembly </a:t>
            </a:r>
            <a:r>
              <a:rPr lang="en-US" sz="4800" dirty="0"/>
              <a:t>For Reverse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82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ASM Instructions for 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is a table of common conditional jumps: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88913"/>
              </p:ext>
            </p:extLst>
          </p:nvPr>
        </p:nvGraphicFramePr>
        <p:xfrm>
          <a:off x="2069910" y="2434186"/>
          <a:ext cx="8052180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26090">
                  <a:extLst>
                    <a:ext uri="{9D8B030D-6E8A-4147-A177-3AD203B41FA5}">
                      <a16:colId xmlns:a16="http://schemas.microsoft.com/office/drawing/2014/main" xmlns="" val="1641241613"/>
                    </a:ext>
                  </a:extLst>
                </a:gridCol>
                <a:gridCol w="4026090">
                  <a:extLst>
                    <a:ext uri="{9D8B030D-6E8A-4147-A177-3AD203B41FA5}">
                      <a16:colId xmlns:a16="http://schemas.microsoft.com/office/drawing/2014/main" xmlns="" val="55136340"/>
                    </a:ext>
                  </a:extLst>
                </a:gridCol>
              </a:tblGrid>
              <a:tr h="1822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Instruction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8718947"/>
                  </a:ext>
                </a:extLst>
              </a:tr>
              <a:tr h="1822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 / JZ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Jump Equal or Jump 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3302710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JNE / JNZ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Jump Not Equal or Jump Not 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1436051"/>
                  </a:ext>
                </a:extLst>
              </a:tr>
              <a:tr h="3189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JG</a:t>
                      </a:r>
                      <a:r>
                        <a:rPr lang="en-US" sz="1800" baseline="0" dirty="0"/>
                        <a:t> / JNLE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Jump Greater or Jump Not Less/Equal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846546"/>
                  </a:ext>
                </a:extLst>
              </a:tr>
              <a:tr h="3189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JGE / JNL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Jump Greater/Equal</a:t>
                      </a:r>
                      <a:r>
                        <a:rPr lang="en-US" sz="1800" baseline="0" dirty="0"/>
                        <a:t> or Jump Not Less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8686810"/>
                  </a:ext>
                </a:extLst>
              </a:tr>
              <a:tr h="3189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JL / JNGE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Jump Less</a:t>
                      </a:r>
                      <a:r>
                        <a:rPr lang="en-US" sz="1800" baseline="0" dirty="0"/>
                        <a:t> or Jump Not Greater/Equal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3372091"/>
                  </a:ext>
                </a:extLst>
              </a:tr>
              <a:tr h="3189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JLE / JNG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Jump Less/Equal or Jump Not Greater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2391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5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Recall PUSH and POP</a:t>
            </a:r>
          </a:p>
          <a:p>
            <a:r>
              <a:rPr lang="en-US" sz="2400" dirty="0"/>
              <a:t>The stack grows towards lower memory addresses</a:t>
            </a:r>
          </a:p>
          <a:p>
            <a:r>
              <a:rPr lang="en-US" sz="2400" dirty="0"/>
              <a:t>The stack uses two registers to hold pointers:</a:t>
            </a:r>
          </a:p>
          <a:p>
            <a:pPr lvl="1"/>
            <a:r>
              <a:rPr lang="en-US" dirty="0"/>
              <a:t>ESP – points to the top of the stack</a:t>
            </a:r>
          </a:p>
          <a:p>
            <a:pPr lvl="1"/>
            <a:r>
              <a:rPr lang="en-US" dirty="0"/>
              <a:t>EBP – points to the base of a function and is set when a function is called and reset when a function </a:t>
            </a:r>
          </a:p>
        </p:txBody>
      </p:sp>
    </p:spTree>
    <p:extLst>
      <p:ext uri="{BB962C8B-B14F-4D97-AF65-F5344CB8AC3E}">
        <p14:creationId xmlns:p14="http://schemas.microsoft.com/office/powerpoint/2010/main" val="10457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Calls and 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When a CALL is executed the address of the next instruction is pushed onto the stack and EIP is set to the address of the called function</a:t>
            </a:r>
          </a:p>
          <a:p>
            <a:endParaRPr lang="en-US" sz="2400"/>
          </a:p>
          <a:p>
            <a:r>
              <a:rPr lang="en-US" sz="2400"/>
              <a:t>When a RET is executed the address that was pushed onto the stack of the next instruction is popped off and EIP is set to the address of that location</a:t>
            </a:r>
          </a:p>
        </p:txBody>
      </p:sp>
    </p:spTree>
    <p:extLst>
      <p:ext uri="{BB962C8B-B14F-4D97-AF65-F5344CB8AC3E}">
        <p14:creationId xmlns:p14="http://schemas.microsoft.com/office/powerpoint/2010/main" val="9615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57478"/>
              </p:ext>
            </p:extLst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0800000">
            <a:off x="10718285" y="5460065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70735" y="54912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-16250" y="1460248"/>
            <a:ext cx="357444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1515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0800000">
            <a:off x="10718285" y="5460065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70735" y="54912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-16250" y="1628967"/>
            <a:ext cx="357444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1298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0800000">
            <a:off x="10718285" y="5028265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270735" y="50467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0" y="1936298"/>
            <a:ext cx="36849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257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0" y="2251612"/>
            <a:ext cx="36849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4583765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46022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32602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0" y="2403566"/>
            <a:ext cx="34773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4139265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4170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19193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3198475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37386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31215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12642"/>
              </p:ext>
            </p:extLst>
          </p:nvPr>
        </p:nvGraphicFramePr>
        <p:xfrm>
          <a:off x="642938" y="642938"/>
          <a:ext cx="6269037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2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3347674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3738698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ESP/EBP</a:t>
            </a:r>
          </a:p>
        </p:txBody>
      </p:sp>
    </p:spTree>
    <p:extLst>
      <p:ext uri="{BB962C8B-B14F-4D97-AF65-F5344CB8AC3E}">
        <p14:creationId xmlns:p14="http://schemas.microsoft.com/office/powerpoint/2010/main" val="15336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22203"/>
              </p:ext>
            </p:extLst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(z)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3660326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6546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(z)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3981823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5" name="Right Arrow 14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  <p:sp>
        <p:nvSpPr>
          <p:cNvPr id="17" name="Right Arrow 16"/>
          <p:cNvSpPr/>
          <p:nvPr/>
        </p:nvSpPr>
        <p:spPr>
          <a:xfrm rot="10800000">
            <a:off x="10718285" y="48130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270735" y="4830898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[EBP+8]</a:t>
            </a:r>
          </a:p>
        </p:txBody>
      </p:sp>
    </p:spTree>
    <p:extLst>
      <p:ext uri="{BB962C8B-B14F-4D97-AF65-F5344CB8AC3E}">
        <p14:creationId xmlns:p14="http://schemas.microsoft.com/office/powerpoint/2010/main" val="42774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(z)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4131022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4" name="Right Arrow 13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  <p:sp>
        <p:nvSpPr>
          <p:cNvPr id="17" name="Right Arrow 16"/>
          <p:cNvSpPr/>
          <p:nvPr/>
        </p:nvSpPr>
        <p:spPr>
          <a:xfrm rot="10800000">
            <a:off x="10718285" y="52448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169135" y="524999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[EBP+12]</a:t>
            </a:r>
          </a:p>
        </p:txBody>
      </p:sp>
    </p:spTree>
    <p:extLst>
      <p:ext uri="{BB962C8B-B14F-4D97-AF65-F5344CB8AC3E}">
        <p14:creationId xmlns:p14="http://schemas.microsoft.com/office/powerpoint/2010/main" val="19082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rgbClr val="FF0000"/>
                          </a:solidFill>
                        </a:rPr>
                        <a:t> 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4449059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28801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4757973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4581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4915758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2" name="Right Arrow 11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2681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5073859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2" name="Right Arrow 11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29310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5231644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2" name="Right Arrow 11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35212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rgbClr val="FF0000"/>
                          </a:solidFill>
                        </a:rPr>
                        <a:t> 30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5544857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25009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/>
              <a:t>Why should you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Machines only process binary</a:t>
            </a:r>
          </a:p>
          <a:p>
            <a:r>
              <a:rPr lang="en-US" sz="2400" dirty="0">
                <a:solidFill>
                  <a:schemeClr val="bg1"/>
                </a:solidFill>
              </a:rPr>
              <a:t>Assembly is not higher level than “machine code” but rather a textual representation of those binary bits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Every program must be broken down to this level to be executed by the CPU</a:t>
            </a:r>
          </a:p>
          <a:p>
            <a:r>
              <a:rPr lang="en-US" sz="2400" dirty="0">
                <a:solidFill>
                  <a:schemeClr val="bg1"/>
                </a:solidFill>
              </a:rPr>
              <a:t>To understand what a program is at a high level when looking at ASM, an understanding of how a CPU works and assembly programming is necessary</a:t>
            </a:r>
          </a:p>
        </p:txBody>
      </p:sp>
    </p:spTree>
    <p:extLst>
      <p:ext uri="{BB962C8B-B14F-4D97-AF65-F5344CB8AC3E}">
        <p14:creationId xmlns:p14="http://schemas.microsoft.com/office/powerpoint/2010/main" val="2830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Local</a:t>
                      </a:r>
                      <a:r>
                        <a:rPr lang="en-US" b="1" baseline="0" dirty="0"/>
                        <a:t> Variable (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30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5847323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10718285" y="3253926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70735" y="32814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73869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21553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Saved EBP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6177840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10718285" y="3708133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270735" y="37386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12740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Return 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6330591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4123672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41577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1305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1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Parameter 2 (</a:t>
                      </a:r>
                      <a:r>
                        <a:rPr lang="en-US" b="1" dirty="0" err="1"/>
                        <a:t>Int</a:t>
                      </a:r>
                      <a:r>
                        <a:rPr lang="en-US" b="1" dirty="0"/>
                        <a:t> 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191713" y="6492216"/>
            <a:ext cx="419100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0718285" y="4568172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45895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24811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0800000">
            <a:off x="10718285" y="5457172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54912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-16250" y="2408507"/>
            <a:ext cx="357444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8988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86424" y="3010301"/>
          <a:ext cx="1984376" cy="2208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EBX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1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EDX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978412" y="1675129"/>
          <a:ext cx="2641600" cy="4878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Other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52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Stack</a:t>
                      </a:r>
                      <a:r>
                        <a:rPr lang="en-US" b="1" baseline="0" dirty="0"/>
                        <a:t> Continues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0800000">
            <a:off x="10718285" y="5457172"/>
            <a:ext cx="19177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0735" y="549129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ESP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13" y="1460248"/>
            <a:ext cx="5399480" cy="522388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-26149" y="2722821"/>
            <a:ext cx="373879" cy="166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5598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Data Types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Bits, Bytes, Words, Double Words</a:t>
            </a:r>
          </a:p>
          <a:p>
            <a:pPr lvl="1"/>
            <a:r>
              <a:rPr lang="en-US" dirty="0"/>
              <a:t>A bit is the smallest data type and can either be a 1 or a 0</a:t>
            </a:r>
          </a:p>
          <a:p>
            <a:pPr lvl="1"/>
            <a:r>
              <a:rPr lang="en-US" dirty="0"/>
              <a:t>A byte is 8 bits and can hold a max value of 255</a:t>
            </a:r>
          </a:p>
          <a:p>
            <a:pPr lvl="1"/>
            <a:r>
              <a:rPr lang="en-US" dirty="0"/>
              <a:t>A word is 2 Bytes (16 bits) and can hold a max value of 65535</a:t>
            </a:r>
          </a:p>
          <a:p>
            <a:pPr lvl="1"/>
            <a:r>
              <a:rPr lang="en-US" dirty="0"/>
              <a:t>A </a:t>
            </a:r>
            <a:r>
              <a:rPr lang="en-US"/>
              <a:t>dword</a:t>
            </a:r>
            <a:r>
              <a:rPr lang="en-US" dirty="0"/>
              <a:t> is 2 words (4 bytes/32 bits) and can hold a max value of 4294967295</a:t>
            </a:r>
          </a:p>
        </p:txBody>
      </p:sp>
    </p:spTree>
    <p:extLst>
      <p:ext uri="{BB962C8B-B14F-4D97-AF65-F5344CB8AC3E}">
        <p14:creationId xmlns:p14="http://schemas.microsoft.com/office/powerpoint/2010/main" val="75323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There a 4 data registers, 3 pointer registers, and 2 index registers</a:t>
            </a:r>
          </a:p>
          <a:p>
            <a:r>
              <a:rPr lang="en-US" sz="2400"/>
              <a:t>The stack is used to save registers or addresses as well as store variables</a:t>
            </a:r>
          </a:p>
          <a:p>
            <a:r>
              <a:rPr lang="en-US" sz="2400"/>
              <a:t>EBP and ESP are registers that point to different locations on the stack</a:t>
            </a:r>
          </a:p>
          <a:p>
            <a:r>
              <a:rPr lang="en-US" sz="2400"/>
              <a:t>EIP points to the memory address that holds the next instructions to be executed and therefore controls the flow of the program</a:t>
            </a:r>
          </a:p>
          <a:p>
            <a:r>
              <a:rPr lang="en-US" sz="2400"/>
              <a:t>There are 4 data types in 32 bit assembly</a:t>
            </a:r>
          </a:p>
        </p:txBody>
      </p:sp>
    </p:spTree>
    <p:extLst>
      <p:ext uri="{BB962C8B-B14F-4D97-AF65-F5344CB8AC3E}">
        <p14:creationId xmlns:p14="http://schemas.microsoft.com/office/powerpoint/2010/main" val="8885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There are four 32-bit data registers:</a:t>
            </a:r>
          </a:p>
          <a:p>
            <a:pPr lvl="1"/>
            <a:r>
              <a:rPr lang="en-US" dirty="0"/>
              <a:t>EAX</a:t>
            </a:r>
          </a:p>
          <a:p>
            <a:pPr lvl="1"/>
            <a:r>
              <a:rPr lang="en-US" dirty="0"/>
              <a:t>EBX</a:t>
            </a:r>
          </a:p>
          <a:p>
            <a:pPr lvl="1"/>
            <a:r>
              <a:rPr lang="en-US" dirty="0"/>
              <a:t>ECX</a:t>
            </a:r>
          </a:p>
          <a:p>
            <a:pPr lvl="1"/>
            <a:r>
              <a:rPr lang="en-US" dirty="0"/>
              <a:t>EDX</a:t>
            </a:r>
          </a:p>
          <a:p>
            <a:r>
              <a:rPr lang="en-US" dirty="0"/>
              <a:t>Within each of these there are two 8-bit and one 16 bit portion like so: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203420"/>
              </p:ext>
            </p:extLst>
          </p:nvPr>
        </p:nvGraphicFramePr>
        <p:xfrm>
          <a:off x="2032000" y="5386934"/>
          <a:ext cx="81279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8293">
                  <a:extLst>
                    <a:ext uri="{9D8B030D-6E8A-4147-A177-3AD203B41FA5}">
                      <a16:colId xmlns:a16="http://schemas.microsoft.com/office/drawing/2014/main" xmlns="" val="2791593672"/>
                    </a:ext>
                  </a:extLst>
                </a:gridCol>
                <a:gridCol w="2103549">
                  <a:extLst>
                    <a:ext uri="{9D8B030D-6E8A-4147-A177-3AD203B41FA5}">
                      <a16:colId xmlns:a16="http://schemas.microsoft.com/office/drawing/2014/main" xmlns="" val="1895878295"/>
                    </a:ext>
                  </a:extLst>
                </a:gridCol>
                <a:gridCol w="1956157">
                  <a:extLst>
                    <a:ext uri="{9D8B030D-6E8A-4147-A177-3AD203B41FA5}">
                      <a16:colId xmlns:a16="http://schemas.microsoft.com/office/drawing/2014/main" xmlns="" val="264891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AH (8 bits)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 (8 bits)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7352181"/>
                  </a:ext>
                </a:extLst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5400000">
            <a:off x="7952139" y="3111607"/>
            <a:ext cx="351719" cy="406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2622" y="4598415"/>
            <a:ext cx="1290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AX (16 bits)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7952139" y="3111608"/>
            <a:ext cx="351719" cy="406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82622" y="4598416"/>
            <a:ext cx="1290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AX (16 bits)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5920140" y="1903366"/>
            <a:ext cx="351719" cy="81280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38836" y="6176960"/>
            <a:ext cx="171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EAX (32 bits)</a:t>
            </a:r>
          </a:p>
        </p:txBody>
      </p:sp>
    </p:spTree>
    <p:extLst>
      <p:ext uri="{BB962C8B-B14F-4D97-AF65-F5344CB8AC3E}">
        <p14:creationId xmlns:p14="http://schemas.microsoft.com/office/powerpoint/2010/main" val="12782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Pointer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/>
              <a:t>There are three 32-bit pointer registers</a:t>
            </a:r>
          </a:p>
          <a:p>
            <a:pPr lvl="1"/>
            <a:r>
              <a:rPr lang="en-US"/>
              <a:t>EIP (Instruction Pointer)</a:t>
            </a:r>
          </a:p>
          <a:p>
            <a:pPr lvl="1"/>
            <a:r>
              <a:rPr lang="en-US"/>
              <a:t>ESP (Stack Pointer)</a:t>
            </a:r>
          </a:p>
          <a:p>
            <a:pPr lvl="1"/>
            <a:r>
              <a:rPr lang="en-US"/>
              <a:t>EBP (Base Pointer)</a:t>
            </a:r>
          </a:p>
          <a:p>
            <a:r>
              <a:rPr lang="en-US"/>
              <a:t>Each of these have a 16-bit portion:</a:t>
            </a:r>
          </a:p>
          <a:p>
            <a:pPr lvl="1"/>
            <a:r>
              <a:rPr lang="en-US"/>
              <a:t>IP</a:t>
            </a:r>
          </a:p>
          <a:p>
            <a:pPr lvl="1"/>
            <a:r>
              <a:rPr lang="en-US"/>
              <a:t>SP</a:t>
            </a:r>
          </a:p>
          <a:p>
            <a:pPr lvl="1"/>
            <a:r>
              <a:rPr lang="en-US"/>
              <a:t>BP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23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32-bit index registers</a:t>
            </a:r>
          </a:p>
          <a:p>
            <a:pPr lvl="1"/>
            <a:r>
              <a:rPr lang="en-US" dirty="0"/>
              <a:t>ESI (Source Index)</a:t>
            </a:r>
          </a:p>
          <a:p>
            <a:pPr lvl="1"/>
            <a:r>
              <a:rPr lang="en-US" dirty="0"/>
              <a:t>EDI (Destination Index)</a:t>
            </a:r>
          </a:p>
          <a:p>
            <a:r>
              <a:rPr lang="en-US" dirty="0"/>
              <a:t>Their 16-bit parts are</a:t>
            </a:r>
          </a:p>
          <a:p>
            <a:pPr lvl="1"/>
            <a:r>
              <a:rPr lang="en-US" dirty="0"/>
              <a:t>SI</a:t>
            </a:r>
          </a:p>
          <a:p>
            <a:pPr lvl="1"/>
            <a:r>
              <a:rPr lang="en-US" dirty="0"/>
              <a:t>DI</a:t>
            </a:r>
          </a:p>
          <a:p>
            <a:r>
              <a:rPr lang="en-US" dirty="0"/>
              <a:t>The source index points to the source index of a string</a:t>
            </a:r>
          </a:p>
          <a:p>
            <a:r>
              <a:rPr lang="en-US" dirty="0"/>
              <a:t>The destination index points to the destination for string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64603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n-US" sz="4000"/>
              <a:t>ASM Instructions for 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Arithmetic:</a:t>
            </a:r>
          </a:p>
          <a:p>
            <a:r>
              <a:rPr lang="en-US" sz="1800" dirty="0"/>
              <a:t>ADD, SUB</a:t>
            </a:r>
          </a:p>
          <a:p>
            <a:r>
              <a:rPr lang="en-US" sz="1800" dirty="0"/>
              <a:t>MUL, IMUL</a:t>
            </a:r>
          </a:p>
          <a:p>
            <a:r>
              <a:rPr lang="en-US" sz="1800" dirty="0"/>
              <a:t>DIV, IDIV</a:t>
            </a:r>
          </a:p>
          <a:p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476" y="1066849"/>
            <a:ext cx="6465681" cy="47243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46914" y="1104900"/>
            <a:ext cx="6368143" cy="1567543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85014" y="1284516"/>
            <a:ext cx="968829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85014" y="1477132"/>
            <a:ext cx="1344386" cy="226481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85014" y="2100944"/>
            <a:ext cx="968829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90457" y="2305871"/>
            <a:ext cx="1164772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46914" y="2712315"/>
            <a:ext cx="6368143" cy="2028413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85013" y="3515925"/>
            <a:ext cx="968829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84810" y="3718293"/>
            <a:ext cx="968829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84810" y="3916111"/>
            <a:ext cx="697460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46914" y="4898444"/>
            <a:ext cx="6368143" cy="84826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90457" y="4933997"/>
            <a:ext cx="1033006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90457" y="5143722"/>
            <a:ext cx="968829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90457" y="5345552"/>
            <a:ext cx="691813" cy="1741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n-US" sz="4000"/>
              <a:t>ASM Instructions for 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Bitwise Operations:</a:t>
            </a:r>
          </a:p>
          <a:p>
            <a:r>
              <a:rPr lang="en-US" sz="1800" u="sng" dirty="0"/>
              <a:t>AND</a:t>
            </a:r>
            <a:r>
              <a:rPr lang="en-US" sz="1800" dirty="0"/>
              <a:t> – multiplies each register bit by bit</a:t>
            </a:r>
          </a:p>
          <a:p>
            <a:r>
              <a:rPr lang="en-US" sz="1800" u="sng" dirty="0"/>
              <a:t>OR</a:t>
            </a:r>
            <a:r>
              <a:rPr lang="en-US" sz="1800" dirty="0"/>
              <a:t> – the bit is 0 only if both bits are 0, otherwise the bit is 1</a:t>
            </a:r>
          </a:p>
          <a:p>
            <a:r>
              <a:rPr lang="en-US" sz="1800" u="sng" dirty="0"/>
              <a:t>XOR</a:t>
            </a:r>
            <a:r>
              <a:rPr lang="en-US" sz="1800" dirty="0"/>
              <a:t> – the bit is 0 if both bits are 0 or both bits are 1.  If one bit is 0 and the other is 1 then the bit will be 1</a:t>
            </a:r>
          </a:p>
          <a:p>
            <a:r>
              <a:rPr lang="en-US" sz="1800" u="sng" dirty="0"/>
              <a:t>NOT</a:t>
            </a:r>
            <a:r>
              <a:rPr lang="en-US" sz="1800" dirty="0"/>
              <a:t> – flips each bit, 0 becomes 1 and 1 becomes 0</a:t>
            </a:r>
          </a:p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566049"/>
              </p:ext>
            </p:extLst>
          </p:nvPr>
        </p:nvGraphicFramePr>
        <p:xfrm>
          <a:off x="6546375" y="1101807"/>
          <a:ext cx="3741000" cy="731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xmlns="" val="3237341712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208617387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89763111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4026339459"/>
                    </a:ext>
                  </a:extLst>
                </a:gridCol>
              </a:tblGrid>
              <a:tr h="30531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728861"/>
                  </a:ext>
                </a:extLst>
              </a:tr>
              <a:tr h="30531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1603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77051" y="595952"/>
            <a:ext cx="546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 the following 2 registers: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91367" y="1101807"/>
            <a:ext cx="8916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91367" y="1467567"/>
            <a:ext cx="8916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EBX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45372" y="2194538"/>
            <a:ext cx="177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and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eax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ebx</a:t>
            </a:r>
            <a:endParaRPr lang="en-US" b="1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619234"/>
              </p:ext>
            </p:extLst>
          </p:nvPr>
        </p:nvGraphicFramePr>
        <p:xfrm>
          <a:off x="6546375" y="2606082"/>
          <a:ext cx="3741000" cy="365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xmlns="" val="3237341712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208617387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89763111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4026339459"/>
                    </a:ext>
                  </a:extLst>
                </a:gridCol>
              </a:tblGrid>
              <a:tr h="30531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72886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991367" y="2606082"/>
            <a:ext cx="8916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45372" y="3068764"/>
            <a:ext cx="177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or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eax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ebx</a:t>
            </a:r>
            <a:endParaRPr lang="en-US" b="1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30084"/>
              </p:ext>
            </p:extLst>
          </p:nvPr>
        </p:nvGraphicFramePr>
        <p:xfrm>
          <a:off x="6546375" y="3480308"/>
          <a:ext cx="3741000" cy="365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xmlns="" val="3237341712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208617387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89763111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4026339459"/>
                    </a:ext>
                  </a:extLst>
                </a:gridCol>
              </a:tblGrid>
              <a:tr h="30531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728861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991367" y="3480308"/>
            <a:ext cx="8916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45372" y="3993931"/>
            <a:ext cx="177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xor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eax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ebx</a:t>
            </a:r>
            <a:endParaRPr lang="en-US" b="1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653115"/>
              </p:ext>
            </p:extLst>
          </p:nvPr>
        </p:nvGraphicFramePr>
        <p:xfrm>
          <a:off x="6546375" y="4405475"/>
          <a:ext cx="3741000" cy="365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xmlns="" val="3237341712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208617387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89763111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4026339459"/>
                    </a:ext>
                  </a:extLst>
                </a:gridCol>
              </a:tblGrid>
              <a:tr h="30531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728861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991367" y="4405475"/>
            <a:ext cx="8916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45372" y="4990054"/>
            <a:ext cx="177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not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Consolas" panose="020B0609020204030204" pitchFamily="49" charset="0"/>
              </a:rPr>
              <a:t>eax</a:t>
            </a:r>
            <a:endParaRPr lang="en-US" b="1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68046"/>
              </p:ext>
            </p:extLst>
          </p:nvPr>
        </p:nvGraphicFramePr>
        <p:xfrm>
          <a:off x="6546375" y="5401598"/>
          <a:ext cx="3741000" cy="365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xmlns="" val="3237341712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208617387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289763111"/>
                    </a:ext>
                  </a:extLst>
                </a:gridCol>
                <a:gridCol w="935250">
                  <a:extLst>
                    <a:ext uri="{9D8B030D-6E8A-4147-A177-3AD203B41FA5}">
                      <a16:colId xmlns:a16="http://schemas.microsoft.com/office/drawing/2014/main" xmlns="" val="4026339459"/>
                    </a:ext>
                  </a:extLst>
                </a:gridCol>
              </a:tblGrid>
              <a:tr h="30531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728861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991367" y="5401598"/>
            <a:ext cx="89165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EAX</a:t>
            </a:r>
          </a:p>
        </p:txBody>
      </p:sp>
    </p:spTree>
    <p:extLst>
      <p:ext uri="{BB962C8B-B14F-4D97-AF65-F5344CB8AC3E}">
        <p14:creationId xmlns:p14="http://schemas.microsoft.com/office/powerpoint/2010/main" val="35833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5" grpId="2"/>
      <p:bldP spid="27" grpId="0"/>
      <p:bldP spid="27" grpId="1"/>
      <p:bldP spid="27" grpId="2"/>
      <p:bldP spid="28" grpId="0"/>
      <p:bldP spid="28" grpId="1"/>
      <p:bldP spid="28" grpId="2"/>
      <p:bldP spid="30" grpId="0"/>
      <p:bldP spid="30" grpId="1"/>
      <p:bldP spid="30" grpId="2"/>
      <p:bldP spid="31" grpId="0"/>
      <p:bldP spid="31" grpId="1"/>
      <p:bldP spid="31" grpId="2"/>
      <p:bldP spid="33" grpId="0"/>
      <p:bldP spid="33" grpId="1"/>
      <p:bldP spid="33" grpId="2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ASM Instructions for 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u="sng" dirty="0"/>
              <a:t>Compares and Jumps</a:t>
            </a:r>
          </a:p>
          <a:p>
            <a:r>
              <a:rPr lang="en-US" sz="2400" dirty="0"/>
              <a:t>CMP – compares 2 values, if they are equal, a “flag” register will be set to 1.  If not, it will be set to 0.  Then a jump can be used depending on what the flag was set to.</a:t>
            </a:r>
          </a:p>
          <a:p>
            <a:endParaRPr lang="en-US" sz="2400" dirty="0"/>
          </a:p>
          <a:p>
            <a:r>
              <a:rPr lang="en-US" sz="2400" dirty="0"/>
              <a:t>JMP – Jumps to given address</a:t>
            </a:r>
          </a:p>
          <a:p>
            <a:endParaRPr lang="en-US" sz="2400" dirty="0"/>
          </a:p>
          <a:p>
            <a:r>
              <a:rPr lang="en-US" sz="2400" dirty="0"/>
              <a:t>Conditional Jump: (JE, JLE, JGE, JZ, JNZ, </a:t>
            </a:r>
            <a:r>
              <a:rPr lang="en-US" sz="2400" dirty="0" err="1"/>
              <a:t>etc</a:t>
            </a:r>
            <a:r>
              <a:rPr lang="en-US" sz="2400" dirty="0"/>
              <a:t>…)</a:t>
            </a:r>
          </a:p>
          <a:p>
            <a:pPr lvl="1"/>
            <a:r>
              <a:rPr lang="en-US" dirty="0"/>
              <a:t>There are many conditional </a:t>
            </a:r>
            <a:r>
              <a:rPr lang="en-US" dirty="0" smtClean="0"/>
              <a:t>jumps</a:t>
            </a:r>
          </a:p>
          <a:p>
            <a:pPr lvl="1"/>
            <a:endParaRPr lang="en-US" dirty="0"/>
          </a:p>
          <a:p>
            <a:r>
              <a:rPr lang="en-US" dirty="0" smtClean="0"/>
              <a:t>CALL address - EIP goes to location of operand, begins executing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1586</Words>
  <Application>Microsoft Macintosh PowerPoint</Application>
  <PresentationFormat>Widescreen</PresentationFormat>
  <Paragraphs>473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Calibri</vt:lpstr>
      <vt:lpstr>Calibri Light</vt:lpstr>
      <vt:lpstr>Consolas</vt:lpstr>
      <vt:lpstr>Arial</vt:lpstr>
      <vt:lpstr>Office Theme</vt:lpstr>
      <vt:lpstr>Assembly For Reverse Engineering</vt:lpstr>
      <vt:lpstr>Objectives</vt:lpstr>
      <vt:lpstr>Why should you care?</vt:lpstr>
      <vt:lpstr>Data Registers</vt:lpstr>
      <vt:lpstr>Pointer Registers</vt:lpstr>
      <vt:lpstr>Index Registers</vt:lpstr>
      <vt:lpstr>ASM Instructions for RE</vt:lpstr>
      <vt:lpstr>ASM Instructions for RE</vt:lpstr>
      <vt:lpstr>ASM Instructions for RE</vt:lpstr>
      <vt:lpstr>ASM Instructions for RE</vt:lpstr>
      <vt:lpstr>The Stack</vt:lpstr>
      <vt:lpstr>Calls and Returns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Data Types Review</vt:lpstr>
      <vt:lpstr>Summary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XX - Topic </dc:title>
  <dc:creator>Stroschein, Joshua</dc:creator>
  <cp:lastModifiedBy>Microsoft Office User</cp:lastModifiedBy>
  <cp:revision>43</cp:revision>
  <dcterms:created xsi:type="dcterms:W3CDTF">2017-05-15T13:23:39Z</dcterms:created>
  <dcterms:modified xsi:type="dcterms:W3CDTF">2017-09-14T17:59:27Z</dcterms:modified>
</cp:coreProperties>
</file>