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8" r:id="rId4"/>
    <p:sldId id="263" r:id="rId5"/>
    <p:sldId id="264" r:id="rId6"/>
    <p:sldId id="261" r:id="rId7"/>
    <p:sldId id="265" r:id="rId8"/>
    <p:sldId id="266" r:id="rId9"/>
    <p:sldId id="267" r:id="rId10"/>
    <p:sldId id="268" r:id="rId11"/>
    <p:sldId id="262" r:id="rId12"/>
    <p:sldId id="25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57"/>
    <p:restoredTop sz="90474"/>
  </p:normalViewPr>
  <p:slideViewPr>
    <p:cSldViewPr snapToGrid="0" snapToObjects="1">
      <p:cViewPr>
        <p:scale>
          <a:sx n="90" d="100"/>
          <a:sy n="90" d="100"/>
        </p:scale>
        <p:origin x="640" y="1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2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D81E8-A238-4F7D-A054-C14EC0AF897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59C10C5-8652-44E2-A85B-4539605D4792}">
      <dgm:prSet/>
      <dgm:spPr/>
      <dgm:t>
        <a:bodyPr/>
        <a:lstStyle/>
        <a:p>
          <a:r>
            <a:rPr lang="en-US" dirty="0" smtClean="0"/>
            <a:t>Load a Windows executable with IDA Pro</a:t>
          </a:r>
          <a:endParaRPr lang="en-US" dirty="0"/>
        </a:p>
      </dgm:t>
    </dgm:pt>
    <dgm:pt modelId="{0AE3AEC5-28D4-4EB6-91A7-D5FB3D49E716}" type="parTrans" cxnId="{6411BC36-67B6-4F06-9991-998DC7C4D220}">
      <dgm:prSet/>
      <dgm:spPr/>
      <dgm:t>
        <a:bodyPr/>
        <a:lstStyle/>
        <a:p>
          <a:endParaRPr lang="en-US"/>
        </a:p>
      </dgm:t>
    </dgm:pt>
    <dgm:pt modelId="{DD00A286-D720-4CC4-AE40-D98C4F440491}" type="sibTrans" cxnId="{6411BC36-67B6-4F06-9991-998DC7C4D220}">
      <dgm:prSet/>
      <dgm:spPr/>
      <dgm:t>
        <a:bodyPr/>
        <a:lstStyle/>
        <a:p>
          <a:endParaRPr lang="en-US"/>
        </a:p>
      </dgm:t>
    </dgm:pt>
    <dgm:pt modelId="{654D93BC-9754-4C08-BB66-38803AAA8702}">
      <dgm:prSet/>
      <dgm:spPr/>
      <dgm:t>
        <a:bodyPr/>
        <a:lstStyle/>
        <a:p>
          <a:r>
            <a:rPr lang="en-US" dirty="0" smtClean="0"/>
            <a:t>High-level understanding of IDA’s disassembly process</a:t>
          </a:r>
          <a:endParaRPr lang="en-US" dirty="0"/>
        </a:p>
      </dgm:t>
    </dgm:pt>
    <dgm:pt modelId="{8F4E0254-6E87-4239-A3D5-45FF6D46633A}" type="sibTrans" cxnId="{6F94E35A-E440-4E8D-BC0F-A3B91267FD50}">
      <dgm:prSet/>
      <dgm:spPr/>
      <dgm:t>
        <a:bodyPr/>
        <a:lstStyle/>
        <a:p>
          <a:endParaRPr lang="en-US"/>
        </a:p>
      </dgm:t>
    </dgm:pt>
    <dgm:pt modelId="{E187006D-E4CE-4C1E-89C2-4D3563CBC0B1}" type="parTrans" cxnId="{6F94E35A-E440-4E8D-BC0F-A3B91267FD50}">
      <dgm:prSet/>
      <dgm:spPr/>
      <dgm:t>
        <a:bodyPr/>
        <a:lstStyle/>
        <a:p>
          <a:endParaRPr lang="en-US"/>
        </a:p>
      </dgm:t>
    </dgm:pt>
    <dgm:pt modelId="{DB6BC0D1-7477-43E7-BDA3-91C247F02E97}" type="pres">
      <dgm:prSet presAssocID="{0B0D81E8-A238-4F7D-A054-C14EC0AF8974}" presName="diagram" presStyleCnt="0">
        <dgm:presLayoutVars>
          <dgm:dir/>
          <dgm:resizeHandles val="exact"/>
        </dgm:presLayoutVars>
      </dgm:prSet>
      <dgm:spPr/>
      <dgm:t>
        <a:bodyPr/>
        <a:lstStyle/>
        <a:p>
          <a:endParaRPr lang="en-US"/>
        </a:p>
      </dgm:t>
    </dgm:pt>
    <dgm:pt modelId="{A37B6886-AA95-4C85-816D-1F1FA4271C07}" type="pres">
      <dgm:prSet presAssocID="{654D93BC-9754-4C08-BB66-38803AAA8702}" presName="node" presStyleLbl="node1" presStyleIdx="0" presStyleCnt="2">
        <dgm:presLayoutVars>
          <dgm:bulletEnabled val="1"/>
        </dgm:presLayoutVars>
      </dgm:prSet>
      <dgm:spPr/>
      <dgm:t>
        <a:bodyPr/>
        <a:lstStyle/>
        <a:p>
          <a:endParaRPr lang="en-US"/>
        </a:p>
      </dgm:t>
    </dgm:pt>
    <dgm:pt modelId="{8C0B88CE-C4CB-42EE-B821-9B7B75C61000}" type="pres">
      <dgm:prSet presAssocID="{8F4E0254-6E87-4239-A3D5-45FF6D46633A}" presName="sibTrans" presStyleCnt="0"/>
      <dgm:spPr/>
    </dgm:pt>
    <dgm:pt modelId="{C8BC7A97-B83C-4659-9202-F338A44618E9}" type="pres">
      <dgm:prSet presAssocID="{159C10C5-8652-44E2-A85B-4539605D4792}" presName="node" presStyleLbl="node1" presStyleIdx="1" presStyleCnt="2">
        <dgm:presLayoutVars>
          <dgm:bulletEnabled val="1"/>
        </dgm:presLayoutVars>
      </dgm:prSet>
      <dgm:spPr/>
      <dgm:t>
        <a:bodyPr/>
        <a:lstStyle/>
        <a:p>
          <a:endParaRPr lang="en-US"/>
        </a:p>
      </dgm:t>
    </dgm:pt>
  </dgm:ptLst>
  <dgm:cxnLst>
    <dgm:cxn modelId="{33BA664F-9A98-4E5A-94C6-3E52FD4EE388}" type="presOf" srcId="{159C10C5-8652-44E2-A85B-4539605D4792}" destId="{C8BC7A97-B83C-4659-9202-F338A44618E9}" srcOrd="0" destOrd="0" presId="urn:microsoft.com/office/officeart/2005/8/layout/default"/>
    <dgm:cxn modelId="{6411BC36-67B6-4F06-9991-998DC7C4D220}" srcId="{0B0D81E8-A238-4F7D-A054-C14EC0AF8974}" destId="{159C10C5-8652-44E2-A85B-4539605D4792}" srcOrd="1" destOrd="0" parTransId="{0AE3AEC5-28D4-4EB6-91A7-D5FB3D49E716}" sibTransId="{DD00A286-D720-4CC4-AE40-D98C4F440491}"/>
    <dgm:cxn modelId="{EE3EE31C-D9D4-4372-BE73-C40F80A10ADA}" type="presOf" srcId="{0B0D81E8-A238-4F7D-A054-C14EC0AF8974}" destId="{DB6BC0D1-7477-43E7-BDA3-91C247F02E97}" srcOrd="0" destOrd="0" presId="urn:microsoft.com/office/officeart/2005/8/layout/default"/>
    <dgm:cxn modelId="{6F94E35A-E440-4E8D-BC0F-A3B91267FD50}" srcId="{0B0D81E8-A238-4F7D-A054-C14EC0AF8974}" destId="{654D93BC-9754-4C08-BB66-38803AAA8702}" srcOrd="0" destOrd="0" parTransId="{E187006D-E4CE-4C1E-89C2-4D3563CBC0B1}" sibTransId="{8F4E0254-6E87-4239-A3D5-45FF6D46633A}"/>
    <dgm:cxn modelId="{19D1F87D-B704-403B-B8B4-15FF19008A21}" type="presOf" srcId="{654D93BC-9754-4C08-BB66-38803AAA8702}" destId="{A37B6886-AA95-4C85-816D-1F1FA4271C07}" srcOrd="0" destOrd="0" presId="urn:microsoft.com/office/officeart/2005/8/layout/default"/>
    <dgm:cxn modelId="{AA079674-E6E4-4594-A375-028A6F71AD6E}" type="presParOf" srcId="{DB6BC0D1-7477-43E7-BDA3-91C247F02E97}" destId="{A37B6886-AA95-4C85-816D-1F1FA4271C07}" srcOrd="0" destOrd="0" presId="urn:microsoft.com/office/officeart/2005/8/layout/default"/>
    <dgm:cxn modelId="{AB0F5B13-9E21-4E2D-A96D-223EC61BDAC1}" type="presParOf" srcId="{DB6BC0D1-7477-43E7-BDA3-91C247F02E97}" destId="{8C0B88CE-C4CB-42EE-B821-9B7B75C61000}" srcOrd="1" destOrd="0" presId="urn:microsoft.com/office/officeart/2005/8/layout/default"/>
    <dgm:cxn modelId="{77716013-52F4-4B32-9EB9-1C62E6EE3CD6}" type="presParOf" srcId="{DB6BC0D1-7477-43E7-BDA3-91C247F02E97}" destId="{C8BC7A97-B83C-4659-9202-F338A44618E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B6886-AA95-4C85-816D-1F1FA4271C07}">
      <dsp:nvSpPr>
        <dsp:cNvPr id="0" name=""/>
        <dsp:cNvSpPr/>
      </dsp:nvSpPr>
      <dsp:spPr>
        <a:xfrm>
          <a:off x="1283" y="336473"/>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High-level understanding of IDA’s disassembly process</a:t>
          </a:r>
          <a:endParaRPr lang="en-US" sz="4700" kern="1200" dirty="0"/>
        </a:p>
      </dsp:txBody>
      <dsp:txXfrm>
        <a:off x="1283" y="336473"/>
        <a:ext cx="5006206" cy="3003723"/>
      </dsp:txXfrm>
    </dsp:sp>
    <dsp:sp modelId="{C8BC7A97-B83C-4659-9202-F338A44618E9}">
      <dsp:nvSpPr>
        <dsp:cNvPr id="0" name=""/>
        <dsp:cNvSpPr/>
      </dsp:nvSpPr>
      <dsp:spPr>
        <a:xfrm>
          <a:off x="5508110" y="336473"/>
          <a:ext cx="5006206" cy="30037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Load a Windows executable with IDA Pro</a:t>
          </a:r>
          <a:endParaRPr lang="en-US" sz="4700" kern="1200" dirty="0"/>
        </a:p>
      </dsp:txBody>
      <dsp:txXfrm>
        <a:off x="5508110" y="336473"/>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69533-CC59-C546-9AB5-4367A7BB79D3}" type="datetimeFigureOut">
              <a:rPr lang="en-US" smtClean="0"/>
              <a:t>9/12/17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BE4BD-3144-4B46-ADA3-7DB3A514E1D6}" type="slidenum">
              <a:rPr lang="en-US" smtClean="0"/>
              <a:t>‹#›</a:t>
            </a:fld>
            <a:endParaRPr lang="en-US"/>
          </a:p>
        </p:txBody>
      </p:sp>
    </p:spTree>
    <p:extLst>
      <p:ext uri="{BB962C8B-B14F-4D97-AF65-F5344CB8AC3E}">
        <p14:creationId xmlns:p14="http://schemas.microsoft.com/office/powerpoint/2010/main" val="56369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1</a:t>
            </a:fld>
            <a:endParaRPr lang="en-US"/>
          </a:p>
        </p:txBody>
      </p:sp>
    </p:spTree>
    <p:extLst>
      <p:ext uri="{BB962C8B-B14F-4D97-AF65-F5344CB8AC3E}">
        <p14:creationId xmlns:p14="http://schemas.microsoft.com/office/powerpoint/2010/main" val="111446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EXE used for screenshots is called IntroductionToIDA.exe.  The version of IDA used at the creation of these slides is </a:t>
            </a:r>
            <a:r>
              <a:rPr lang="en-US" dirty="0">
                <a:effectLst/>
              </a:rPr>
              <a:t>6.95.160926</a:t>
            </a:r>
            <a:endParaRPr lang="en-US" dirty="0"/>
          </a:p>
          <a:p>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2</a:t>
            </a:fld>
            <a:endParaRPr lang="en-US"/>
          </a:p>
        </p:txBody>
      </p:sp>
    </p:spTree>
    <p:extLst>
      <p:ext uri="{BB962C8B-B14F-4D97-AF65-F5344CB8AC3E}">
        <p14:creationId xmlns:p14="http://schemas.microsoft.com/office/powerpoint/2010/main" val="155296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splash screen is important in identifying version and license information. It can also remind you if your support plan is about to or has expired if you’re a paying customer.  Renewing the support plan is much cheaper than purchasing a new </a:t>
            </a:r>
            <a:r>
              <a:rPr lang="en-US" baseline="0" dirty="0" err="1" smtClean="0"/>
              <a:t>licnese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4</a:t>
            </a:fld>
            <a:endParaRPr lang="en-US"/>
          </a:p>
        </p:txBody>
      </p:sp>
    </p:spTree>
    <p:extLst>
      <p:ext uri="{BB962C8B-B14F-4D97-AF65-F5344CB8AC3E}">
        <p14:creationId xmlns:p14="http://schemas.microsoft.com/office/powerpoint/2010/main" val="68895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splash screen is the Quick</a:t>
            </a:r>
            <a:r>
              <a:rPr lang="en-US" baseline="0" dirty="0" smtClean="0"/>
              <a:t> Start dialog - the options are listed above.  If you drag-and-drop a binary onto the IDA icon then IDA automatically treats it as a New file and takes you right to the disassembly.</a:t>
            </a:r>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5</a:t>
            </a:fld>
            <a:endParaRPr lang="en-US"/>
          </a:p>
        </p:txBody>
      </p:sp>
    </p:spTree>
    <p:extLst>
      <p:ext uri="{BB962C8B-B14F-4D97-AF65-F5344CB8AC3E}">
        <p14:creationId xmlns:p14="http://schemas.microsoft.com/office/powerpoint/2010/main" val="124347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generally accept all</a:t>
            </a:r>
            <a:r>
              <a:rPr lang="en-US" baseline="0" dirty="0" smtClean="0"/>
              <a:t> of the defaults when loading a binary, unless you have a specific reason for modifying.  IDA will auto-detect the file format to use the correct method of disassembly.  Free/Demo versions of IDA have </a:t>
            </a:r>
            <a:r>
              <a:rPr lang="en-US" baseline="0" dirty="0" err="1" smtClean="0"/>
              <a:t>limted</a:t>
            </a:r>
            <a:r>
              <a:rPr lang="en-US" baseline="0" dirty="0" smtClean="0"/>
              <a:t> support so make sure that the binaries that you’re giving students are supported by their version.</a:t>
            </a:r>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6</a:t>
            </a:fld>
            <a:endParaRPr lang="en-US"/>
          </a:p>
        </p:txBody>
      </p:sp>
    </p:spTree>
    <p:extLst>
      <p:ext uri="{BB962C8B-B14F-4D97-AF65-F5344CB8AC3E}">
        <p14:creationId xmlns:p14="http://schemas.microsoft.com/office/powerpoint/2010/main" val="46204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original binary is no longer needed unless you want to also debug with IDA pro.</a:t>
            </a:r>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7</a:t>
            </a:fld>
            <a:endParaRPr lang="en-US"/>
          </a:p>
        </p:txBody>
      </p:sp>
    </p:spTree>
    <p:extLst>
      <p:ext uri="{BB962C8B-B14F-4D97-AF65-F5344CB8AC3E}">
        <p14:creationId xmlns:p14="http://schemas.microsoft.com/office/powerpoint/2010/main" val="385284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a:t>
            </a:r>
            <a:r>
              <a:rPr lang="en-US" baseline="0" dirty="0" smtClean="0"/>
              <a:t> detection is a big feature of IDA, it helps to put us into main instead of start and identify library code so that we don’t spend time analyzing it and instead focus on the custom code written by the author(s).</a:t>
            </a:r>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8</a:t>
            </a:fld>
            <a:endParaRPr lang="en-US"/>
          </a:p>
        </p:txBody>
      </p:sp>
    </p:spTree>
    <p:extLst>
      <p:ext uri="{BB962C8B-B14F-4D97-AF65-F5344CB8AC3E}">
        <p14:creationId xmlns:p14="http://schemas.microsoft.com/office/powerpoint/2010/main" val="190862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version does not allow the user to save.</a:t>
            </a:r>
            <a:r>
              <a:rPr lang="en-US" baseline="0" dirty="0" smtClean="0"/>
              <a:t> The free version does but is very outdated at this point. When in an academic setting, I like to have students use the FREE version to save their database and the DEMO for better signature detection. Not ideal but works if you can’t provide licenses.</a:t>
            </a:r>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10</a:t>
            </a:fld>
            <a:endParaRPr lang="en-US"/>
          </a:p>
        </p:txBody>
      </p:sp>
    </p:spTree>
    <p:extLst>
      <p:ext uri="{BB962C8B-B14F-4D97-AF65-F5344CB8AC3E}">
        <p14:creationId xmlns:p14="http://schemas.microsoft.com/office/powerpoint/2010/main" val="266108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EBE4BD-3144-4B46-ADA3-7DB3A514E1D6}" type="slidenum">
              <a:rPr lang="en-US" smtClean="0"/>
              <a:t>11</a:t>
            </a:fld>
            <a:endParaRPr lang="en-US"/>
          </a:p>
        </p:txBody>
      </p:sp>
    </p:spTree>
    <p:extLst>
      <p:ext uri="{BB962C8B-B14F-4D97-AF65-F5344CB8AC3E}">
        <p14:creationId xmlns:p14="http://schemas.microsoft.com/office/powerpoint/2010/main" val="2479880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0D5ABC-D280-0347-B703-58FB3E1E7810}" type="datetimeFigureOut">
              <a:rPr lang="en-US" smtClean="0"/>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153023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0D5ABC-D280-0347-B703-58FB3E1E7810}" type="datetimeFigureOut">
              <a:rPr lang="en-US" smtClean="0"/>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55066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0D5ABC-D280-0347-B703-58FB3E1E7810}" type="datetimeFigureOut">
              <a:rPr lang="en-US" smtClean="0"/>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155560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0D5ABC-D280-0347-B703-58FB3E1E7810}" type="datetimeFigureOut">
              <a:rPr lang="en-US" smtClean="0"/>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355571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D5ABC-D280-0347-B703-58FB3E1E7810}" type="datetimeFigureOut">
              <a:rPr lang="en-US" smtClean="0"/>
              <a:t>9/12/17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179746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0D5ABC-D280-0347-B703-58FB3E1E7810}" type="datetimeFigureOut">
              <a:rPr lang="en-US" smtClean="0"/>
              <a:t>9/12/17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138829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0D5ABC-D280-0347-B703-58FB3E1E7810}" type="datetimeFigureOut">
              <a:rPr lang="en-US" smtClean="0"/>
              <a:t>9/12/17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70827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0D5ABC-D280-0347-B703-58FB3E1E7810}" type="datetimeFigureOut">
              <a:rPr lang="en-US" smtClean="0"/>
              <a:t>9/12/17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47077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D5ABC-D280-0347-B703-58FB3E1E7810}" type="datetimeFigureOut">
              <a:rPr lang="en-US" smtClean="0"/>
              <a:t>9/12/17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99363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D5ABC-D280-0347-B703-58FB3E1E7810}" type="datetimeFigureOut">
              <a:rPr lang="en-US" smtClean="0"/>
              <a:t>9/12/17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120690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D5ABC-D280-0347-B703-58FB3E1E7810}" type="datetimeFigureOut">
              <a:rPr lang="en-US" smtClean="0"/>
              <a:t>9/12/17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7CAE6-CD05-D04F-A9A0-3AB85AA545FA}" type="slidenum">
              <a:rPr lang="en-US" smtClean="0"/>
              <a:t>‹#›</a:t>
            </a:fld>
            <a:endParaRPr lang="en-US"/>
          </a:p>
        </p:txBody>
      </p:sp>
    </p:spTree>
    <p:extLst>
      <p:ext uri="{BB962C8B-B14F-4D97-AF65-F5344CB8AC3E}">
        <p14:creationId xmlns:p14="http://schemas.microsoft.com/office/powerpoint/2010/main" val="1531777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D5ABC-D280-0347-B703-58FB3E1E7810}" type="datetimeFigureOut">
              <a:rPr lang="en-US" smtClean="0"/>
              <a:t>9/12/17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7CAE6-CD05-D04F-A9A0-3AB85AA545FA}" type="slidenum">
              <a:rPr lang="en-US" smtClean="0"/>
              <a:t>‹#›</a:t>
            </a:fld>
            <a:endParaRPr lang="en-US"/>
          </a:p>
        </p:txBody>
      </p:sp>
    </p:spTree>
    <p:extLst>
      <p:ext uri="{BB962C8B-B14F-4D97-AF65-F5344CB8AC3E}">
        <p14:creationId xmlns:p14="http://schemas.microsoft.com/office/powerpoint/2010/main" val="1571828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tm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Freeform: Shap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2" name="Freeform 2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2245809"/>
            <a:ext cx="9144000" cy="1564716"/>
          </a:xfrm>
        </p:spPr>
        <p:txBody>
          <a:bodyPr>
            <a:normAutofit/>
          </a:bodyPr>
          <a:lstStyle/>
          <a:p>
            <a:pPr algn="l"/>
            <a:r>
              <a:rPr lang="en-US" sz="4800" dirty="0" smtClean="0"/>
              <a:t>01 – Getting Started w/ IDA Pro</a:t>
            </a:r>
            <a:r>
              <a:rPr lang="en-US" sz="4800" dirty="0"/>
              <a:t>	</a:t>
            </a:r>
          </a:p>
        </p:txBody>
      </p:sp>
      <p:sp>
        <p:nvSpPr>
          <p:cNvPr id="3" name="Subtitle 2"/>
          <p:cNvSpPr>
            <a:spLocks noGrp="1"/>
          </p:cNvSpPr>
          <p:nvPr>
            <p:ph type="subTitle" idx="1"/>
          </p:nvPr>
        </p:nvSpPr>
        <p:spPr>
          <a:xfrm>
            <a:off x="1524000" y="3947050"/>
            <a:ext cx="9144000" cy="572583"/>
          </a:xfrm>
        </p:spPr>
        <p:txBody>
          <a:bodyPr>
            <a:normAutofit/>
          </a:bodyPr>
          <a:lstStyle/>
          <a:p>
            <a:pPr algn="l"/>
            <a:endParaRPr lang="en-US" sz="2000"/>
          </a:p>
        </p:txBody>
      </p:sp>
    </p:spTree>
    <p:extLst>
      <p:ext uri="{BB962C8B-B14F-4D97-AF65-F5344CB8AC3E}">
        <p14:creationId xmlns:p14="http://schemas.microsoft.com/office/powerpoint/2010/main" val="156822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Closing IDA Databases</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a:solidFill>
                  <a:schemeClr val="bg1"/>
                </a:solidFill>
              </a:rPr>
              <a:t>Make sure you save or your work will be lost</a:t>
            </a:r>
          </a:p>
          <a:p>
            <a:pPr lvl="1"/>
            <a:r>
              <a:rPr lang="en-US">
                <a:solidFill>
                  <a:schemeClr val="bg1"/>
                </a:solidFill>
              </a:rPr>
              <a:t>Make sure you can save!!!</a:t>
            </a:r>
          </a:p>
          <a:p>
            <a:pPr lvl="1"/>
            <a:endParaRPr lang="en-US">
              <a:solidFill>
                <a:schemeClr val="bg1"/>
              </a:solidFill>
            </a:endParaRPr>
          </a:p>
          <a:p>
            <a:r>
              <a:rPr lang="en-US" sz="2400">
                <a:solidFill>
                  <a:schemeClr val="bg1"/>
                </a:solidFill>
              </a:rPr>
              <a:t>Does not auto-save</a:t>
            </a:r>
          </a:p>
          <a:p>
            <a:endParaRPr lang="en-US" sz="2400">
              <a:solidFill>
                <a:schemeClr val="bg1"/>
              </a:solidFill>
            </a:endParaRPr>
          </a:p>
          <a:p>
            <a:r>
              <a:rPr lang="en-US" sz="2400">
                <a:solidFill>
                  <a:schemeClr val="bg1"/>
                </a:solidFill>
              </a:rPr>
              <a:t>If you see the files we talked about earlier, there may have been a problem</a:t>
            </a:r>
          </a:p>
        </p:txBody>
      </p:sp>
    </p:spTree>
    <p:extLst>
      <p:ext uri="{BB962C8B-B14F-4D97-AF65-F5344CB8AC3E}">
        <p14:creationId xmlns:p14="http://schemas.microsoft.com/office/powerpoint/2010/main" val="9900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DA - IntroductionToIDA.exe C:\Users\FirefoxAbyss\Google Drive\summer2017\nsa_summer_2017\module_development\pending_modules\03_Introduction_to_IDA_Pro\resources\IntroductionToIDA.exe"/>
          <p:cNvPicPr>
            <a:picLocks noChangeAspect="1"/>
          </p:cNvPicPr>
          <p:nvPr/>
        </p:nvPicPr>
        <p:blipFill rotWithShape="1">
          <a:blip r:embed="rId3"/>
          <a:srcRect/>
          <a:stretch/>
        </p:blipFill>
        <p:spPr>
          <a:xfrm>
            <a:off x="2771283" y="1690688"/>
            <a:ext cx="6649433" cy="4538237"/>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2" name="Title 1"/>
          <p:cNvSpPr>
            <a:spLocks noGrp="1"/>
          </p:cNvSpPr>
          <p:nvPr>
            <p:ph type="title"/>
          </p:nvPr>
        </p:nvSpPr>
        <p:spPr/>
        <p:txBody>
          <a:bodyPr>
            <a:normAutofit/>
          </a:bodyPr>
          <a:lstStyle/>
          <a:p>
            <a:r>
              <a:rPr lang="en-US" dirty="0"/>
              <a:t>How IDA Loads a File</a:t>
            </a:r>
          </a:p>
        </p:txBody>
      </p:sp>
      <p:sp>
        <p:nvSpPr>
          <p:cNvPr id="9" name="TextBox 8"/>
          <p:cNvSpPr txBox="1"/>
          <p:nvPr/>
        </p:nvSpPr>
        <p:spPr>
          <a:xfrm>
            <a:off x="5264405" y="6228925"/>
            <a:ext cx="2321510" cy="276999"/>
          </a:xfrm>
          <a:prstGeom prst="rect">
            <a:avLst/>
          </a:prstGeom>
          <a:noFill/>
        </p:spPr>
        <p:txBody>
          <a:bodyPr wrap="square" rtlCol="0">
            <a:spAutoFit/>
          </a:bodyPr>
          <a:lstStyle/>
          <a:p>
            <a:r>
              <a:rPr lang="en-US" sz="1200" i="1" dirty="0"/>
              <a:t>The IDA interface</a:t>
            </a:r>
          </a:p>
        </p:txBody>
      </p:sp>
    </p:spTree>
    <p:extLst>
      <p:ext uri="{BB962C8B-B14F-4D97-AF65-F5344CB8AC3E}">
        <p14:creationId xmlns:p14="http://schemas.microsoft.com/office/powerpoint/2010/main" val="2041170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Summary</a:t>
            </a:r>
          </a:p>
        </p:txBody>
      </p:sp>
      <p:sp>
        <p:nvSpPr>
          <p:cNvPr id="3" name="Content Placeholder 2"/>
          <p:cNvSpPr>
            <a:spLocks noGrp="1"/>
          </p:cNvSpPr>
          <p:nvPr>
            <p:ph idx="1"/>
          </p:nvPr>
        </p:nvSpPr>
        <p:spPr>
          <a:xfrm>
            <a:off x="4976031" y="963877"/>
            <a:ext cx="6377769" cy="4930246"/>
          </a:xfrm>
        </p:spPr>
        <p:txBody>
          <a:bodyPr anchor="ctr">
            <a:normAutofit/>
          </a:bodyPr>
          <a:lstStyle/>
          <a:p>
            <a:r>
              <a:rPr lang="en-US" sz="2400" dirty="0"/>
              <a:t>Load a file into IDA by browsing to it or by dragging it onto the desktop icon</a:t>
            </a:r>
          </a:p>
          <a:p>
            <a:r>
              <a:rPr lang="en-US" sz="2400" dirty="0"/>
              <a:t>IDA created its own database that can be analyzed separately from the file that was loaded</a:t>
            </a:r>
          </a:p>
          <a:p>
            <a:r>
              <a:rPr lang="en-US" sz="2400" dirty="0"/>
              <a:t>IDA can then display the disassembly</a:t>
            </a:r>
          </a:p>
        </p:txBody>
      </p:sp>
    </p:spTree>
    <p:extLst>
      <p:ext uri="{BB962C8B-B14F-4D97-AF65-F5344CB8AC3E}">
        <p14:creationId xmlns:p14="http://schemas.microsoft.com/office/powerpoint/2010/main" val="88856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3"/>
            <a:ext cx="12192000"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solidFill>
                  <a:schemeClr val="bg1"/>
                </a:solidFill>
              </a:rPr>
              <a:t>Objectives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1924177"/>
              </p:ext>
            </p:extLst>
          </p:nvPr>
        </p:nvGraphicFramePr>
        <p:xfrm>
          <a:off x="838200" y="2500291"/>
          <a:ext cx="10515600" cy="3676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6838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Opening an exe with IDA</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dirty="0">
                <a:solidFill>
                  <a:schemeClr val="bg1"/>
                </a:solidFill>
              </a:rPr>
              <a:t>To open an executable with IDA, you can do one of the following:</a:t>
            </a:r>
          </a:p>
          <a:p>
            <a:pPr marL="0" indent="0">
              <a:buNone/>
            </a:pPr>
            <a:endParaRPr lang="en-US" sz="2400" dirty="0">
              <a:solidFill>
                <a:schemeClr val="bg1"/>
              </a:solidFill>
            </a:endParaRPr>
          </a:p>
          <a:p>
            <a:pPr marL="457200" indent="-457200">
              <a:buAutoNum type="arabicPeriod"/>
            </a:pPr>
            <a:r>
              <a:rPr lang="en-US" sz="2400" dirty="0">
                <a:solidFill>
                  <a:schemeClr val="bg1"/>
                </a:solidFill>
              </a:rPr>
              <a:t>Drag the file onto the desktop icon</a:t>
            </a:r>
          </a:p>
          <a:p>
            <a:pPr marL="457200" indent="-457200">
              <a:buAutoNum type="arabicPeriod"/>
            </a:pPr>
            <a:r>
              <a:rPr lang="en-US" sz="2400" dirty="0">
                <a:solidFill>
                  <a:schemeClr val="bg1"/>
                </a:solidFill>
              </a:rPr>
              <a:t>Open IDA and select the file</a:t>
            </a:r>
          </a:p>
          <a:p>
            <a:pPr lvl="1"/>
            <a:endParaRPr lang="en-US" dirty="0">
              <a:solidFill>
                <a:schemeClr val="bg1"/>
              </a:solidFill>
            </a:endParaRPr>
          </a:p>
        </p:txBody>
      </p:sp>
      <p:pic>
        <p:nvPicPr>
          <p:cNvPr id="5" name="Picture 4"/>
          <p:cNvPicPr>
            <a:picLocks noChangeAspect="1"/>
          </p:cNvPicPr>
          <p:nvPr/>
        </p:nvPicPr>
        <p:blipFill rotWithShape="1">
          <a:blip r:embed="rId2"/>
          <a:srcRect t="-1" b="-718"/>
          <a:stretch/>
        </p:blipFill>
        <p:spPr>
          <a:xfrm>
            <a:off x="7784522" y="4493240"/>
            <a:ext cx="1938016" cy="1963440"/>
          </a:xfrm>
          <a:prstGeom prst="rect">
            <a:avLst/>
          </a:prstGeom>
        </p:spPr>
      </p:pic>
    </p:spTree>
    <p:extLst>
      <p:ext uri="{BB962C8B-B14F-4D97-AF65-F5344CB8AC3E}">
        <p14:creationId xmlns:p14="http://schemas.microsoft.com/office/powerpoint/2010/main" val="127829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410" t="6632" r="10162" b="18879"/>
          <a:stretch/>
        </p:blipFill>
        <p:spPr>
          <a:xfrm>
            <a:off x="7914284" y="1610589"/>
            <a:ext cx="3841975" cy="2909455"/>
          </a:xfrm>
          <a:prstGeom prst="rect">
            <a:avLst/>
          </a:prstGeom>
        </p:spPr>
      </p:pic>
      <p:sp>
        <p:nvSpPr>
          <p:cNvPr id="2" name="Title 1"/>
          <p:cNvSpPr>
            <a:spLocks noGrp="1"/>
          </p:cNvSpPr>
          <p:nvPr>
            <p:ph type="title"/>
          </p:nvPr>
        </p:nvSpPr>
        <p:spPr>
          <a:xfrm>
            <a:off x="821516" y="640263"/>
            <a:ext cx="6204984" cy="1344975"/>
          </a:xfrm>
        </p:spPr>
        <p:txBody>
          <a:bodyPr>
            <a:normAutofit/>
          </a:bodyPr>
          <a:lstStyle/>
          <a:p>
            <a:r>
              <a:rPr lang="en-US" sz="4000"/>
              <a:t>Starting IDA</a:t>
            </a:r>
          </a:p>
        </p:txBody>
      </p:sp>
      <p:sp>
        <p:nvSpPr>
          <p:cNvPr id="3" name="Content Placeholder 2"/>
          <p:cNvSpPr>
            <a:spLocks noGrp="1"/>
          </p:cNvSpPr>
          <p:nvPr>
            <p:ph idx="1"/>
          </p:nvPr>
        </p:nvSpPr>
        <p:spPr>
          <a:xfrm>
            <a:off x="821515" y="2121762"/>
            <a:ext cx="6204984" cy="3626917"/>
          </a:xfrm>
        </p:spPr>
        <p:txBody>
          <a:bodyPr>
            <a:normAutofit/>
          </a:bodyPr>
          <a:lstStyle/>
          <a:p>
            <a:r>
              <a:rPr lang="en-US" sz="2400" dirty="0" smtClean="0"/>
              <a:t>Starts </a:t>
            </a:r>
            <a:r>
              <a:rPr lang="en-US" sz="2400" dirty="0"/>
              <a:t>with a splash </a:t>
            </a:r>
            <a:r>
              <a:rPr lang="en-US" sz="2400" dirty="0" smtClean="0"/>
              <a:t>screen</a:t>
            </a:r>
          </a:p>
          <a:p>
            <a:pPr lvl="1"/>
            <a:r>
              <a:rPr lang="en-US" sz="2000" dirty="0" smtClean="0"/>
              <a:t>Displays version and license information</a:t>
            </a:r>
          </a:p>
          <a:p>
            <a:pPr lvl="1"/>
            <a:endParaRPr lang="en-US" sz="2000" dirty="0"/>
          </a:p>
          <a:p>
            <a:pPr lvl="1"/>
            <a:r>
              <a:rPr lang="en-US" sz="2000" dirty="0" smtClean="0"/>
              <a:t>Allows you tell if you’re using free, demo or paid-for version of IDA Pro</a:t>
            </a:r>
          </a:p>
          <a:p>
            <a:endParaRPr lang="en-US" sz="2400" dirty="0"/>
          </a:p>
        </p:txBody>
      </p:sp>
    </p:spTree>
    <p:extLst>
      <p:ext uri="{BB962C8B-B14F-4D97-AF65-F5344CB8AC3E}">
        <p14:creationId xmlns:p14="http://schemas.microsoft.com/office/powerpoint/2010/main" val="81574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08" r="-2" b="855"/>
          <a:stretch/>
        </p:blipFill>
        <p:spPr>
          <a:xfrm>
            <a:off x="4978768" y="0"/>
            <a:ext cx="7213231" cy="6858000"/>
          </a:xfrm>
          <a:prstGeom prst="rect">
            <a:avLst/>
          </a:prstGeom>
          <a:effectLst/>
        </p:spPr>
      </p:pic>
      <p:sp>
        <p:nvSpPr>
          <p:cNvPr id="2" name="Title 1"/>
          <p:cNvSpPr>
            <a:spLocks noGrp="1"/>
          </p:cNvSpPr>
          <p:nvPr>
            <p:ph type="title"/>
          </p:nvPr>
        </p:nvSpPr>
        <p:spPr>
          <a:xfrm>
            <a:off x="648929" y="629266"/>
            <a:ext cx="3651467" cy="1676603"/>
          </a:xfrm>
        </p:spPr>
        <p:txBody>
          <a:bodyPr>
            <a:normAutofit/>
          </a:bodyPr>
          <a:lstStyle/>
          <a:p>
            <a:r>
              <a:rPr lang="en-US"/>
              <a:t>File Loading</a:t>
            </a:r>
          </a:p>
        </p:txBody>
      </p:sp>
      <p:sp>
        <p:nvSpPr>
          <p:cNvPr id="3" name="Content Placeholder 2"/>
          <p:cNvSpPr>
            <a:spLocks noGrp="1"/>
          </p:cNvSpPr>
          <p:nvPr>
            <p:ph idx="1"/>
          </p:nvPr>
        </p:nvSpPr>
        <p:spPr>
          <a:xfrm>
            <a:off x="648931" y="2438400"/>
            <a:ext cx="3651466" cy="3785419"/>
          </a:xfrm>
        </p:spPr>
        <p:txBody>
          <a:bodyPr>
            <a:normAutofit/>
          </a:bodyPr>
          <a:lstStyle/>
          <a:p>
            <a:r>
              <a:rPr lang="en-US" sz="1800" dirty="0" smtClean="0"/>
              <a:t>New - disassemble a new file</a:t>
            </a:r>
          </a:p>
          <a:p>
            <a:endParaRPr lang="en-US" sz="1800" dirty="0"/>
          </a:p>
          <a:p>
            <a:r>
              <a:rPr lang="en-US" sz="1800" dirty="0" smtClean="0"/>
              <a:t>Go - Opens IDA’s primary interface</a:t>
            </a:r>
          </a:p>
          <a:p>
            <a:pPr lvl="1"/>
            <a:r>
              <a:rPr lang="en-US" sz="1400" dirty="0" smtClean="0"/>
              <a:t>Does not perform disassembly</a:t>
            </a:r>
          </a:p>
          <a:p>
            <a:endParaRPr lang="en-US" sz="1800" dirty="0"/>
          </a:p>
          <a:p>
            <a:r>
              <a:rPr lang="en-US" sz="1800" dirty="0" smtClean="0"/>
              <a:t>Previous - Links to previously opened IDBs (IDA databases)</a:t>
            </a:r>
            <a:endParaRPr lang="en-US" sz="1800" dirty="0"/>
          </a:p>
        </p:txBody>
      </p:sp>
    </p:spTree>
    <p:extLst>
      <p:ext uri="{BB962C8B-B14F-4D97-AF65-F5344CB8AC3E}">
        <p14:creationId xmlns:p14="http://schemas.microsoft.com/office/powerpoint/2010/main" val="52519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Load a new file"/>
          <p:cNvPicPr>
            <a:picLocks noChangeAspect="1"/>
          </p:cNvPicPr>
          <p:nvPr/>
        </p:nvPicPr>
        <p:blipFill>
          <a:blip r:embed="rId3"/>
          <a:stretch>
            <a:fillRect/>
          </a:stretch>
        </p:blipFill>
        <p:spPr>
          <a:xfrm>
            <a:off x="6281689" y="2173287"/>
            <a:ext cx="4973509" cy="4003675"/>
          </a:xfrm>
          <a:custGeom>
            <a:avLst/>
            <a:gdLst>
              <a:gd name="connsiteX0" fmla="*/ 0 w 4636009"/>
              <a:gd name="connsiteY0" fmla="*/ 0 h 5032375"/>
              <a:gd name="connsiteX1" fmla="*/ 4636009 w 4636009"/>
              <a:gd name="connsiteY1" fmla="*/ 0 h 5032375"/>
              <a:gd name="connsiteX2" fmla="*/ 4636009 w 4636009"/>
              <a:gd name="connsiteY2" fmla="*/ 5032375 h 5032375"/>
              <a:gd name="connsiteX3" fmla="*/ 0 w 4636009"/>
              <a:gd name="connsiteY3" fmla="*/ 5032375 h 5032375"/>
            </a:gdLst>
            <a:ahLst/>
            <a:cxnLst>
              <a:cxn ang="0">
                <a:pos x="connsiteX0" y="connsiteY0"/>
              </a:cxn>
              <a:cxn ang="0">
                <a:pos x="connsiteX1" y="connsiteY1"/>
              </a:cxn>
              <a:cxn ang="0">
                <a:pos x="connsiteX2" y="connsiteY2"/>
              </a:cxn>
              <a:cxn ang="0">
                <a:pos x="connsiteX3" y="connsiteY3"/>
              </a:cxn>
            </a:cxnLst>
            <a:rect l="l" t="t" r="r" b="b"/>
            <a:pathLst>
              <a:path w="4636009" h="5032375">
                <a:moveTo>
                  <a:pt x="0" y="0"/>
                </a:moveTo>
                <a:lnTo>
                  <a:pt x="4636009" y="0"/>
                </a:lnTo>
                <a:lnTo>
                  <a:pt x="4636009" y="5032375"/>
                </a:lnTo>
                <a:lnTo>
                  <a:pt x="0" y="5032375"/>
                </a:lnTo>
                <a:close/>
              </a:path>
            </a:pathLst>
          </a:custGeom>
        </p:spPr>
      </p:pic>
      <p:sp>
        <p:nvSpPr>
          <p:cNvPr id="16" name="Freeform: Shap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6"/>
            <a:ext cx="5340605" cy="1146176"/>
          </a:xfrm>
        </p:spPr>
        <p:txBody>
          <a:bodyPr>
            <a:normAutofit/>
          </a:bodyPr>
          <a:lstStyle/>
          <a:p>
            <a:r>
              <a:rPr lang="en-US" sz="4100"/>
              <a:t>Loading the File into IDA</a:t>
            </a:r>
          </a:p>
        </p:txBody>
      </p:sp>
      <p:sp>
        <p:nvSpPr>
          <p:cNvPr id="3" name="Content Placeholder 2"/>
          <p:cNvSpPr>
            <a:spLocks noGrp="1"/>
          </p:cNvSpPr>
          <p:nvPr>
            <p:ph idx="1"/>
          </p:nvPr>
        </p:nvSpPr>
        <p:spPr>
          <a:xfrm>
            <a:off x="838200" y="2173288"/>
            <a:ext cx="3603171" cy="3639684"/>
          </a:xfrm>
        </p:spPr>
        <p:txBody>
          <a:bodyPr anchor="ctr">
            <a:normAutofit/>
          </a:bodyPr>
          <a:lstStyle/>
          <a:p>
            <a:r>
              <a:rPr lang="en-US" sz="2000" dirty="0">
                <a:solidFill>
                  <a:schemeClr val="bg1"/>
                </a:solidFill>
              </a:rPr>
              <a:t>The “Load a new file” window will appear</a:t>
            </a:r>
          </a:p>
          <a:p>
            <a:r>
              <a:rPr lang="en-US" sz="2000" dirty="0" smtClean="0">
                <a:solidFill>
                  <a:schemeClr val="bg1"/>
                </a:solidFill>
              </a:rPr>
              <a:t>IDA detected a PE </a:t>
            </a:r>
            <a:r>
              <a:rPr lang="en-US" sz="2000" dirty="0">
                <a:solidFill>
                  <a:schemeClr val="bg1"/>
                </a:solidFill>
              </a:rPr>
              <a:t>formatted Windows </a:t>
            </a:r>
            <a:r>
              <a:rPr lang="en-US" sz="2000" dirty="0" smtClean="0">
                <a:solidFill>
                  <a:schemeClr val="bg1"/>
                </a:solidFill>
              </a:rPr>
              <a:t>Executable</a:t>
            </a:r>
          </a:p>
          <a:p>
            <a:pPr lvl="1"/>
            <a:r>
              <a:rPr lang="en-US" sz="1600" dirty="0" smtClean="0">
                <a:solidFill>
                  <a:schemeClr val="bg1"/>
                </a:solidFill>
              </a:rPr>
              <a:t>Keep </a:t>
            </a:r>
            <a:r>
              <a:rPr lang="en-US" sz="1600" dirty="0">
                <a:solidFill>
                  <a:schemeClr val="bg1"/>
                </a:solidFill>
              </a:rPr>
              <a:t>the default settings</a:t>
            </a:r>
          </a:p>
          <a:p>
            <a:r>
              <a:rPr lang="en-US" sz="2000" dirty="0">
                <a:solidFill>
                  <a:schemeClr val="bg1"/>
                </a:solidFill>
              </a:rPr>
              <a:t>Click “OK”</a:t>
            </a:r>
          </a:p>
        </p:txBody>
      </p:sp>
    </p:spTree>
    <p:extLst>
      <p:ext uri="{BB962C8B-B14F-4D97-AF65-F5344CB8AC3E}">
        <p14:creationId xmlns:p14="http://schemas.microsoft.com/office/powerpoint/2010/main" val="28050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IDA Database Files</a:t>
            </a:r>
          </a:p>
        </p:txBody>
      </p:sp>
      <p:sp>
        <p:nvSpPr>
          <p:cNvPr id="3" name="Content Placeholder 2"/>
          <p:cNvSpPr>
            <a:spLocks noGrp="1"/>
          </p:cNvSpPr>
          <p:nvPr>
            <p:ph idx="1"/>
          </p:nvPr>
        </p:nvSpPr>
        <p:spPr>
          <a:xfrm>
            <a:off x="6049182" y="802638"/>
            <a:ext cx="5408696" cy="5252722"/>
          </a:xfrm>
        </p:spPr>
        <p:txBody>
          <a:bodyPr anchor="ctr">
            <a:normAutofit/>
          </a:bodyPr>
          <a:lstStyle/>
          <a:p>
            <a:r>
              <a:rPr lang="en-US" sz="2400" dirty="0">
                <a:solidFill>
                  <a:schemeClr val="bg1"/>
                </a:solidFill>
              </a:rPr>
              <a:t>Load selected executable file into memory and analyze relevant portions</a:t>
            </a:r>
          </a:p>
          <a:p>
            <a:pPr lvl="1"/>
            <a:r>
              <a:rPr lang="en-US" dirty="0">
                <a:solidFill>
                  <a:schemeClr val="bg1"/>
                </a:solidFill>
              </a:rPr>
              <a:t>Results in an IDA Database</a:t>
            </a:r>
          </a:p>
          <a:p>
            <a:pPr lvl="1"/>
            <a:endParaRPr lang="en-US" dirty="0">
              <a:solidFill>
                <a:schemeClr val="bg1"/>
              </a:solidFill>
            </a:endParaRPr>
          </a:p>
          <a:p>
            <a:r>
              <a:rPr lang="en-US" sz="2400" dirty="0">
                <a:solidFill>
                  <a:schemeClr val="bg1"/>
                </a:solidFill>
              </a:rPr>
              <a:t>Database is name of loaded executable</a:t>
            </a:r>
          </a:p>
          <a:p>
            <a:pPr lvl="1"/>
            <a:r>
              <a:rPr lang="en-US" dirty="0">
                <a:solidFill>
                  <a:schemeClr val="bg1"/>
                </a:solidFill>
              </a:rPr>
              <a:t>.id0, id1, .</a:t>
            </a:r>
            <a:r>
              <a:rPr lang="en-US" dirty="0" err="1">
                <a:solidFill>
                  <a:schemeClr val="bg1"/>
                </a:solidFill>
              </a:rPr>
              <a:t>nam</a:t>
            </a:r>
            <a:r>
              <a:rPr lang="en-US" dirty="0">
                <a:solidFill>
                  <a:schemeClr val="bg1"/>
                </a:solidFill>
              </a:rPr>
              <a:t> and .</a:t>
            </a:r>
            <a:r>
              <a:rPr lang="en-US" dirty="0" err="1">
                <a:solidFill>
                  <a:schemeClr val="bg1"/>
                </a:solidFill>
              </a:rPr>
              <a:t>til</a:t>
            </a:r>
            <a:endParaRPr lang="en-US" dirty="0">
              <a:solidFill>
                <a:schemeClr val="bg1"/>
              </a:solidFill>
            </a:endParaRPr>
          </a:p>
          <a:p>
            <a:pPr lvl="1"/>
            <a:r>
              <a:rPr lang="en-US" dirty="0">
                <a:solidFill>
                  <a:schemeClr val="bg1"/>
                </a:solidFill>
              </a:rPr>
              <a:t>Proprietary to IDA</a:t>
            </a:r>
          </a:p>
          <a:p>
            <a:pPr lvl="1"/>
            <a:endParaRPr lang="en-US" dirty="0">
              <a:solidFill>
                <a:schemeClr val="bg1"/>
              </a:solidFill>
            </a:endParaRPr>
          </a:p>
          <a:p>
            <a:r>
              <a:rPr lang="en-US" sz="2400" dirty="0">
                <a:solidFill>
                  <a:schemeClr val="bg1"/>
                </a:solidFill>
              </a:rPr>
              <a:t>Saved in a single file and optionally compressed when closing a project</a:t>
            </a:r>
          </a:p>
          <a:p>
            <a:endParaRPr lang="en-US" sz="2400" dirty="0">
              <a:solidFill>
                <a:schemeClr val="bg1"/>
              </a:solidFill>
            </a:endParaRPr>
          </a:p>
          <a:p>
            <a:r>
              <a:rPr lang="en-US" sz="2400" dirty="0">
                <a:solidFill>
                  <a:schemeClr val="bg1"/>
                </a:solidFill>
              </a:rPr>
              <a:t>Once a database is created, the EXE is no longer needed</a:t>
            </a:r>
          </a:p>
          <a:p>
            <a:endParaRPr lang="en-US" sz="2400" dirty="0">
              <a:solidFill>
                <a:schemeClr val="bg1"/>
              </a:solidFill>
            </a:endParaRPr>
          </a:p>
        </p:txBody>
      </p:sp>
    </p:spTree>
    <p:extLst>
      <p:ext uri="{BB962C8B-B14F-4D97-AF65-F5344CB8AC3E}">
        <p14:creationId xmlns:p14="http://schemas.microsoft.com/office/powerpoint/2010/main" val="545993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IDA Database Creation</a:t>
            </a:r>
          </a:p>
        </p:txBody>
      </p:sp>
      <p:sp>
        <p:nvSpPr>
          <p:cNvPr id="3" name="Content Placeholder 2"/>
          <p:cNvSpPr>
            <a:spLocks noGrp="1"/>
          </p:cNvSpPr>
          <p:nvPr>
            <p:ph idx="1"/>
          </p:nvPr>
        </p:nvSpPr>
        <p:spPr>
          <a:xfrm>
            <a:off x="6049182" y="802638"/>
            <a:ext cx="5408696" cy="5252722"/>
          </a:xfrm>
        </p:spPr>
        <p:txBody>
          <a:bodyPr anchor="ctr">
            <a:normAutofit/>
          </a:bodyPr>
          <a:lstStyle/>
          <a:p>
            <a:pPr>
              <a:lnSpc>
                <a:spcPct val="80000"/>
              </a:lnSpc>
            </a:pPr>
            <a:r>
              <a:rPr lang="en-US" sz="2400">
                <a:solidFill>
                  <a:schemeClr val="bg1"/>
                </a:solidFill>
              </a:rPr>
              <a:t>The job of a loader module based on detected/selected file format</a:t>
            </a:r>
          </a:p>
          <a:p>
            <a:pPr>
              <a:lnSpc>
                <a:spcPct val="80000"/>
              </a:lnSpc>
            </a:pPr>
            <a:endParaRPr lang="en-US" sz="2400">
              <a:solidFill>
                <a:schemeClr val="bg1"/>
              </a:solidFill>
            </a:endParaRPr>
          </a:p>
          <a:p>
            <a:pPr>
              <a:lnSpc>
                <a:spcPct val="80000"/>
              </a:lnSpc>
            </a:pPr>
            <a:r>
              <a:rPr lang="en-US" sz="2400">
                <a:solidFill>
                  <a:schemeClr val="bg1"/>
                </a:solidFill>
              </a:rPr>
              <a:t>Loads file from disk and create various program sections</a:t>
            </a:r>
          </a:p>
          <a:p>
            <a:pPr lvl="1">
              <a:lnSpc>
                <a:spcPct val="80000"/>
              </a:lnSpc>
            </a:pPr>
            <a:r>
              <a:rPr lang="en-US">
                <a:solidFill>
                  <a:schemeClr val="bg1"/>
                </a:solidFill>
              </a:rPr>
              <a:t>Contains either code or data</a:t>
            </a:r>
          </a:p>
          <a:p>
            <a:pPr lvl="1">
              <a:lnSpc>
                <a:spcPct val="80000"/>
              </a:lnSpc>
            </a:pPr>
            <a:endParaRPr lang="en-US">
              <a:solidFill>
                <a:schemeClr val="bg1"/>
              </a:solidFill>
            </a:endParaRPr>
          </a:p>
          <a:p>
            <a:pPr>
              <a:lnSpc>
                <a:spcPct val="80000"/>
              </a:lnSpc>
            </a:pPr>
            <a:r>
              <a:rPr lang="en-US" sz="2400">
                <a:solidFill>
                  <a:schemeClr val="bg1"/>
                </a:solidFill>
              </a:rPr>
              <a:t>Identify entry points into the code</a:t>
            </a:r>
          </a:p>
          <a:p>
            <a:pPr>
              <a:lnSpc>
                <a:spcPct val="80000"/>
              </a:lnSpc>
            </a:pPr>
            <a:endParaRPr lang="en-US" sz="2400">
              <a:solidFill>
                <a:schemeClr val="bg1"/>
              </a:solidFill>
            </a:endParaRPr>
          </a:p>
          <a:p>
            <a:pPr>
              <a:lnSpc>
                <a:spcPct val="80000"/>
              </a:lnSpc>
            </a:pPr>
            <a:r>
              <a:rPr lang="en-US" sz="2400">
                <a:solidFill>
                  <a:schemeClr val="bg1"/>
                </a:solidFill>
              </a:rPr>
              <a:t>Returns control to IDA, acts similar to OS loader</a:t>
            </a:r>
          </a:p>
          <a:p>
            <a:pPr>
              <a:lnSpc>
                <a:spcPct val="80000"/>
              </a:lnSpc>
            </a:pPr>
            <a:endParaRPr lang="en-US" sz="2400">
              <a:solidFill>
                <a:schemeClr val="bg1"/>
              </a:solidFill>
            </a:endParaRPr>
          </a:p>
          <a:p>
            <a:pPr>
              <a:lnSpc>
                <a:spcPct val="80000"/>
              </a:lnSpc>
            </a:pPr>
            <a:r>
              <a:rPr lang="en-US" sz="2400">
                <a:solidFill>
                  <a:schemeClr val="bg1"/>
                </a:solidFill>
              </a:rPr>
              <a:t>IDA loader determines virtual memory layout</a:t>
            </a:r>
          </a:p>
        </p:txBody>
      </p:sp>
    </p:spTree>
    <p:extLst>
      <p:ext uri="{BB962C8B-B14F-4D97-AF65-F5344CB8AC3E}">
        <p14:creationId xmlns:p14="http://schemas.microsoft.com/office/powerpoint/2010/main" val="89003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a:bodyPr>
          <a:lstStyle/>
          <a:p>
            <a:pPr algn="ctr"/>
            <a:r>
              <a:rPr lang="en-US" sz="3200"/>
              <a:t>IDA Database Creation</a:t>
            </a:r>
          </a:p>
        </p:txBody>
      </p:sp>
      <p:sp>
        <p:nvSpPr>
          <p:cNvPr id="3" name="Content Placeholder 2"/>
          <p:cNvSpPr>
            <a:spLocks noGrp="1"/>
          </p:cNvSpPr>
          <p:nvPr>
            <p:ph idx="1"/>
          </p:nvPr>
        </p:nvSpPr>
        <p:spPr>
          <a:xfrm>
            <a:off x="6049182" y="802638"/>
            <a:ext cx="5408696" cy="5252722"/>
          </a:xfrm>
        </p:spPr>
        <p:txBody>
          <a:bodyPr anchor="ctr">
            <a:normAutofit/>
          </a:bodyPr>
          <a:lstStyle/>
          <a:p>
            <a:pPr>
              <a:lnSpc>
                <a:spcPct val="70000"/>
              </a:lnSpc>
            </a:pPr>
            <a:r>
              <a:rPr lang="en-US" sz="2200">
                <a:solidFill>
                  <a:schemeClr val="bg1"/>
                </a:solidFill>
              </a:rPr>
              <a:t>Disassembly engine takes over once loader is finished</a:t>
            </a:r>
          </a:p>
          <a:p>
            <a:pPr lvl="1">
              <a:lnSpc>
                <a:spcPct val="70000"/>
              </a:lnSpc>
            </a:pPr>
            <a:r>
              <a:rPr lang="en-US" sz="2200">
                <a:solidFill>
                  <a:schemeClr val="bg1"/>
                </a:solidFill>
              </a:rPr>
              <a:t>Passes one address at a time to selected processor module</a:t>
            </a:r>
          </a:p>
          <a:p>
            <a:pPr lvl="1">
              <a:lnSpc>
                <a:spcPct val="70000"/>
              </a:lnSpc>
            </a:pPr>
            <a:endParaRPr lang="en-US" sz="2200">
              <a:solidFill>
                <a:schemeClr val="bg1"/>
              </a:solidFill>
            </a:endParaRPr>
          </a:p>
          <a:p>
            <a:pPr>
              <a:lnSpc>
                <a:spcPct val="70000"/>
              </a:lnSpc>
            </a:pPr>
            <a:r>
              <a:rPr lang="en-US" sz="2200">
                <a:solidFill>
                  <a:schemeClr val="bg1"/>
                </a:solidFill>
              </a:rPr>
              <a:t>Processor module has to determine:</a:t>
            </a:r>
          </a:p>
          <a:p>
            <a:pPr lvl="1">
              <a:lnSpc>
                <a:spcPct val="70000"/>
              </a:lnSpc>
            </a:pPr>
            <a:r>
              <a:rPr lang="en-US" sz="2200">
                <a:solidFill>
                  <a:schemeClr val="bg1"/>
                </a:solidFill>
              </a:rPr>
              <a:t>Type of instruction</a:t>
            </a:r>
          </a:p>
          <a:p>
            <a:pPr lvl="1">
              <a:lnSpc>
                <a:spcPct val="70000"/>
              </a:lnSpc>
            </a:pPr>
            <a:r>
              <a:rPr lang="en-US" sz="2200">
                <a:solidFill>
                  <a:schemeClr val="bg1"/>
                </a:solidFill>
              </a:rPr>
              <a:t>Length of instruction</a:t>
            </a:r>
          </a:p>
          <a:p>
            <a:pPr lvl="1">
              <a:lnSpc>
                <a:spcPct val="70000"/>
              </a:lnSpc>
            </a:pPr>
            <a:r>
              <a:rPr lang="en-US" sz="2200">
                <a:solidFill>
                  <a:schemeClr val="bg1"/>
                </a:solidFill>
              </a:rPr>
              <a:t>Location(s) to go next (is it sequential or branching)</a:t>
            </a:r>
          </a:p>
          <a:p>
            <a:pPr lvl="1">
              <a:lnSpc>
                <a:spcPct val="70000"/>
              </a:lnSpc>
            </a:pPr>
            <a:endParaRPr lang="en-US" sz="2200">
              <a:solidFill>
                <a:schemeClr val="bg1"/>
              </a:solidFill>
            </a:endParaRPr>
          </a:p>
          <a:p>
            <a:pPr>
              <a:lnSpc>
                <a:spcPct val="70000"/>
              </a:lnSpc>
            </a:pPr>
            <a:r>
              <a:rPr lang="en-US" sz="2200">
                <a:solidFill>
                  <a:schemeClr val="bg1"/>
                </a:solidFill>
              </a:rPr>
              <a:t>Once all instructions found, second pass to generate ASM</a:t>
            </a:r>
          </a:p>
          <a:p>
            <a:pPr>
              <a:lnSpc>
                <a:spcPct val="70000"/>
              </a:lnSpc>
            </a:pPr>
            <a:endParaRPr lang="en-US" sz="2200">
              <a:solidFill>
                <a:schemeClr val="bg1"/>
              </a:solidFill>
            </a:endParaRPr>
          </a:p>
          <a:p>
            <a:pPr>
              <a:lnSpc>
                <a:spcPct val="70000"/>
              </a:lnSpc>
            </a:pPr>
            <a:r>
              <a:rPr lang="en-US" sz="2200">
                <a:solidFill>
                  <a:schemeClr val="bg1"/>
                </a:solidFill>
              </a:rPr>
              <a:t>Can also find:</a:t>
            </a:r>
          </a:p>
          <a:p>
            <a:pPr lvl="1">
              <a:lnSpc>
                <a:spcPct val="70000"/>
              </a:lnSpc>
            </a:pPr>
            <a:r>
              <a:rPr lang="en-US" sz="2200">
                <a:solidFill>
                  <a:schemeClr val="bg1"/>
                </a:solidFill>
              </a:rPr>
              <a:t>Compiler identification, function argument and local vars, datatype info</a:t>
            </a:r>
          </a:p>
        </p:txBody>
      </p:sp>
    </p:spTree>
    <p:extLst>
      <p:ext uri="{BB962C8B-B14F-4D97-AF65-F5344CB8AC3E}">
        <p14:creationId xmlns:p14="http://schemas.microsoft.com/office/powerpoint/2010/main" val="3850396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705</Words>
  <Application>Microsoft Macintosh PowerPoint</Application>
  <PresentationFormat>Widescreen</PresentationFormat>
  <Paragraphs>90</Paragraphs>
  <Slides>12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01 – Getting Started w/ IDA Pro </vt:lpstr>
      <vt:lpstr>Objectives</vt:lpstr>
      <vt:lpstr>Opening an exe with IDA</vt:lpstr>
      <vt:lpstr>Starting IDA</vt:lpstr>
      <vt:lpstr>File Loading</vt:lpstr>
      <vt:lpstr>Loading the File into IDA</vt:lpstr>
      <vt:lpstr>IDA Database Files</vt:lpstr>
      <vt:lpstr>IDA Database Creation</vt:lpstr>
      <vt:lpstr>IDA Database Creation</vt:lpstr>
      <vt:lpstr>Closing IDA Databases</vt:lpstr>
      <vt:lpstr>How IDA Loads a File</vt:lpstr>
      <vt:lpstr>Summary</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XX - Topic </dc:title>
  <dc:creator>Stroschein, Joshua</dc:creator>
  <cp:lastModifiedBy>Microsoft Office User</cp:lastModifiedBy>
  <cp:revision>36</cp:revision>
  <dcterms:created xsi:type="dcterms:W3CDTF">2017-05-15T13:23:39Z</dcterms:created>
  <dcterms:modified xsi:type="dcterms:W3CDTF">2017-09-12T15:21:27Z</dcterms:modified>
</cp:coreProperties>
</file>