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2"/>
    <p:restoredTop sz="94653"/>
  </p:normalViewPr>
  <p:slideViewPr>
    <p:cSldViewPr snapToGrid="0" snapToObjects="1">
      <p:cViewPr>
        <p:scale>
          <a:sx n="150" d="100"/>
          <a:sy n="150" d="100"/>
        </p:scale>
        <p:origin x="130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B0B21-F541-4DD9-ADFD-BE98E81E70D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AAB8375-0EA4-4B20-9080-40F878246B45}">
      <dgm:prSet/>
      <dgm:spPr/>
      <dgm:t>
        <a:bodyPr/>
        <a:lstStyle/>
        <a:p>
          <a:r>
            <a:rPr lang="en-US" dirty="0"/>
            <a:t>Get familiar with the IDA interface</a:t>
          </a:r>
        </a:p>
      </dgm:t>
    </dgm:pt>
    <dgm:pt modelId="{40B84FFA-FE73-4C41-A233-07F301696D05}" type="parTrans" cxnId="{7BFAE661-6B9D-4ACA-A081-2DB23E4A1B6C}">
      <dgm:prSet/>
      <dgm:spPr/>
      <dgm:t>
        <a:bodyPr/>
        <a:lstStyle/>
        <a:p>
          <a:endParaRPr lang="en-US"/>
        </a:p>
      </dgm:t>
    </dgm:pt>
    <dgm:pt modelId="{D004FCC6-F652-4705-B4DD-33C95DE6E8DC}" type="sibTrans" cxnId="{7BFAE661-6B9D-4ACA-A081-2DB23E4A1B6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4374539-6E9B-476B-8B38-B3A4026318B6}">
      <dgm:prSet/>
      <dgm:spPr/>
      <dgm:t>
        <a:bodyPr/>
        <a:lstStyle/>
        <a:p>
          <a:r>
            <a:rPr lang="en-US"/>
            <a:t>Learn a few helpful things to get started</a:t>
          </a:r>
        </a:p>
      </dgm:t>
    </dgm:pt>
    <dgm:pt modelId="{33F0B390-C28A-4A67-81A8-F95D78DAB94A}" type="parTrans" cxnId="{218DCE2A-F80C-409F-9D87-BBB48591B4DF}">
      <dgm:prSet/>
      <dgm:spPr/>
      <dgm:t>
        <a:bodyPr/>
        <a:lstStyle/>
        <a:p>
          <a:endParaRPr lang="en-US"/>
        </a:p>
      </dgm:t>
    </dgm:pt>
    <dgm:pt modelId="{B252E7E2-D94D-441D-AA4F-06FC150E1FEF}" type="sibTrans" cxnId="{218DCE2A-F80C-409F-9D87-BBB48591B4D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EA969D3-4382-4534-99ED-15DCB7572FFD}">
      <dgm:prSet/>
      <dgm:spPr/>
      <dgm:t>
        <a:bodyPr/>
        <a:lstStyle/>
        <a:p>
          <a:r>
            <a:rPr lang="en-US"/>
            <a:t>Learn basic tools that will assist in documentation and readability </a:t>
          </a:r>
        </a:p>
      </dgm:t>
    </dgm:pt>
    <dgm:pt modelId="{A3D2B518-FE9C-481E-8C19-A45E2BF3267F}" type="parTrans" cxnId="{2CE37870-D0C1-4849-AC2E-53D45A251B94}">
      <dgm:prSet/>
      <dgm:spPr/>
      <dgm:t>
        <a:bodyPr/>
        <a:lstStyle/>
        <a:p>
          <a:endParaRPr lang="en-US"/>
        </a:p>
      </dgm:t>
    </dgm:pt>
    <dgm:pt modelId="{11FF4D7C-1CCC-4CEF-BA53-4AB0ADCC7B08}" type="sibTrans" cxnId="{2CE37870-D0C1-4849-AC2E-53D45A251B9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474A591-5C55-451F-BA3C-8FEA3CA0F6ED}" type="pres">
      <dgm:prSet presAssocID="{D46B0B21-F541-4DD9-ADFD-BE98E81E70D0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6DDAB7-F169-4724-84BC-19E65E4321E7}" type="pres">
      <dgm:prSet presAssocID="{5AAB8375-0EA4-4B20-9080-40F878246B45}" presName="compositeNode" presStyleCnt="0">
        <dgm:presLayoutVars>
          <dgm:bulletEnabled val="1"/>
        </dgm:presLayoutVars>
      </dgm:prSet>
      <dgm:spPr/>
    </dgm:pt>
    <dgm:pt modelId="{743934E6-DD78-4F27-B4C7-31D1B2CA18A9}" type="pres">
      <dgm:prSet presAssocID="{5AAB8375-0EA4-4B20-9080-40F878246B45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CDB8A16E-7275-4F74-9884-8DCBA9E39101}" type="pres">
      <dgm:prSet presAssocID="{D004FCC6-F652-4705-B4DD-33C95DE6E8DC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7A66849-6EF9-4B04-9C27-A1AADCBE9671}" type="pres">
      <dgm:prSet presAssocID="{5AAB8375-0EA4-4B20-9080-40F878246B45}" presName="bottomLine" presStyleLbl="alignNode1" presStyleIdx="1" presStyleCnt="6">
        <dgm:presLayoutVars/>
      </dgm:prSet>
      <dgm:spPr/>
    </dgm:pt>
    <dgm:pt modelId="{AD45BCB0-2975-48CB-AB33-E93685411D73}" type="pres">
      <dgm:prSet presAssocID="{5AAB8375-0EA4-4B20-9080-40F878246B45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F5386-DEEF-433F-AAB7-D7B38CD74212}" type="pres">
      <dgm:prSet presAssocID="{D004FCC6-F652-4705-B4DD-33C95DE6E8DC}" presName="sibTrans" presStyleCnt="0"/>
      <dgm:spPr/>
    </dgm:pt>
    <dgm:pt modelId="{2DD3C2FC-8B6C-40E2-948E-BFE3CABB7F43}" type="pres">
      <dgm:prSet presAssocID="{04374539-6E9B-476B-8B38-B3A4026318B6}" presName="compositeNode" presStyleCnt="0">
        <dgm:presLayoutVars>
          <dgm:bulletEnabled val="1"/>
        </dgm:presLayoutVars>
      </dgm:prSet>
      <dgm:spPr/>
    </dgm:pt>
    <dgm:pt modelId="{F1DAE85D-29B8-4431-83B0-7B0197C642DF}" type="pres">
      <dgm:prSet presAssocID="{04374539-6E9B-476B-8B38-B3A4026318B6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D3BD8EF2-23BC-43D9-BE86-5269EDD6DD25}" type="pres">
      <dgm:prSet presAssocID="{B252E7E2-D94D-441D-AA4F-06FC150E1FEF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E1F900-BE21-47E9-8C93-59922560A209}" type="pres">
      <dgm:prSet presAssocID="{04374539-6E9B-476B-8B38-B3A4026318B6}" presName="bottomLine" presStyleLbl="alignNode1" presStyleIdx="3" presStyleCnt="6">
        <dgm:presLayoutVars/>
      </dgm:prSet>
      <dgm:spPr/>
    </dgm:pt>
    <dgm:pt modelId="{0D4D99D7-8D99-40EC-B404-11E64552D099}" type="pres">
      <dgm:prSet presAssocID="{04374539-6E9B-476B-8B38-B3A4026318B6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CE3EB-2CE7-43A3-BE2B-BAF6B563D991}" type="pres">
      <dgm:prSet presAssocID="{B252E7E2-D94D-441D-AA4F-06FC150E1FEF}" presName="sibTrans" presStyleCnt="0"/>
      <dgm:spPr/>
    </dgm:pt>
    <dgm:pt modelId="{1D191224-79D9-4818-B44D-469ACD62481B}" type="pres">
      <dgm:prSet presAssocID="{CEA969D3-4382-4534-99ED-15DCB7572FFD}" presName="compositeNode" presStyleCnt="0">
        <dgm:presLayoutVars>
          <dgm:bulletEnabled val="1"/>
        </dgm:presLayoutVars>
      </dgm:prSet>
      <dgm:spPr/>
    </dgm:pt>
    <dgm:pt modelId="{EA19CF4C-99A4-4323-8AD5-EBCC67CCC39D}" type="pres">
      <dgm:prSet presAssocID="{CEA969D3-4382-4534-99ED-15DCB7572FFD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F89D541A-A61F-4D84-B7AE-388BCAA048FE}" type="pres">
      <dgm:prSet presAssocID="{11FF4D7C-1CCC-4CEF-BA53-4AB0ADCC7B08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A9E17BB5-C48F-404D-9CDF-1FFEB4E92C59}" type="pres">
      <dgm:prSet presAssocID="{CEA969D3-4382-4534-99ED-15DCB7572FFD}" presName="bottomLine" presStyleLbl="alignNode1" presStyleIdx="5" presStyleCnt="6">
        <dgm:presLayoutVars/>
      </dgm:prSet>
      <dgm:spPr/>
    </dgm:pt>
    <dgm:pt modelId="{27121C7F-D0E0-4C7A-8651-628E6401578D}" type="pres">
      <dgm:prSet presAssocID="{CEA969D3-4382-4534-99ED-15DCB7572FFD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FAE661-6B9D-4ACA-A081-2DB23E4A1B6C}" srcId="{D46B0B21-F541-4DD9-ADFD-BE98E81E70D0}" destId="{5AAB8375-0EA4-4B20-9080-40F878246B45}" srcOrd="0" destOrd="0" parTransId="{40B84FFA-FE73-4C41-A233-07F301696D05}" sibTransId="{D004FCC6-F652-4705-B4DD-33C95DE6E8DC}"/>
    <dgm:cxn modelId="{E61A3920-E51A-4E00-994A-C1FBF8063DD4}" type="presOf" srcId="{CEA969D3-4382-4534-99ED-15DCB7572FFD}" destId="{27121C7F-D0E0-4C7A-8651-628E6401578D}" srcOrd="1" destOrd="0" presId="urn:microsoft.com/office/officeart/2016/7/layout/BasicLinearProcessNumbered"/>
    <dgm:cxn modelId="{DFE2A2F6-C997-48D0-AEBA-B203CDD2769A}" type="presOf" srcId="{5AAB8375-0EA4-4B20-9080-40F878246B45}" destId="{AD45BCB0-2975-48CB-AB33-E93685411D73}" srcOrd="1" destOrd="0" presId="urn:microsoft.com/office/officeart/2016/7/layout/BasicLinearProcessNumbered"/>
    <dgm:cxn modelId="{6860C7FF-9D17-453A-8D7B-F09D713916B8}" type="presOf" srcId="{B252E7E2-D94D-441D-AA4F-06FC150E1FEF}" destId="{D3BD8EF2-23BC-43D9-BE86-5269EDD6DD25}" srcOrd="0" destOrd="0" presId="urn:microsoft.com/office/officeart/2016/7/layout/BasicLinearProcessNumbered"/>
    <dgm:cxn modelId="{186D3953-D316-42D2-9A93-F4C23B672057}" type="presOf" srcId="{5AAB8375-0EA4-4B20-9080-40F878246B45}" destId="{743934E6-DD78-4F27-B4C7-31D1B2CA18A9}" srcOrd="0" destOrd="0" presId="urn:microsoft.com/office/officeart/2016/7/layout/BasicLinearProcessNumbered"/>
    <dgm:cxn modelId="{218DCE2A-F80C-409F-9D87-BBB48591B4DF}" srcId="{D46B0B21-F541-4DD9-ADFD-BE98E81E70D0}" destId="{04374539-6E9B-476B-8B38-B3A4026318B6}" srcOrd="1" destOrd="0" parTransId="{33F0B390-C28A-4A67-81A8-F95D78DAB94A}" sibTransId="{B252E7E2-D94D-441D-AA4F-06FC150E1FEF}"/>
    <dgm:cxn modelId="{B59D05CF-556E-4669-A282-238C48CB0087}" type="presOf" srcId="{CEA969D3-4382-4534-99ED-15DCB7572FFD}" destId="{EA19CF4C-99A4-4323-8AD5-EBCC67CCC39D}" srcOrd="0" destOrd="0" presId="urn:microsoft.com/office/officeart/2016/7/layout/BasicLinearProcessNumbered"/>
    <dgm:cxn modelId="{2CE37870-D0C1-4849-AC2E-53D45A251B94}" srcId="{D46B0B21-F541-4DD9-ADFD-BE98E81E70D0}" destId="{CEA969D3-4382-4534-99ED-15DCB7572FFD}" srcOrd="2" destOrd="0" parTransId="{A3D2B518-FE9C-481E-8C19-A45E2BF3267F}" sibTransId="{11FF4D7C-1CCC-4CEF-BA53-4AB0ADCC7B08}"/>
    <dgm:cxn modelId="{56FEC9EB-0A4A-4B79-88B4-3D6752BB6C29}" type="presOf" srcId="{11FF4D7C-1CCC-4CEF-BA53-4AB0ADCC7B08}" destId="{F89D541A-A61F-4D84-B7AE-388BCAA048FE}" srcOrd="0" destOrd="0" presId="urn:microsoft.com/office/officeart/2016/7/layout/BasicLinearProcessNumbered"/>
    <dgm:cxn modelId="{EB61A7A7-7028-449A-92E7-470BEC53410C}" type="presOf" srcId="{D46B0B21-F541-4DD9-ADFD-BE98E81E70D0}" destId="{7474A591-5C55-451F-BA3C-8FEA3CA0F6ED}" srcOrd="0" destOrd="0" presId="urn:microsoft.com/office/officeart/2016/7/layout/BasicLinearProcessNumbered"/>
    <dgm:cxn modelId="{EC7E29AA-DEC2-4E8A-8961-052EA58FD199}" type="presOf" srcId="{04374539-6E9B-476B-8B38-B3A4026318B6}" destId="{0D4D99D7-8D99-40EC-B404-11E64552D099}" srcOrd="1" destOrd="0" presId="urn:microsoft.com/office/officeart/2016/7/layout/BasicLinearProcessNumbered"/>
    <dgm:cxn modelId="{2335B66E-09F0-4F66-AE9C-09D5E81D639B}" type="presOf" srcId="{D004FCC6-F652-4705-B4DD-33C95DE6E8DC}" destId="{CDB8A16E-7275-4F74-9884-8DCBA9E39101}" srcOrd="0" destOrd="0" presId="urn:microsoft.com/office/officeart/2016/7/layout/BasicLinearProcessNumbered"/>
    <dgm:cxn modelId="{4CE056E9-C969-4B65-93F6-D124A08D81D7}" type="presOf" srcId="{04374539-6E9B-476B-8B38-B3A4026318B6}" destId="{F1DAE85D-29B8-4431-83B0-7B0197C642DF}" srcOrd="0" destOrd="0" presId="urn:microsoft.com/office/officeart/2016/7/layout/BasicLinearProcessNumbered"/>
    <dgm:cxn modelId="{7A9033AD-9116-4B54-9BBD-821437BF61D2}" type="presParOf" srcId="{7474A591-5C55-451F-BA3C-8FEA3CA0F6ED}" destId="{D46DDAB7-F169-4724-84BC-19E65E4321E7}" srcOrd="0" destOrd="0" presId="urn:microsoft.com/office/officeart/2016/7/layout/BasicLinearProcessNumbered"/>
    <dgm:cxn modelId="{C5B208B6-8B49-4FA3-A376-CA65267F23FB}" type="presParOf" srcId="{D46DDAB7-F169-4724-84BC-19E65E4321E7}" destId="{743934E6-DD78-4F27-B4C7-31D1B2CA18A9}" srcOrd="0" destOrd="0" presId="urn:microsoft.com/office/officeart/2016/7/layout/BasicLinearProcessNumbered"/>
    <dgm:cxn modelId="{466FBE2A-3532-4C4F-9BF1-ECFB6358E000}" type="presParOf" srcId="{D46DDAB7-F169-4724-84BC-19E65E4321E7}" destId="{CDB8A16E-7275-4F74-9884-8DCBA9E39101}" srcOrd="1" destOrd="0" presId="urn:microsoft.com/office/officeart/2016/7/layout/BasicLinearProcessNumbered"/>
    <dgm:cxn modelId="{D5228D39-F886-4D3C-9F54-FB1F3A86F8FD}" type="presParOf" srcId="{D46DDAB7-F169-4724-84BC-19E65E4321E7}" destId="{D7A66849-6EF9-4B04-9C27-A1AADCBE9671}" srcOrd="2" destOrd="0" presId="urn:microsoft.com/office/officeart/2016/7/layout/BasicLinearProcessNumbered"/>
    <dgm:cxn modelId="{0126FD5A-B532-4913-9528-D897CB20D961}" type="presParOf" srcId="{D46DDAB7-F169-4724-84BC-19E65E4321E7}" destId="{AD45BCB0-2975-48CB-AB33-E93685411D73}" srcOrd="3" destOrd="0" presId="urn:microsoft.com/office/officeart/2016/7/layout/BasicLinearProcessNumbered"/>
    <dgm:cxn modelId="{BF6C7ACD-8C3A-46EF-8115-626C0018C287}" type="presParOf" srcId="{7474A591-5C55-451F-BA3C-8FEA3CA0F6ED}" destId="{215F5386-DEEF-433F-AAB7-D7B38CD74212}" srcOrd="1" destOrd="0" presId="urn:microsoft.com/office/officeart/2016/7/layout/BasicLinearProcessNumbered"/>
    <dgm:cxn modelId="{6688F3EF-777A-4554-A2D8-91006882DD8C}" type="presParOf" srcId="{7474A591-5C55-451F-BA3C-8FEA3CA0F6ED}" destId="{2DD3C2FC-8B6C-40E2-948E-BFE3CABB7F43}" srcOrd="2" destOrd="0" presId="urn:microsoft.com/office/officeart/2016/7/layout/BasicLinearProcessNumbered"/>
    <dgm:cxn modelId="{D9DA3CB7-7D88-4D25-B6DF-1A8708402249}" type="presParOf" srcId="{2DD3C2FC-8B6C-40E2-948E-BFE3CABB7F43}" destId="{F1DAE85D-29B8-4431-83B0-7B0197C642DF}" srcOrd="0" destOrd="0" presId="urn:microsoft.com/office/officeart/2016/7/layout/BasicLinearProcessNumbered"/>
    <dgm:cxn modelId="{E79C0DB4-147B-4FEC-AC37-A8E5C7AD274F}" type="presParOf" srcId="{2DD3C2FC-8B6C-40E2-948E-BFE3CABB7F43}" destId="{D3BD8EF2-23BC-43D9-BE86-5269EDD6DD25}" srcOrd="1" destOrd="0" presId="urn:microsoft.com/office/officeart/2016/7/layout/BasicLinearProcessNumbered"/>
    <dgm:cxn modelId="{921586ED-F338-4684-87C8-2E7DF1138986}" type="presParOf" srcId="{2DD3C2FC-8B6C-40E2-948E-BFE3CABB7F43}" destId="{EAE1F900-BE21-47E9-8C93-59922560A209}" srcOrd="2" destOrd="0" presId="urn:microsoft.com/office/officeart/2016/7/layout/BasicLinearProcessNumbered"/>
    <dgm:cxn modelId="{E188D9F9-F359-47C0-A9B5-79A2BDB39435}" type="presParOf" srcId="{2DD3C2FC-8B6C-40E2-948E-BFE3CABB7F43}" destId="{0D4D99D7-8D99-40EC-B404-11E64552D099}" srcOrd="3" destOrd="0" presId="urn:microsoft.com/office/officeart/2016/7/layout/BasicLinearProcessNumbered"/>
    <dgm:cxn modelId="{F74E6F8C-361B-4B06-8402-5695ECBFCEBD}" type="presParOf" srcId="{7474A591-5C55-451F-BA3C-8FEA3CA0F6ED}" destId="{1E2CE3EB-2CE7-43A3-BE2B-BAF6B563D991}" srcOrd="3" destOrd="0" presId="urn:microsoft.com/office/officeart/2016/7/layout/BasicLinearProcessNumbered"/>
    <dgm:cxn modelId="{EE412A90-0CEA-4DDD-B1E9-C6C4DF808472}" type="presParOf" srcId="{7474A591-5C55-451F-BA3C-8FEA3CA0F6ED}" destId="{1D191224-79D9-4818-B44D-469ACD62481B}" srcOrd="4" destOrd="0" presId="urn:microsoft.com/office/officeart/2016/7/layout/BasicLinearProcessNumbered"/>
    <dgm:cxn modelId="{CB9D31F7-C8D0-47DF-A98E-563AD0D11321}" type="presParOf" srcId="{1D191224-79D9-4818-B44D-469ACD62481B}" destId="{EA19CF4C-99A4-4323-8AD5-EBCC67CCC39D}" srcOrd="0" destOrd="0" presId="urn:microsoft.com/office/officeart/2016/7/layout/BasicLinearProcessNumbered"/>
    <dgm:cxn modelId="{12DFA53A-CC6A-4DEC-B618-3FA5475776E5}" type="presParOf" srcId="{1D191224-79D9-4818-B44D-469ACD62481B}" destId="{F89D541A-A61F-4D84-B7AE-388BCAA048FE}" srcOrd="1" destOrd="0" presId="urn:microsoft.com/office/officeart/2016/7/layout/BasicLinearProcessNumbered"/>
    <dgm:cxn modelId="{BD20FC7E-6301-4E4B-AD40-C403FB1F49B7}" type="presParOf" srcId="{1D191224-79D9-4818-B44D-469ACD62481B}" destId="{A9E17BB5-C48F-404D-9CDF-1FFEB4E92C59}" srcOrd="2" destOrd="0" presId="urn:microsoft.com/office/officeart/2016/7/layout/BasicLinearProcessNumbered"/>
    <dgm:cxn modelId="{DCFF2FEB-52C4-421E-BC30-297E7BBF047C}" type="presParOf" srcId="{1D191224-79D9-4818-B44D-469ACD62481B}" destId="{27121C7F-D0E0-4C7A-8651-628E6401578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934E6-DD78-4F27-B4C7-31D1B2CA18A9}">
      <dsp:nvSpPr>
        <dsp:cNvPr id="0" name=""/>
        <dsp:cNvSpPr/>
      </dsp:nvSpPr>
      <dsp:spPr>
        <a:xfrm>
          <a:off x="0" y="1414710"/>
          <a:ext cx="1959074" cy="27427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37" tIns="330200" rIns="152737" bIns="33020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Get familiar with the IDA interface</a:t>
          </a:r>
        </a:p>
      </dsp:txBody>
      <dsp:txXfrm>
        <a:off x="0" y="2456938"/>
        <a:ext cx="1959074" cy="1645622"/>
      </dsp:txXfrm>
    </dsp:sp>
    <dsp:sp modelId="{CDB8A16E-7275-4F74-9884-8DCBA9E39101}">
      <dsp:nvSpPr>
        <dsp:cNvPr id="0" name=""/>
        <dsp:cNvSpPr/>
      </dsp:nvSpPr>
      <dsp:spPr>
        <a:xfrm>
          <a:off x="568131" y="1688981"/>
          <a:ext cx="822811" cy="8228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0" tIns="12700" rIns="64150" bIns="1270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1</a:t>
          </a:r>
        </a:p>
      </dsp:txBody>
      <dsp:txXfrm>
        <a:off x="688629" y="1809479"/>
        <a:ext cx="581815" cy="581815"/>
      </dsp:txXfrm>
    </dsp:sp>
    <dsp:sp modelId="{D7A66849-6EF9-4B04-9C27-A1AADCBE9671}">
      <dsp:nvSpPr>
        <dsp:cNvPr id="0" name=""/>
        <dsp:cNvSpPr/>
      </dsp:nvSpPr>
      <dsp:spPr>
        <a:xfrm>
          <a:off x="0" y="4157342"/>
          <a:ext cx="1959074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AE85D-29B8-4431-83B0-7B0197C642DF}">
      <dsp:nvSpPr>
        <dsp:cNvPr id="0" name=""/>
        <dsp:cNvSpPr/>
      </dsp:nvSpPr>
      <dsp:spPr>
        <a:xfrm>
          <a:off x="2154981" y="1414710"/>
          <a:ext cx="1959074" cy="2742703"/>
        </a:xfrm>
        <a:prstGeom prst="rect">
          <a:avLst/>
        </a:prstGeom>
        <a:solidFill>
          <a:schemeClr val="accent2">
            <a:tint val="40000"/>
            <a:alpha val="90000"/>
            <a:hueOff val="-424614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4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37" tIns="330200" rIns="152737" bIns="33020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Learn a few helpful things to get started</a:t>
          </a:r>
        </a:p>
      </dsp:txBody>
      <dsp:txXfrm>
        <a:off x="2154981" y="2456938"/>
        <a:ext cx="1959074" cy="1645622"/>
      </dsp:txXfrm>
    </dsp:sp>
    <dsp:sp modelId="{D3BD8EF2-23BC-43D9-BE86-5269EDD6DD25}">
      <dsp:nvSpPr>
        <dsp:cNvPr id="0" name=""/>
        <dsp:cNvSpPr/>
      </dsp:nvSpPr>
      <dsp:spPr>
        <a:xfrm>
          <a:off x="2723112" y="1688981"/>
          <a:ext cx="822811" cy="822811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0" tIns="12700" rIns="64150" bIns="1270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2</a:t>
          </a:r>
        </a:p>
      </dsp:txBody>
      <dsp:txXfrm>
        <a:off x="2843610" y="1809479"/>
        <a:ext cx="581815" cy="581815"/>
      </dsp:txXfrm>
    </dsp:sp>
    <dsp:sp modelId="{EAE1F900-BE21-47E9-8C93-59922560A209}">
      <dsp:nvSpPr>
        <dsp:cNvPr id="0" name=""/>
        <dsp:cNvSpPr/>
      </dsp:nvSpPr>
      <dsp:spPr>
        <a:xfrm>
          <a:off x="2154981" y="4157342"/>
          <a:ext cx="1959074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9CF4C-99A4-4323-8AD5-EBCC67CCC39D}">
      <dsp:nvSpPr>
        <dsp:cNvPr id="0" name=""/>
        <dsp:cNvSpPr/>
      </dsp:nvSpPr>
      <dsp:spPr>
        <a:xfrm>
          <a:off x="4309962" y="1414710"/>
          <a:ext cx="1959074" cy="2742703"/>
        </a:xfrm>
        <a:prstGeom prst="rect">
          <a:avLst/>
        </a:prstGeom>
        <a:solidFill>
          <a:schemeClr val="accent2">
            <a:tint val="40000"/>
            <a:alpha val="90000"/>
            <a:hueOff val="-849227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7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37" tIns="330200" rIns="152737" bIns="33020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Learn basic tools that will assist in documentation and readability </a:t>
          </a:r>
        </a:p>
      </dsp:txBody>
      <dsp:txXfrm>
        <a:off x="4309962" y="2456938"/>
        <a:ext cx="1959074" cy="1645622"/>
      </dsp:txXfrm>
    </dsp:sp>
    <dsp:sp modelId="{F89D541A-A61F-4D84-B7AE-388BCAA048FE}">
      <dsp:nvSpPr>
        <dsp:cNvPr id="0" name=""/>
        <dsp:cNvSpPr/>
      </dsp:nvSpPr>
      <dsp:spPr>
        <a:xfrm>
          <a:off x="4878094" y="1688981"/>
          <a:ext cx="822811" cy="822811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0" tIns="12700" rIns="64150" bIns="1270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3</a:t>
          </a:r>
        </a:p>
      </dsp:txBody>
      <dsp:txXfrm>
        <a:off x="4998592" y="1809479"/>
        <a:ext cx="581815" cy="581815"/>
      </dsp:txXfrm>
    </dsp:sp>
    <dsp:sp modelId="{A9E17BB5-C48F-404D-9CDF-1FFEB4E92C59}">
      <dsp:nvSpPr>
        <dsp:cNvPr id="0" name=""/>
        <dsp:cNvSpPr/>
      </dsp:nvSpPr>
      <dsp:spPr>
        <a:xfrm>
          <a:off x="4309962" y="4157342"/>
          <a:ext cx="1959074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69533-CC59-C546-9AB5-4367A7BB79D3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E4BD-3144-4B46-ADA3-7DB3A51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6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an overview of what</a:t>
            </a:r>
            <a:r>
              <a:rPr lang="en-US" baseline="0" dirty="0" smtClean="0"/>
              <a:t> IDA should look like after it’s finished processing the binary you want loaded. In the next slides we’ll go through all of the different aspects of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functions window is used to navigate to different functions by name.  The Graph overview window is used to show the general structure of the current function being viewed.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98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strings view can often lead to important parts of the program quickly, such as print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6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9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3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0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5ABC-D280-0347-B703-58FB3E1E781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4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02 – IDA Interface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822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693455" cy="1511306"/>
          </a:xfrm>
          <a:custGeom>
            <a:avLst/>
            <a:gdLst>
              <a:gd name="connsiteX0" fmla="*/ 2147981 w 6693455"/>
              <a:gd name="connsiteY0" fmla="*/ 0 h 1511306"/>
              <a:gd name="connsiteX1" fmla="*/ 6693455 w 6693455"/>
              <a:gd name="connsiteY1" fmla="*/ 0 h 1511306"/>
              <a:gd name="connsiteX2" fmla="*/ 5995838 w 6693455"/>
              <a:gd name="connsiteY2" fmla="*/ 1511301 h 1511306"/>
              <a:gd name="connsiteX3" fmla="*/ 2147982 w 6693455"/>
              <a:gd name="connsiteY3" fmla="*/ 1511301 h 1511306"/>
              <a:gd name="connsiteX4" fmla="*/ 2147982 w 6693455"/>
              <a:gd name="connsiteY4" fmla="*/ 1511304 h 1511306"/>
              <a:gd name="connsiteX5" fmla="*/ 680261 w 6693455"/>
              <a:gd name="connsiteY5" fmla="*/ 1511304 h 1511306"/>
              <a:gd name="connsiteX6" fmla="*/ 680261 w 6693455"/>
              <a:gd name="connsiteY6" fmla="*/ 1511306 h 1511306"/>
              <a:gd name="connsiteX7" fmla="*/ 0 w 6693455"/>
              <a:gd name="connsiteY7" fmla="*/ 1511306 h 1511306"/>
              <a:gd name="connsiteX8" fmla="*/ 0 w 6693455"/>
              <a:gd name="connsiteY8" fmla="*/ 2 h 1511306"/>
              <a:gd name="connsiteX9" fmla="*/ 680261 w 6693455"/>
              <a:gd name="connsiteY9" fmla="*/ 2 h 1511306"/>
              <a:gd name="connsiteX10" fmla="*/ 680261 w 6693455"/>
              <a:gd name="connsiteY10" fmla="*/ 2544 h 1511306"/>
              <a:gd name="connsiteX11" fmla="*/ 2147981 w 6693455"/>
              <a:gd name="connsiteY11" fmla="*/ 2544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3455" h="1511306">
                <a:moveTo>
                  <a:pt x="2147981" y="0"/>
                </a:moveTo>
                <a:lnTo>
                  <a:pt x="6693455" y="0"/>
                </a:lnTo>
                <a:lnTo>
                  <a:pt x="5995838" y="1511301"/>
                </a:lnTo>
                <a:lnTo>
                  <a:pt x="2147982" y="1511301"/>
                </a:lnTo>
                <a:lnTo>
                  <a:pt x="2147982" y="1511304"/>
                </a:lnTo>
                <a:lnTo>
                  <a:pt x="680261" y="1511304"/>
                </a:lnTo>
                <a:lnTo>
                  <a:pt x="680261" y="1511306"/>
                </a:lnTo>
                <a:lnTo>
                  <a:pt x="0" y="1511306"/>
                </a:lnTo>
                <a:lnTo>
                  <a:pt x="0" y="2"/>
                </a:lnTo>
                <a:lnTo>
                  <a:pt x="680261" y="2"/>
                </a:lnTo>
                <a:lnTo>
                  <a:pt x="680261" y="2544"/>
                </a:lnTo>
                <a:lnTo>
                  <a:pt x="2147981" y="25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455" y="1341915"/>
            <a:ext cx="4533345" cy="443134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dirty="0"/>
              <a:t>Opening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open a view tab, go to </a:t>
            </a:r>
            <a:r>
              <a:rPr lang="en-US" sz="2000" b="1" i="1" dirty="0">
                <a:solidFill>
                  <a:schemeClr val="bg1"/>
                </a:solidFill>
              </a:rPr>
              <a:t>View -&gt; Open subviews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 useful view is the “Strings” view</a:t>
            </a:r>
          </a:p>
        </p:txBody>
      </p:sp>
    </p:spTree>
    <p:extLst>
      <p:ext uri="{BB962C8B-B14F-4D97-AF65-F5344CB8AC3E}">
        <p14:creationId xmlns:p14="http://schemas.microsoft.com/office/powerpoint/2010/main" val="1748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Disassembly Display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5229"/>
          </a:xfrm>
        </p:spPr>
        <p:txBody>
          <a:bodyPr/>
          <a:lstStyle/>
          <a:p>
            <a:r>
              <a:rPr lang="en-US" dirty="0"/>
              <a:t>To access the options, go to </a:t>
            </a:r>
            <a:r>
              <a:rPr lang="en-US" b="1" dirty="0"/>
              <a:t>Options -&gt; General…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70596"/>
          <a:stretch/>
        </p:blipFill>
        <p:spPr>
          <a:xfrm>
            <a:off x="8629410" y="1825625"/>
            <a:ext cx="2075857" cy="655684"/>
          </a:xfrm>
          <a:prstGeom prst="rect">
            <a:avLst/>
          </a:prstGeom>
        </p:spPr>
      </p:pic>
      <p:pic>
        <p:nvPicPr>
          <p:cNvPr id="7" name="Picture 6" descr="IDA Option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53918"/>
            <a:ext cx="4173192" cy="3123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8190" y="3227032"/>
            <a:ext cx="3431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 prefixes adds the line address to the beginning of each line</a:t>
            </a: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4017146" y="3550198"/>
            <a:ext cx="1181044" cy="284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9168" y="3349710"/>
            <a:ext cx="2839586" cy="7572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Straight Arrow Connector 13"/>
          <p:cNvCxnSpPr>
            <a:cxnSpLocks/>
            <a:stCxn id="9" idx="3"/>
            <a:endCxn id="12" idx="1"/>
          </p:cNvCxnSpPr>
          <p:nvPr/>
        </p:nvCxnSpPr>
        <p:spPr>
          <a:xfrm>
            <a:off x="8629410" y="3550198"/>
            <a:ext cx="439758" cy="178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5041" y="3750685"/>
            <a:ext cx="972105" cy="15549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98190" y="4231518"/>
            <a:ext cx="3431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 comments adds general comments to some lines to make the instructions easier to understand</a:t>
            </a:r>
          </a:p>
        </p:txBody>
      </p:sp>
      <p:cxnSp>
        <p:nvCxnSpPr>
          <p:cNvPr id="22" name="Straight Arrow Connector 21"/>
          <p:cNvCxnSpPr>
            <a:cxnSpLocks/>
            <a:stCxn id="21" idx="1"/>
          </p:cNvCxnSpPr>
          <p:nvPr/>
        </p:nvCxnSpPr>
        <p:spPr>
          <a:xfrm flipH="1" flipV="1">
            <a:off x="4017146" y="4487411"/>
            <a:ext cx="1181044" cy="344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21" idx="3"/>
            <a:endCxn id="27" idx="1"/>
          </p:cNvCxnSpPr>
          <p:nvPr/>
        </p:nvCxnSpPr>
        <p:spPr>
          <a:xfrm>
            <a:off x="8629410" y="4831683"/>
            <a:ext cx="2242" cy="19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5041" y="4432005"/>
            <a:ext cx="972105" cy="15549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1652" y="4707096"/>
            <a:ext cx="3228248" cy="2882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74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21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85373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To rename any variable or function, left-click once to highlight and press “n” or right-click and select it from the dropdown menu.</a:t>
            </a:r>
          </a:p>
          <a:p>
            <a:endParaRPr lang="en-US" sz="2400" dirty="0"/>
          </a:p>
          <a:p>
            <a:r>
              <a:rPr lang="en-US" sz="2400" dirty="0"/>
              <a:t>Then type the new name in the pop up window</a:t>
            </a:r>
          </a:p>
          <a:p>
            <a:endParaRPr lang="en-US" sz="2400" dirty="0"/>
          </a:p>
          <a:p>
            <a:r>
              <a:rPr lang="en-US" sz="2400" dirty="0"/>
              <a:t>To add a comment, click on the desired line and press the colon “:”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601" y="1992343"/>
            <a:ext cx="3902383" cy="5803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491" y="3353190"/>
            <a:ext cx="2284983" cy="6481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972" y="4786039"/>
            <a:ext cx="3273688" cy="15901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Arrow: Right 6"/>
          <p:cNvSpPr/>
          <p:nvPr/>
        </p:nvSpPr>
        <p:spPr>
          <a:xfrm>
            <a:off x="7788121" y="5485700"/>
            <a:ext cx="714651" cy="19087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8233" y="4786040"/>
            <a:ext cx="2775567" cy="15873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185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067"/>
            <a:ext cx="10515600" cy="455424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IDA has many useful views that can be displayed using tabs</a:t>
            </a:r>
          </a:p>
          <a:p>
            <a:endParaRPr lang="en-US" sz="2000" dirty="0"/>
          </a:p>
          <a:p>
            <a:r>
              <a:rPr lang="en-US" sz="2000" dirty="0"/>
              <a:t>IDA utilizes shortcuts for almost everything</a:t>
            </a:r>
          </a:p>
          <a:p>
            <a:endParaRPr lang="en-US" sz="2000" dirty="0"/>
          </a:p>
          <a:p>
            <a:r>
              <a:rPr lang="en-US" sz="2000" dirty="0"/>
              <a:t>Renaming and commenting can be very helpful to better document a database</a:t>
            </a:r>
          </a:p>
          <a:p>
            <a:endParaRPr lang="en-US" sz="2000" dirty="0"/>
          </a:p>
          <a:p>
            <a:r>
              <a:rPr lang="en-US" sz="2000" dirty="0"/>
              <a:t>Remember that there isn’t an “undo” in IDA</a:t>
            </a:r>
          </a:p>
          <a:p>
            <a:endParaRPr lang="en-US" sz="2000" dirty="0"/>
          </a:p>
          <a:p>
            <a:r>
              <a:rPr lang="en-US" sz="2000" dirty="0"/>
              <a:t>A good way to learn how to use IDA is to explore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888568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Objectives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563468"/>
              </p:ext>
            </p:extLst>
          </p:nvPr>
        </p:nvGraphicFramePr>
        <p:xfrm>
          <a:off x="642938" y="642938"/>
          <a:ext cx="6269037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2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02 at 2.04.0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7" b="9426"/>
          <a:stretch/>
        </p:blipFill>
        <p:spPr>
          <a:xfrm>
            <a:off x="20" y="38100"/>
            <a:ext cx="12191980" cy="676910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10096729" y="0"/>
            <a:ext cx="1853390" cy="635064"/>
          </a:xfrm>
          <a:prstGeom prst="lef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Toolbar area</a:t>
            </a:r>
            <a:endParaRPr lang="en-US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0989" y="38100"/>
            <a:ext cx="2079981" cy="618044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Overview Navigator</a:t>
            </a:r>
            <a:endParaRPr lang="en-US" sz="1400" dirty="0"/>
          </a:p>
        </p:txBody>
      </p:sp>
      <p:sp>
        <p:nvSpPr>
          <p:cNvPr id="6" name="Left Arrow 5"/>
          <p:cNvSpPr/>
          <p:nvPr/>
        </p:nvSpPr>
        <p:spPr>
          <a:xfrm>
            <a:off x="7794089" y="468740"/>
            <a:ext cx="1413411" cy="635064"/>
          </a:xfrm>
          <a:prstGeom prst="lef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Tabs</a:t>
            </a:r>
          </a:p>
        </p:txBody>
      </p:sp>
      <p:sp>
        <p:nvSpPr>
          <p:cNvPr id="7" name="Left Arrow 6"/>
          <p:cNvSpPr/>
          <p:nvPr/>
        </p:nvSpPr>
        <p:spPr>
          <a:xfrm>
            <a:off x="9095752" y="2787586"/>
            <a:ext cx="2474269" cy="635064"/>
          </a:xfrm>
          <a:prstGeom prst="lef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Disassembly view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30989" y="5053066"/>
            <a:ext cx="1352725" cy="618044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Graph</a:t>
            </a:r>
            <a:endParaRPr lang="en-US" sz="1400" dirty="0"/>
          </a:p>
        </p:txBody>
      </p:sp>
      <p:sp>
        <p:nvSpPr>
          <p:cNvPr id="9" name="Left Arrow 8"/>
          <p:cNvSpPr/>
          <p:nvPr/>
        </p:nvSpPr>
        <p:spPr>
          <a:xfrm>
            <a:off x="4858875" y="6022858"/>
            <a:ext cx="2474269" cy="635064"/>
          </a:xfrm>
          <a:prstGeom prst="lef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Output Window</a:t>
            </a:r>
          </a:p>
        </p:txBody>
      </p:sp>
    </p:spTree>
    <p:extLst>
      <p:ext uri="{BB962C8B-B14F-4D97-AF65-F5344CB8AC3E}">
        <p14:creationId xmlns:p14="http://schemas.microsoft.com/office/powerpoint/2010/main" val="35387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Toolbar Area:</a:t>
            </a:r>
          </a:p>
          <a:p>
            <a:pPr lvl="1"/>
            <a:r>
              <a:rPr lang="en-US" dirty="0"/>
              <a:t>Most commonly used IDA operations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3157695"/>
            <a:ext cx="11633199" cy="25319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13" y="4010073"/>
            <a:ext cx="11319572" cy="7153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Arrow: Up 12"/>
          <p:cNvSpPr/>
          <p:nvPr/>
        </p:nvSpPr>
        <p:spPr>
          <a:xfrm>
            <a:off x="678764" y="4667786"/>
            <a:ext cx="167426" cy="27548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6510" y="5078210"/>
            <a:ext cx="643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Open</a:t>
            </a:r>
          </a:p>
        </p:txBody>
      </p:sp>
      <p:sp>
        <p:nvSpPr>
          <p:cNvPr id="11" name="Arrow: Up 21"/>
          <p:cNvSpPr/>
          <p:nvPr/>
        </p:nvSpPr>
        <p:spPr>
          <a:xfrm rot="10800000">
            <a:off x="916427" y="3844960"/>
            <a:ext cx="164027" cy="40761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8764" y="3453682"/>
            <a:ext cx="643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Save</a:t>
            </a:r>
          </a:p>
        </p:txBody>
      </p:sp>
      <p:sp>
        <p:nvSpPr>
          <p:cNvPr id="14" name="Arrow: Up 24"/>
          <p:cNvSpPr/>
          <p:nvPr/>
        </p:nvSpPr>
        <p:spPr>
          <a:xfrm>
            <a:off x="1341490" y="4664806"/>
            <a:ext cx="167426" cy="60862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80454" y="5351046"/>
            <a:ext cx="1894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Back to last view</a:t>
            </a:r>
          </a:p>
        </p:txBody>
      </p:sp>
      <p:sp>
        <p:nvSpPr>
          <p:cNvPr id="17" name="Arrow: Up 27"/>
          <p:cNvSpPr/>
          <p:nvPr/>
        </p:nvSpPr>
        <p:spPr>
          <a:xfrm rot="10800000">
            <a:off x="1818008" y="3667077"/>
            <a:ext cx="169035" cy="6971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08916" y="3305826"/>
            <a:ext cx="2621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Forward to previous view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47388" y="5138713"/>
            <a:ext cx="4029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*Note: There is no “undo” so </a:t>
            </a:r>
            <a:r>
              <a:rPr lang="en-US" i="1" u="sng" dirty="0"/>
              <a:t>save often</a:t>
            </a:r>
            <a:r>
              <a:rPr lang="en-US" i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97942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/>
      <p:bldP spid="14" grpId="0" animBg="1"/>
      <p:bldP spid="15" grpId="0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Navigator:</a:t>
            </a:r>
          </a:p>
          <a:p>
            <a:pPr lvl="1"/>
            <a:r>
              <a:rPr lang="en-US" dirty="0"/>
              <a:t>Linear view of address space of the loaded </a:t>
            </a:r>
            <a:r>
              <a:rPr lang="en-US" dirty="0" smtClean="0"/>
              <a:t>file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Easy to get lost in a binary - use this to help you stay oriented</a:t>
            </a:r>
          </a:p>
          <a:p>
            <a:pPr lvl="1"/>
            <a:r>
              <a:rPr lang="en-US" dirty="0" smtClean="0"/>
              <a:t>Want to spend most of your time in </a:t>
            </a:r>
            <a:r>
              <a:rPr lang="en-US" b="1" dirty="0" smtClean="0"/>
              <a:t>Regular Function</a:t>
            </a:r>
            <a:endParaRPr lang="en-US" dirty="0"/>
          </a:p>
        </p:txBody>
      </p:sp>
      <p:pic>
        <p:nvPicPr>
          <p:cNvPr id="4" name="Picture 3" descr="Screen Shot 2015-09-02 at 2.12.39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t="7872" r="53199" b="86395"/>
          <a:stretch/>
        </p:blipFill>
        <p:spPr>
          <a:xfrm>
            <a:off x="596900" y="3214518"/>
            <a:ext cx="10922118" cy="95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Tabs</a:t>
            </a:r>
          </a:p>
          <a:p>
            <a:pPr lvl="1"/>
            <a:r>
              <a:rPr lang="en-US" dirty="0" smtClean="0"/>
              <a:t>All currently opened views (data displays)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Content Placeholder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7" y="1984715"/>
            <a:ext cx="11801858" cy="4790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76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721" y="3199792"/>
            <a:ext cx="4296585" cy="179024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Left Pane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2984" y="2683099"/>
            <a:ext cx="4317322" cy="3639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Graph Overview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200" y="1825625"/>
            <a:ext cx="37981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 Functions Window</a:t>
            </a: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323409"/>
            <a:ext cx="1785304" cy="38536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7297" y="3546902"/>
            <a:ext cx="1946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IDA will attempt to locate “main”. If unable, IDA will start you with “</a:t>
            </a:r>
            <a:r>
              <a:rPr lang="en-US" smtClean="0">
                <a:solidFill>
                  <a:schemeClr val="bg1"/>
                </a:solidFill>
              </a:rPr>
              <a:t>start”.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4008" y="4226083"/>
            <a:ext cx="647163" cy="144148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/>
          <p:cNvSpPr/>
          <p:nvPr/>
        </p:nvSpPr>
        <p:spPr>
          <a:xfrm>
            <a:off x="1596979" y="4215017"/>
            <a:ext cx="1093095" cy="155214"/>
          </a:xfrm>
          <a:prstGeom prst="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61668" y="5024230"/>
            <a:ext cx="3919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Clicking inside this box will move </a:t>
            </a:r>
          </a:p>
          <a:p>
            <a:r>
              <a:rPr lang="en-US" dirty="0"/>
              <a:t>View-A to that location</a:t>
            </a:r>
          </a:p>
        </p:txBody>
      </p:sp>
    </p:spTree>
    <p:extLst>
      <p:ext uri="{BB962C8B-B14F-4D97-AF65-F5344CB8AC3E}">
        <p14:creationId xmlns:p14="http://schemas.microsoft.com/office/powerpoint/2010/main" val="356899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/>
      <p:bldP spid="18" grpId="0" animBg="1"/>
      <p:bldP spid="19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67" y="642988"/>
            <a:ext cx="2781342" cy="55715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View-A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default view is “IDA View-A”</a:t>
            </a:r>
          </a:p>
          <a:p>
            <a:r>
              <a:rPr lang="en-US" sz="2000" dirty="0">
                <a:solidFill>
                  <a:schemeClr val="bg1"/>
                </a:solidFill>
              </a:rPr>
              <a:t>Each box within this view is a segment of the function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This function has 3 parts to it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arrows point to the next segment and are color coded: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Green: default path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Red: jump condition met path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Blue: no branching, only one path</a:t>
            </a:r>
          </a:p>
        </p:txBody>
      </p:sp>
    </p:spTree>
    <p:extLst>
      <p:ext uri="{BB962C8B-B14F-4D97-AF65-F5344CB8AC3E}">
        <p14:creationId xmlns:p14="http://schemas.microsoft.com/office/powerpoint/2010/main" val="300541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088" y="3389150"/>
            <a:ext cx="5170711" cy="1571949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</p:pic>
      <p:sp>
        <p:nvSpPr>
          <p:cNvPr id="35" name="Freeform: Shape 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dirty="0"/>
              <a:t>Hex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Displays the raw hex of the executable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Can be edited to change program behavior</a:t>
            </a:r>
          </a:p>
        </p:txBody>
      </p:sp>
    </p:spTree>
    <p:extLst>
      <p:ext uri="{BB962C8B-B14F-4D97-AF65-F5344CB8AC3E}">
        <p14:creationId xmlns:p14="http://schemas.microsoft.com/office/powerpoint/2010/main" val="6635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263</TotalTime>
  <Words>499</Words>
  <Application>Microsoft Macintosh PowerPoint</Application>
  <PresentationFormat>Widescreen</PresentationFormat>
  <Paragraphs>90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02 – IDA Interface</vt:lpstr>
      <vt:lpstr>Objectives</vt:lpstr>
      <vt:lpstr>PowerPoint Presentation</vt:lpstr>
      <vt:lpstr>Interface Overview</vt:lpstr>
      <vt:lpstr>Interface Overview</vt:lpstr>
      <vt:lpstr>Interface Overview</vt:lpstr>
      <vt:lpstr>Left Pane</vt:lpstr>
      <vt:lpstr>View-A</vt:lpstr>
      <vt:lpstr>Hex View</vt:lpstr>
      <vt:lpstr>Opening Views</vt:lpstr>
      <vt:lpstr>Disassembly Display Options</vt:lpstr>
      <vt:lpstr>Naming and Comments</vt:lpstr>
      <vt:lpstr>Summary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XX - Topic </dc:title>
  <dc:creator>Stroschein, Joshua</dc:creator>
  <cp:lastModifiedBy>Microsoft Office User</cp:lastModifiedBy>
  <cp:revision>34</cp:revision>
  <dcterms:created xsi:type="dcterms:W3CDTF">2017-05-15T13:23:39Z</dcterms:created>
  <dcterms:modified xsi:type="dcterms:W3CDTF">2017-07-31T18:45:24Z</dcterms:modified>
</cp:coreProperties>
</file>