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62" r:id="rId4"/>
    <p:sldId id="269" r:id="rId5"/>
    <p:sldId id="268" r:id="rId6"/>
    <p:sldId id="266" r:id="rId7"/>
    <p:sldId id="267" r:id="rId8"/>
    <p:sldId id="276" r:id="rId9"/>
    <p:sldId id="277" r:id="rId10"/>
    <p:sldId id="278" r:id="rId11"/>
    <p:sldId id="280" r:id="rId12"/>
    <p:sldId id="281" r:id="rId13"/>
    <p:sldId id="282" r:id="rId14"/>
    <p:sldId id="270" r:id="rId15"/>
    <p:sldId id="271" r:id="rId16"/>
    <p:sldId id="272" r:id="rId17"/>
    <p:sldId id="273" r:id="rId18"/>
    <p:sldId id="274" r:id="rId19"/>
    <p:sldId id="275" r:id="rId20"/>
    <p:sldId id="283" r:id="rId21"/>
    <p:sldId id="2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57"/>
    <p:restoredTop sz="94163"/>
  </p:normalViewPr>
  <p:slideViewPr>
    <p:cSldViewPr snapToGrid="0" snapToObjects="1">
      <p:cViewPr varScale="1">
        <p:scale>
          <a:sx n="93" d="100"/>
          <a:sy n="93" d="100"/>
        </p:scale>
        <p:origin x="232" y="1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30"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69533-CC59-C546-9AB5-4367A7BB79D3}" type="datetimeFigureOut">
              <a:rPr lang="en-US" smtClean="0"/>
              <a:t>8/23/17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BE4BD-3144-4B46-ADA3-7DB3A514E1D6}" type="slidenum">
              <a:rPr lang="en-US" smtClean="0"/>
              <a:t>‹#›</a:t>
            </a:fld>
            <a:endParaRPr lang="en-US"/>
          </a:p>
        </p:txBody>
      </p:sp>
    </p:spTree>
    <p:extLst>
      <p:ext uri="{BB962C8B-B14F-4D97-AF65-F5344CB8AC3E}">
        <p14:creationId xmlns:p14="http://schemas.microsoft.com/office/powerpoint/2010/main" val="563699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notes for additional resources, </a:t>
            </a:r>
            <a:r>
              <a:rPr lang="en-US" dirty="0" err="1"/>
              <a:t>etc</a:t>
            </a:r>
            <a:endParaRPr lang="en-US"/>
          </a:p>
          <a:p>
            <a:endParaRPr lang="en-US"/>
          </a:p>
        </p:txBody>
      </p:sp>
      <p:sp>
        <p:nvSpPr>
          <p:cNvPr id="4" name="Slide Number Placeholder 3"/>
          <p:cNvSpPr>
            <a:spLocks noGrp="1"/>
          </p:cNvSpPr>
          <p:nvPr>
            <p:ph type="sldNum" sz="quarter" idx="10"/>
          </p:nvPr>
        </p:nvSpPr>
        <p:spPr/>
        <p:txBody>
          <a:bodyPr/>
          <a:lstStyle/>
          <a:p>
            <a:fld id="{16EBE4BD-3144-4B46-ADA3-7DB3A514E1D6}" type="slidenum">
              <a:rPr lang="en-US" smtClean="0"/>
              <a:t>2</a:t>
            </a:fld>
            <a:endParaRPr lang="en-US"/>
          </a:p>
        </p:txBody>
      </p:sp>
    </p:spTree>
    <p:extLst>
      <p:ext uri="{BB962C8B-B14F-4D97-AF65-F5344CB8AC3E}">
        <p14:creationId xmlns:p14="http://schemas.microsoft.com/office/powerpoint/2010/main" val="1552961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Explorer comes from </a:t>
            </a:r>
            <a:r>
              <a:rPr lang="en-US" dirty="0" err="1"/>
              <a:t>Sysinternals</a:t>
            </a:r>
            <a:r>
              <a:rPr lang="en-US" dirty="0"/>
              <a:t>: https://</a:t>
            </a:r>
            <a:r>
              <a:rPr lang="en-US" dirty="0" err="1"/>
              <a:t>technet.microsoft.com</a:t>
            </a:r>
            <a:r>
              <a:rPr lang="en-US" dirty="0"/>
              <a:t>/</a:t>
            </a:r>
            <a:r>
              <a:rPr lang="en-US" dirty="0" err="1"/>
              <a:t>en</a:t>
            </a:r>
            <a:r>
              <a:rPr lang="en-US" dirty="0"/>
              <a:t>-us/</a:t>
            </a:r>
            <a:r>
              <a:rPr lang="en-US" dirty="0" err="1"/>
              <a:t>sysinternals</a:t>
            </a:r>
            <a:r>
              <a:rPr lang="en-US" dirty="0"/>
              <a:t>/</a:t>
            </a:r>
            <a:r>
              <a:rPr lang="en-US" dirty="0" err="1"/>
              <a:t>processexplorer.aspx</a:t>
            </a:r>
            <a:endParaRPr lang="en-US" dirty="0"/>
          </a:p>
          <a:p>
            <a:endParaRPr lang="en-US" dirty="0"/>
          </a:p>
          <a:p>
            <a:r>
              <a:rPr lang="en-US" dirty="0"/>
              <a:t>Discuss the hierarchical nature of processes</a:t>
            </a:r>
            <a:r>
              <a:rPr lang="en-US" baseline="0" dirty="0"/>
              <a:t> - everything running in your desktop has a parent of </a:t>
            </a:r>
            <a:r>
              <a:rPr lang="en-US" baseline="0" dirty="0" err="1"/>
              <a:t>EXPLORER.exe</a:t>
            </a:r>
            <a:r>
              <a:rPr lang="en-US" baseline="0" dirty="0"/>
              <a:t>.  </a:t>
            </a:r>
          </a:p>
          <a:p>
            <a:endParaRPr lang="en-US" baseline="0" dirty="0"/>
          </a:p>
          <a:p>
            <a:r>
              <a:rPr lang="en-US" baseline="0" dirty="0"/>
              <a:t>If you look under </a:t>
            </a:r>
            <a:r>
              <a:rPr lang="en-US" baseline="0" dirty="0" err="1"/>
              <a:t>WININT.exe</a:t>
            </a:r>
            <a:r>
              <a:rPr lang="en-US" baseline="0" dirty="0"/>
              <a:t> you’ll see several instances of SVCHOST, this runs the services for the OS. If you notice an instance of SVCHOST running under EXPLORER and not WININIT than something is amiss with the system.</a:t>
            </a:r>
            <a:endParaRPr lang="en-US" dirty="0"/>
          </a:p>
        </p:txBody>
      </p:sp>
      <p:sp>
        <p:nvSpPr>
          <p:cNvPr id="4" name="Slide Number Placeholder 3"/>
          <p:cNvSpPr>
            <a:spLocks noGrp="1"/>
          </p:cNvSpPr>
          <p:nvPr>
            <p:ph type="sldNum" sz="quarter" idx="10"/>
          </p:nvPr>
        </p:nvSpPr>
        <p:spPr/>
        <p:txBody>
          <a:bodyPr/>
          <a:lstStyle/>
          <a:p>
            <a:fld id="{16EBE4BD-3144-4B46-ADA3-7DB3A514E1D6}" type="slidenum">
              <a:rPr lang="en-US" smtClean="0"/>
              <a:t>5</a:t>
            </a:fld>
            <a:endParaRPr lang="en-US"/>
          </a:p>
        </p:txBody>
      </p:sp>
    </p:spTree>
    <p:extLst>
      <p:ext uri="{BB962C8B-B14F-4D97-AF65-F5344CB8AC3E}">
        <p14:creationId xmlns:p14="http://schemas.microsoft.com/office/powerpoint/2010/main" val="1927274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Refresher on the PE file format, this information is parsed by the OS loader to</a:t>
            </a:r>
            <a:r>
              <a:rPr lang="en-US" baseline="0" dirty="0"/>
              <a:t> map the image into memory before executing the program.  We can parse this information on disk, as we’re doing here with the 010 editor, but it’s not quite the same.  Here we use offsets in a file, when in memory we use virtual addresses and relative virtual addresses (RVAs) to locate the same information.</a:t>
            </a:r>
            <a:endParaRPr lang="en-US" dirty="0"/>
          </a:p>
        </p:txBody>
      </p:sp>
      <p:sp>
        <p:nvSpPr>
          <p:cNvPr id="4" name="Slide Number Placeholder 3"/>
          <p:cNvSpPr>
            <a:spLocks noGrp="1"/>
          </p:cNvSpPr>
          <p:nvPr>
            <p:ph type="sldNum" sz="quarter" idx="10"/>
          </p:nvPr>
        </p:nvSpPr>
        <p:spPr/>
        <p:txBody>
          <a:bodyPr/>
          <a:lstStyle/>
          <a:p>
            <a:fld id="{16EBE4BD-3144-4B46-ADA3-7DB3A514E1D6}" type="slidenum">
              <a:rPr lang="en-US" smtClean="0"/>
              <a:t>6</a:t>
            </a:fld>
            <a:endParaRPr lang="en-US"/>
          </a:p>
        </p:txBody>
      </p:sp>
    </p:spTree>
    <p:extLst>
      <p:ext uri="{BB962C8B-B14F-4D97-AF65-F5344CB8AC3E}">
        <p14:creationId xmlns:p14="http://schemas.microsoft.com/office/powerpoint/2010/main" val="949124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over-simplification, but with out getting into all of the technical aspects this is roughly what happens.  The primary goal here is to understand the difference between the program on disk and in memory when it’s executing.</a:t>
            </a:r>
            <a:endParaRPr lang="en-US" dirty="0"/>
          </a:p>
        </p:txBody>
      </p:sp>
      <p:sp>
        <p:nvSpPr>
          <p:cNvPr id="4" name="Slide Number Placeholder 3"/>
          <p:cNvSpPr>
            <a:spLocks noGrp="1"/>
          </p:cNvSpPr>
          <p:nvPr>
            <p:ph type="sldNum" sz="quarter" idx="10"/>
          </p:nvPr>
        </p:nvSpPr>
        <p:spPr/>
        <p:txBody>
          <a:bodyPr/>
          <a:lstStyle/>
          <a:p>
            <a:fld id="{16EBE4BD-3144-4B46-ADA3-7DB3A514E1D6}" type="slidenum">
              <a:rPr lang="en-US" smtClean="0"/>
              <a:t>7</a:t>
            </a:fld>
            <a:endParaRPr lang="en-US"/>
          </a:p>
        </p:txBody>
      </p:sp>
    </p:spTree>
    <p:extLst>
      <p:ext uri="{BB962C8B-B14F-4D97-AF65-F5344CB8AC3E}">
        <p14:creationId xmlns:p14="http://schemas.microsoft.com/office/powerpoint/2010/main" val="1876290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docs.microsoft.com</a:t>
            </a:r>
            <a:r>
              <a:rPr lang="en-US" dirty="0"/>
              <a:t>/</a:t>
            </a:r>
            <a:r>
              <a:rPr lang="en-US" dirty="0" err="1"/>
              <a:t>en</a:t>
            </a:r>
            <a:r>
              <a:rPr lang="en-US" dirty="0"/>
              <a:t>-us/windows-hardware/drivers/</a:t>
            </a:r>
            <a:r>
              <a:rPr lang="en-US" dirty="0" err="1"/>
              <a:t>gettingstarted</a:t>
            </a:r>
            <a:r>
              <a:rPr lang="en-US" dirty="0"/>
              <a:t>/virtual-address-spaces</a:t>
            </a:r>
          </a:p>
        </p:txBody>
      </p:sp>
      <p:sp>
        <p:nvSpPr>
          <p:cNvPr id="4" name="Slide Number Placeholder 3"/>
          <p:cNvSpPr>
            <a:spLocks noGrp="1"/>
          </p:cNvSpPr>
          <p:nvPr>
            <p:ph type="sldNum" sz="quarter" idx="10"/>
          </p:nvPr>
        </p:nvSpPr>
        <p:spPr/>
        <p:txBody>
          <a:bodyPr/>
          <a:lstStyle/>
          <a:p>
            <a:fld id="{16EBE4BD-3144-4B46-ADA3-7DB3A514E1D6}" type="slidenum">
              <a:rPr lang="en-US" smtClean="0"/>
              <a:t>10</a:t>
            </a:fld>
            <a:endParaRPr lang="en-US"/>
          </a:p>
        </p:txBody>
      </p:sp>
    </p:spTree>
    <p:extLst>
      <p:ext uri="{BB962C8B-B14F-4D97-AF65-F5344CB8AC3E}">
        <p14:creationId xmlns:p14="http://schemas.microsoft.com/office/powerpoint/2010/main" val="1871142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hex editors,</a:t>
            </a:r>
            <a:r>
              <a:rPr lang="en-US" baseline="0" dirty="0"/>
              <a:t> such as the 010 Editor, will calculate this for you. The screenshot to the right is 010’s calculation of the file offset (versus virtual address)</a:t>
            </a:r>
            <a:endParaRPr lang="en-US" dirty="0"/>
          </a:p>
        </p:txBody>
      </p:sp>
      <p:sp>
        <p:nvSpPr>
          <p:cNvPr id="4" name="Slide Number Placeholder 3"/>
          <p:cNvSpPr>
            <a:spLocks noGrp="1"/>
          </p:cNvSpPr>
          <p:nvPr>
            <p:ph type="sldNum" sz="quarter" idx="10"/>
          </p:nvPr>
        </p:nvSpPr>
        <p:spPr/>
        <p:txBody>
          <a:bodyPr/>
          <a:lstStyle/>
          <a:p>
            <a:fld id="{16EBE4BD-3144-4B46-ADA3-7DB3A514E1D6}" type="slidenum">
              <a:rPr lang="en-US" smtClean="0"/>
              <a:t>16</a:t>
            </a:fld>
            <a:endParaRPr lang="en-US"/>
          </a:p>
        </p:txBody>
      </p:sp>
    </p:spTree>
    <p:extLst>
      <p:ext uri="{BB962C8B-B14F-4D97-AF65-F5344CB8AC3E}">
        <p14:creationId xmlns:p14="http://schemas.microsoft.com/office/powerpoint/2010/main" val="8553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 Process Hacker to view processes, if you</a:t>
            </a:r>
            <a:r>
              <a:rPr lang="en-US" baseline="0" dirty="0"/>
              <a:t> double-click the process you’ll get a dialog with multiple tabs. Use the MEMORY tab to see these details.</a:t>
            </a:r>
            <a:endParaRPr lang="en-US" dirty="0"/>
          </a:p>
          <a:p>
            <a:endParaRPr lang="en-US" dirty="0"/>
          </a:p>
          <a:p>
            <a:r>
              <a:rPr lang="en-US" dirty="0"/>
              <a:t>Here we can see</a:t>
            </a:r>
            <a:r>
              <a:rPr lang="en-US" baseline="0" dirty="0"/>
              <a:t> ASLR in action - the </a:t>
            </a:r>
            <a:r>
              <a:rPr lang="en-US" baseline="0" dirty="0" err="1"/>
              <a:t>imagebase</a:t>
            </a:r>
            <a:r>
              <a:rPr lang="en-US" baseline="0" dirty="0"/>
              <a:t> is 0x40000 but it’s loaded at 0xed0000. We know its our program because the last column shows the path to what’s loaded there. </a:t>
            </a:r>
          </a:p>
          <a:p>
            <a:endParaRPr lang="en-US" baseline="0" dirty="0"/>
          </a:p>
          <a:p>
            <a:r>
              <a:rPr lang="en-US" baseline="0" dirty="0"/>
              <a:t>And we can see that the bytes line-up - YAY!</a:t>
            </a:r>
            <a:endParaRPr lang="en-US" dirty="0"/>
          </a:p>
        </p:txBody>
      </p:sp>
      <p:sp>
        <p:nvSpPr>
          <p:cNvPr id="4" name="Slide Number Placeholder 3"/>
          <p:cNvSpPr>
            <a:spLocks noGrp="1"/>
          </p:cNvSpPr>
          <p:nvPr>
            <p:ph type="sldNum" sz="quarter" idx="10"/>
          </p:nvPr>
        </p:nvSpPr>
        <p:spPr/>
        <p:txBody>
          <a:bodyPr/>
          <a:lstStyle/>
          <a:p>
            <a:fld id="{16EBE4BD-3144-4B46-ADA3-7DB3A514E1D6}" type="slidenum">
              <a:rPr lang="en-US" smtClean="0"/>
              <a:t>18</a:t>
            </a:fld>
            <a:endParaRPr lang="en-US"/>
          </a:p>
        </p:txBody>
      </p:sp>
    </p:spTree>
    <p:extLst>
      <p:ext uri="{BB962C8B-B14F-4D97-AF65-F5344CB8AC3E}">
        <p14:creationId xmlns:p14="http://schemas.microsoft.com/office/powerpoint/2010/main" val="518454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to show</a:t>
            </a:r>
            <a:r>
              <a:rPr lang="en-US" baseline="0" dirty="0"/>
              <a:t> how IDA emulates virtual addresses instead of file offsets and to provide better insight into how IDA knows where to start disassembly. It’s also important to note that if you parse a PE and disassemble with another frameworks as Capstone or </a:t>
            </a:r>
            <a:r>
              <a:rPr lang="en-US" baseline="0" dirty="0" err="1"/>
              <a:t>Radare</a:t>
            </a:r>
            <a:r>
              <a:rPr lang="en-US" baseline="0" dirty="0"/>
              <a:t>, you may have to manually identify main.</a:t>
            </a:r>
            <a:endParaRPr lang="en-US" dirty="0"/>
          </a:p>
        </p:txBody>
      </p:sp>
      <p:sp>
        <p:nvSpPr>
          <p:cNvPr id="4" name="Slide Number Placeholder 3"/>
          <p:cNvSpPr>
            <a:spLocks noGrp="1"/>
          </p:cNvSpPr>
          <p:nvPr>
            <p:ph type="sldNum" sz="quarter" idx="10"/>
          </p:nvPr>
        </p:nvSpPr>
        <p:spPr/>
        <p:txBody>
          <a:bodyPr/>
          <a:lstStyle/>
          <a:p>
            <a:fld id="{16EBE4BD-3144-4B46-ADA3-7DB3A514E1D6}" type="slidenum">
              <a:rPr lang="en-US" smtClean="0"/>
              <a:t>19</a:t>
            </a:fld>
            <a:endParaRPr lang="en-US"/>
          </a:p>
        </p:txBody>
      </p:sp>
    </p:spTree>
    <p:extLst>
      <p:ext uri="{BB962C8B-B14F-4D97-AF65-F5344CB8AC3E}">
        <p14:creationId xmlns:p14="http://schemas.microsoft.com/office/powerpoint/2010/main" val="1748842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beginning of main in IDA and in </a:t>
            </a:r>
            <a:r>
              <a:rPr lang="en-US" dirty="0" err="1"/>
              <a:t>WinDbg</a:t>
            </a:r>
            <a:r>
              <a:rPr lang="en-US" dirty="0"/>
              <a:t> during program execution.</a:t>
            </a:r>
            <a:r>
              <a:rPr lang="en-US" baseline="0" dirty="0"/>
              <a:t> For this </a:t>
            </a:r>
            <a:r>
              <a:rPr lang="en-US" baseline="0" dirty="0" smtClean="0"/>
              <a:t>example, </a:t>
            </a:r>
            <a:r>
              <a:rPr lang="en-US" baseline="0" dirty="0" err="1"/>
              <a:t>ProcessHacker</a:t>
            </a:r>
            <a:r>
              <a:rPr lang="en-US" baseline="0" dirty="0"/>
              <a:t> had an IMAGE_BASE of 0xED0000. </a:t>
            </a:r>
            <a:endParaRPr lang="en-US" dirty="0"/>
          </a:p>
        </p:txBody>
      </p:sp>
      <p:sp>
        <p:nvSpPr>
          <p:cNvPr id="4" name="Slide Number Placeholder 3"/>
          <p:cNvSpPr>
            <a:spLocks noGrp="1"/>
          </p:cNvSpPr>
          <p:nvPr>
            <p:ph type="sldNum" sz="quarter" idx="10"/>
          </p:nvPr>
        </p:nvSpPr>
        <p:spPr/>
        <p:txBody>
          <a:bodyPr/>
          <a:lstStyle/>
          <a:p>
            <a:fld id="{16EBE4BD-3144-4B46-ADA3-7DB3A514E1D6}" type="slidenum">
              <a:rPr lang="en-US" smtClean="0"/>
              <a:t>20</a:t>
            </a:fld>
            <a:endParaRPr lang="en-US"/>
          </a:p>
        </p:txBody>
      </p:sp>
    </p:spTree>
    <p:extLst>
      <p:ext uri="{BB962C8B-B14F-4D97-AF65-F5344CB8AC3E}">
        <p14:creationId xmlns:p14="http://schemas.microsoft.com/office/powerpoint/2010/main" val="1236559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0D5ABC-D280-0347-B703-58FB3E1E7810}" type="datetimeFigureOut">
              <a:rPr lang="en-US" smtClean="0"/>
              <a:t>8/23/17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1530232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0D5ABC-D280-0347-B703-58FB3E1E7810}" type="datetimeFigureOut">
              <a:rPr lang="en-US" smtClean="0"/>
              <a:t>8/23/17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550667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0D5ABC-D280-0347-B703-58FB3E1E7810}" type="datetimeFigureOut">
              <a:rPr lang="en-US" smtClean="0"/>
              <a:t>8/23/17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155560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0D5ABC-D280-0347-B703-58FB3E1E7810}" type="datetimeFigureOut">
              <a:rPr lang="en-US" smtClean="0"/>
              <a:t>8/23/17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355571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0D5ABC-D280-0347-B703-58FB3E1E7810}" type="datetimeFigureOut">
              <a:rPr lang="en-US" smtClean="0"/>
              <a:t>8/23/17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1797467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0D5ABC-D280-0347-B703-58FB3E1E7810}" type="datetimeFigureOut">
              <a:rPr lang="en-US" smtClean="0"/>
              <a:t>8/23/17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1388297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0D5ABC-D280-0347-B703-58FB3E1E7810}" type="datetimeFigureOut">
              <a:rPr lang="en-US" smtClean="0"/>
              <a:t>8/23/17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708274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0D5ABC-D280-0347-B703-58FB3E1E7810}" type="datetimeFigureOut">
              <a:rPr lang="en-US" smtClean="0"/>
              <a:t>8/23/17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470775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0D5ABC-D280-0347-B703-58FB3E1E7810}" type="datetimeFigureOut">
              <a:rPr lang="en-US" smtClean="0"/>
              <a:t>8/23/17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99363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0D5ABC-D280-0347-B703-58FB3E1E7810}" type="datetimeFigureOut">
              <a:rPr lang="en-US" smtClean="0"/>
              <a:t>8/23/17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120690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0D5ABC-D280-0347-B703-58FB3E1E7810}" type="datetimeFigureOut">
              <a:rPr lang="en-US" smtClean="0"/>
              <a:t>8/23/17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7CAE6-CD05-D04F-A9A0-3AB85AA545FA}" type="slidenum">
              <a:rPr lang="en-US" smtClean="0"/>
              <a:t>‹#›</a:t>
            </a:fld>
            <a:endParaRPr lang="en-US"/>
          </a:p>
        </p:txBody>
      </p:sp>
    </p:spTree>
    <p:extLst>
      <p:ext uri="{BB962C8B-B14F-4D97-AF65-F5344CB8AC3E}">
        <p14:creationId xmlns:p14="http://schemas.microsoft.com/office/powerpoint/2010/main" val="15317775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0D5ABC-D280-0347-B703-58FB3E1E7810}" type="datetimeFigureOut">
              <a:rPr lang="en-US" smtClean="0"/>
              <a:t>8/23/17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7CAE6-CD05-D04F-A9A0-3AB85AA545FA}" type="slidenum">
              <a:rPr lang="en-US" smtClean="0"/>
              <a:t>‹#›</a:t>
            </a:fld>
            <a:endParaRPr lang="en-US"/>
          </a:p>
        </p:txBody>
      </p:sp>
    </p:spTree>
    <p:extLst>
      <p:ext uri="{BB962C8B-B14F-4D97-AF65-F5344CB8AC3E}">
        <p14:creationId xmlns:p14="http://schemas.microsoft.com/office/powerpoint/2010/main" val="1571828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8.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 name="Freeform: Shap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2" name="Freeform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2245809"/>
            <a:ext cx="9144000" cy="1564716"/>
          </a:xfrm>
        </p:spPr>
        <p:txBody>
          <a:bodyPr>
            <a:normAutofit/>
          </a:bodyPr>
          <a:lstStyle/>
          <a:p>
            <a:pPr algn="l"/>
            <a:r>
              <a:rPr lang="en-US" sz="4800" dirty="0"/>
              <a:t>Windows: Processes &amp; Virtual Memory</a:t>
            </a:r>
          </a:p>
        </p:txBody>
      </p:sp>
      <p:sp>
        <p:nvSpPr>
          <p:cNvPr id="3" name="Subtitle 2"/>
          <p:cNvSpPr>
            <a:spLocks noGrp="1"/>
          </p:cNvSpPr>
          <p:nvPr>
            <p:ph type="subTitle" idx="1"/>
          </p:nvPr>
        </p:nvSpPr>
        <p:spPr>
          <a:xfrm>
            <a:off x="1524000" y="3947050"/>
            <a:ext cx="9144000" cy="572583"/>
          </a:xfrm>
        </p:spPr>
        <p:txBody>
          <a:bodyPr>
            <a:normAutofit/>
          </a:bodyPr>
          <a:lstStyle/>
          <a:p>
            <a:pPr algn="l"/>
            <a:r>
              <a:rPr lang="en-US" sz="2000" dirty="0"/>
              <a:t>Module 17</a:t>
            </a:r>
          </a:p>
        </p:txBody>
      </p:sp>
    </p:spTree>
    <p:extLst>
      <p:ext uri="{BB962C8B-B14F-4D97-AF65-F5344CB8AC3E}">
        <p14:creationId xmlns:p14="http://schemas.microsoft.com/office/powerpoint/2010/main" val="227290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Memory </a:t>
            </a:r>
          </a:p>
        </p:txBody>
      </p:sp>
      <p:pic>
        <p:nvPicPr>
          <p:cNvPr id="4" name="Picture 3"/>
          <p:cNvPicPr>
            <a:picLocks noChangeAspect="1"/>
          </p:cNvPicPr>
          <p:nvPr/>
        </p:nvPicPr>
        <p:blipFill>
          <a:blip r:embed="rId3"/>
          <a:stretch>
            <a:fillRect/>
          </a:stretch>
        </p:blipFill>
        <p:spPr>
          <a:xfrm>
            <a:off x="3145366" y="1438767"/>
            <a:ext cx="5901267" cy="5419233"/>
          </a:xfrm>
          <a:prstGeom prst="rect">
            <a:avLst/>
          </a:prstGeom>
        </p:spPr>
      </p:pic>
    </p:spTree>
    <p:extLst>
      <p:ext uri="{BB962C8B-B14F-4D97-AF65-F5344CB8AC3E}">
        <p14:creationId xmlns:p14="http://schemas.microsoft.com/office/powerpoint/2010/main" val="184970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78" b="529"/>
          <a:stretch/>
        </p:blipFill>
        <p:spPr>
          <a:xfrm>
            <a:off x="7811831" y="0"/>
            <a:ext cx="4380168" cy="6858000"/>
          </a:xfrm>
          <a:prstGeom prst="rect">
            <a:avLst/>
          </a:prstGeom>
        </p:spPr>
      </p:pic>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5"/>
            <a:ext cx="6254496" cy="1828800"/>
          </a:xfrm>
        </p:spPr>
        <p:txBody>
          <a:bodyPr>
            <a:normAutofit/>
          </a:bodyPr>
          <a:lstStyle/>
          <a:p>
            <a:r>
              <a:rPr lang="en-US">
                <a:solidFill>
                  <a:schemeClr val="bg1"/>
                </a:solidFill>
              </a:rPr>
              <a:t>Virtual Memory</a:t>
            </a:r>
          </a:p>
        </p:txBody>
      </p:sp>
      <p:sp>
        <p:nvSpPr>
          <p:cNvPr id="3" name="Content Placeholder 2"/>
          <p:cNvSpPr>
            <a:spLocks noGrp="1"/>
          </p:cNvSpPr>
          <p:nvPr>
            <p:ph idx="1"/>
          </p:nvPr>
        </p:nvSpPr>
        <p:spPr>
          <a:xfrm>
            <a:off x="838200" y="2322576"/>
            <a:ext cx="6254496" cy="3858768"/>
          </a:xfrm>
        </p:spPr>
        <p:txBody>
          <a:bodyPr>
            <a:normAutofit/>
          </a:bodyPr>
          <a:lstStyle/>
          <a:p>
            <a:pPr lvl="1">
              <a:lnSpc>
                <a:spcPct val="70000"/>
              </a:lnSpc>
            </a:pPr>
            <a:r>
              <a:rPr lang="en-US" sz="2200">
                <a:solidFill>
                  <a:schemeClr val="bg1"/>
                </a:solidFill>
              </a:rPr>
              <a:t>Maps virtual addresses in memory to physical addresses in memory</a:t>
            </a:r>
          </a:p>
          <a:p>
            <a:pPr lvl="1">
              <a:lnSpc>
                <a:spcPct val="70000"/>
              </a:lnSpc>
            </a:pPr>
            <a:endParaRPr lang="en-US" sz="2200">
              <a:solidFill>
                <a:schemeClr val="bg1"/>
              </a:solidFill>
            </a:endParaRPr>
          </a:p>
          <a:p>
            <a:pPr lvl="1">
              <a:lnSpc>
                <a:spcPct val="70000"/>
              </a:lnSpc>
            </a:pPr>
            <a:r>
              <a:rPr lang="en-US" sz="2200">
                <a:solidFill>
                  <a:schemeClr val="bg1"/>
                </a:solidFill>
              </a:rPr>
              <a:t>OS segments RAM into pages</a:t>
            </a:r>
          </a:p>
          <a:p>
            <a:pPr lvl="2">
              <a:lnSpc>
                <a:spcPct val="70000"/>
              </a:lnSpc>
            </a:pPr>
            <a:r>
              <a:rPr lang="en-US" sz="2200">
                <a:solidFill>
                  <a:schemeClr val="bg1"/>
                </a:solidFill>
              </a:rPr>
              <a:t>Loads pages into and out of RAM on demand</a:t>
            </a:r>
          </a:p>
          <a:p>
            <a:pPr lvl="2">
              <a:lnSpc>
                <a:spcPct val="70000"/>
              </a:lnSpc>
            </a:pPr>
            <a:r>
              <a:rPr lang="en-US" sz="2200">
                <a:solidFill>
                  <a:schemeClr val="bg1"/>
                </a:solidFill>
              </a:rPr>
              <a:t>Reduces</a:t>
            </a:r>
          </a:p>
          <a:p>
            <a:pPr lvl="3">
              <a:lnSpc>
                <a:spcPct val="70000"/>
              </a:lnSpc>
            </a:pPr>
            <a:r>
              <a:rPr lang="en-US" sz="2200">
                <a:solidFill>
                  <a:schemeClr val="bg1"/>
                </a:solidFill>
              </a:rPr>
              <a:t>load time</a:t>
            </a:r>
          </a:p>
          <a:p>
            <a:pPr lvl="3">
              <a:lnSpc>
                <a:spcPct val="70000"/>
              </a:lnSpc>
            </a:pPr>
            <a:r>
              <a:rPr lang="en-US" sz="2200">
                <a:solidFill>
                  <a:schemeClr val="bg1"/>
                </a:solidFill>
              </a:rPr>
              <a:t>amount of RAM used by program</a:t>
            </a:r>
          </a:p>
          <a:p>
            <a:pPr lvl="2">
              <a:lnSpc>
                <a:spcPct val="70000"/>
              </a:lnSpc>
            </a:pPr>
            <a:r>
              <a:rPr lang="en-US" sz="2200">
                <a:solidFill>
                  <a:schemeClr val="bg1"/>
                </a:solidFill>
              </a:rPr>
              <a:t>Slows </a:t>
            </a:r>
          </a:p>
          <a:p>
            <a:pPr lvl="3">
              <a:lnSpc>
                <a:spcPct val="70000"/>
              </a:lnSpc>
            </a:pPr>
            <a:r>
              <a:rPr lang="en-US" sz="2200">
                <a:solidFill>
                  <a:schemeClr val="bg1"/>
                </a:solidFill>
              </a:rPr>
              <a:t>access to RAM may require page faults</a:t>
            </a:r>
          </a:p>
          <a:p>
            <a:pPr lvl="4">
              <a:lnSpc>
                <a:spcPct val="70000"/>
              </a:lnSpc>
            </a:pPr>
            <a:r>
              <a:rPr lang="en-US" sz="2200">
                <a:solidFill>
                  <a:schemeClr val="bg1"/>
                </a:solidFill>
              </a:rPr>
              <a:t>delays (lazily) when pages are loaded</a:t>
            </a:r>
          </a:p>
        </p:txBody>
      </p:sp>
    </p:spTree>
    <p:extLst>
      <p:ext uri="{BB962C8B-B14F-4D97-AF65-F5344CB8AC3E}">
        <p14:creationId xmlns:p14="http://schemas.microsoft.com/office/powerpoint/2010/main" val="2618507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r>
              <a:rPr lang="en-US" dirty="0"/>
              <a:t>Virtual Memory</a:t>
            </a:r>
          </a:p>
        </p:txBody>
      </p:sp>
      <p:sp>
        <p:nvSpPr>
          <p:cNvPr id="3" name="Content Placeholder 2"/>
          <p:cNvSpPr>
            <a:spLocks noGrp="1"/>
          </p:cNvSpPr>
          <p:nvPr>
            <p:ph idx="1"/>
          </p:nvPr>
        </p:nvSpPr>
        <p:spPr>
          <a:xfrm>
            <a:off x="838200" y="2057400"/>
            <a:ext cx="10515600" cy="3871762"/>
          </a:xfrm>
        </p:spPr>
        <p:txBody>
          <a:bodyPr>
            <a:normAutofit/>
          </a:bodyPr>
          <a:lstStyle/>
          <a:p>
            <a:r>
              <a:rPr lang="en-US" sz="2200"/>
              <a:t>When process accesses memory, consults a page table</a:t>
            </a:r>
          </a:p>
          <a:p>
            <a:pPr lvl="1"/>
            <a:r>
              <a:rPr lang="en-US" sz="2200"/>
              <a:t>Tells process which physical address to use</a:t>
            </a:r>
          </a:p>
          <a:p>
            <a:pPr lvl="1"/>
            <a:endParaRPr lang="en-US" sz="2200"/>
          </a:p>
          <a:p>
            <a:r>
              <a:rPr lang="en-US" sz="2200"/>
              <a:t>Don’t map each byte, instead use pages</a:t>
            </a:r>
          </a:p>
          <a:p>
            <a:endParaRPr lang="en-US" sz="2200"/>
          </a:p>
          <a:p>
            <a:r>
              <a:rPr lang="en-US" sz="2200"/>
              <a:t>Processor can enforce rules on how memory is accessed</a:t>
            </a:r>
          </a:p>
          <a:p>
            <a:pPr lvl="1"/>
            <a:r>
              <a:rPr lang="en-US" sz="2200"/>
              <a:t>We have sections in the PE because processor needs to treat modules differently</a:t>
            </a:r>
          </a:p>
          <a:p>
            <a:pPr lvl="1"/>
            <a:r>
              <a:rPr lang="en-US" sz="2200"/>
              <a:t>At load time, memory manager sets access rights: r, w, x</a:t>
            </a:r>
          </a:p>
          <a:p>
            <a:pPr lvl="1"/>
            <a:r>
              <a:rPr lang="en-US" sz="2200"/>
              <a:t>Permissions come from settings in section header</a:t>
            </a:r>
          </a:p>
          <a:p>
            <a:pPr lvl="1"/>
            <a:r>
              <a:rPr lang="en-US" sz="2200"/>
              <a:t>Sections typically start on a fresh page</a:t>
            </a:r>
          </a:p>
        </p:txBody>
      </p:sp>
    </p:spTree>
    <p:extLst>
      <p:ext uri="{BB962C8B-B14F-4D97-AF65-F5344CB8AC3E}">
        <p14:creationId xmlns:p14="http://schemas.microsoft.com/office/powerpoint/2010/main" val="2786492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r>
              <a:rPr lang="en-US" dirty="0"/>
              <a:t>Paging</a:t>
            </a:r>
          </a:p>
        </p:txBody>
      </p:sp>
      <p:sp>
        <p:nvSpPr>
          <p:cNvPr id="3" name="Content Placeholder 2"/>
          <p:cNvSpPr>
            <a:spLocks noGrp="1"/>
          </p:cNvSpPr>
          <p:nvPr>
            <p:ph idx="1"/>
          </p:nvPr>
        </p:nvSpPr>
        <p:spPr>
          <a:xfrm>
            <a:off x="838200" y="2057400"/>
            <a:ext cx="10515600" cy="4160520"/>
          </a:xfrm>
        </p:spPr>
        <p:txBody>
          <a:bodyPr>
            <a:normAutofit/>
          </a:bodyPr>
          <a:lstStyle/>
          <a:p>
            <a:pPr>
              <a:lnSpc>
                <a:spcPct val="70000"/>
              </a:lnSpc>
            </a:pPr>
            <a:r>
              <a:rPr lang="en-US" sz="2200"/>
              <a:t>Memory management </a:t>
            </a:r>
            <a:r>
              <a:rPr lang="en-US" sz="2200" smtClean="0"/>
              <a:t>scheme</a:t>
            </a:r>
          </a:p>
          <a:p>
            <a:pPr>
              <a:lnSpc>
                <a:spcPct val="70000"/>
              </a:lnSpc>
            </a:pPr>
            <a:endParaRPr lang="en-US" sz="2200" dirty="0"/>
          </a:p>
          <a:p>
            <a:pPr>
              <a:lnSpc>
                <a:spcPct val="70000"/>
              </a:lnSpc>
            </a:pPr>
            <a:r>
              <a:rPr lang="en-US" sz="2200" dirty="0"/>
              <a:t>Allows for retrieval of data from secondary storage (HDD) for use in primary storage (RAM)</a:t>
            </a:r>
          </a:p>
          <a:p>
            <a:pPr>
              <a:lnSpc>
                <a:spcPct val="70000"/>
              </a:lnSpc>
            </a:pPr>
            <a:endParaRPr lang="en-US" sz="2200" dirty="0"/>
          </a:p>
          <a:p>
            <a:pPr>
              <a:lnSpc>
                <a:spcPct val="70000"/>
              </a:lnSpc>
            </a:pPr>
            <a:r>
              <a:rPr lang="en-US" sz="2200" dirty="0"/>
              <a:t>OS retrieves data from secondary storage in same-size blocks – pages</a:t>
            </a:r>
          </a:p>
          <a:p>
            <a:pPr lvl="1">
              <a:lnSpc>
                <a:spcPct val="70000"/>
              </a:lnSpc>
            </a:pPr>
            <a:r>
              <a:rPr lang="en-US" sz="2200" dirty="0"/>
              <a:t>This allows for contiguous virtual address space and non-contiguous physical address space</a:t>
            </a:r>
          </a:p>
          <a:p>
            <a:pPr lvl="1">
              <a:lnSpc>
                <a:spcPct val="70000"/>
              </a:lnSpc>
            </a:pPr>
            <a:endParaRPr lang="en-US" sz="2200" dirty="0"/>
          </a:p>
          <a:p>
            <a:pPr>
              <a:lnSpc>
                <a:spcPct val="70000"/>
              </a:lnSpc>
            </a:pPr>
            <a:r>
              <a:rPr lang="en-US" sz="2200" dirty="0"/>
              <a:t>Page Faults</a:t>
            </a:r>
          </a:p>
          <a:p>
            <a:pPr lvl="1">
              <a:lnSpc>
                <a:spcPct val="70000"/>
              </a:lnSpc>
            </a:pPr>
            <a:r>
              <a:rPr lang="en-US" sz="2200" dirty="0"/>
              <a:t>Program attempts to access page not in RAM</a:t>
            </a:r>
          </a:p>
          <a:p>
            <a:pPr lvl="1">
              <a:lnSpc>
                <a:spcPct val="70000"/>
              </a:lnSpc>
            </a:pPr>
            <a:r>
              <a:rPr lang="en-US" sz="2200" dirty="0"/>
              <a:t>OS takes over and loads the desired page – expensive </a:t>
            </a:r>
          </a:p>
          <a:p>
            <a:pPr lvl="2">
              <a:lnSpc>
                <a:spcPct val="70000"/>
              </a:lnSpc>
            </a:pPr>
            <a:r>
              <a:rPr lang="en-US" sz="2200" dirty="0"/>
              <a:t>May need to write a page to secondary storage</a:t>
            </a:r>
          </a:p>
        </p:txBody>
      </p:sp>
    </p:spTree>
    <p:extLst>
      <p:ext uri="{BB962C8B-B14F-4D97-AF65-F5344CB8AC3E}">
        <p14:creationId xmlns:p14="http://schemas.microsoft.com/office/powerpoint/2010/main" val="18728120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Executing a Program</a:t>
            </a:r>
          </a:p>
        </p:txBody>
      </p:sp>
      <p:sp>
        <p:nvSpPr>
          <p:cNvPr id="3" name="Content Placeholder 2"/>
          <p:cNvSpPr>
            <a:spLocks noGrp="1"/>
          </p:cNvSpPr>
          <p:nvPr>
            <p:ph idx="1"/>
          </p:nvPr>
        </p:nvSpPr>
        <p:spPr/>
        <p:txBody>
          <a:bodyPr/>
          <a:lstStyle/>
          <a:p>
            <a:r>
              <a:rPr lang="en-US" dirty="0"/>
              <a:t>By understanding the PE file format, we can identify where the program should be loaded in memory and where it’s execution point will be</a:t>
            </a:r>
          </a:p>
          <a:p>
            <a:pPr lvl="1"/>
            <a:endParaRPr lang="en-US" dirty="0"/>
          </a:p>
          <a:p>
            <a:r>
              <a:rPr lang="en-US" dirty="0"/>
              <a:t>IMAGE_NT_HEADERS -&gt; IMAGE_OPTIONAL_HEADER32:</a:t>
            </a:r>
          </a:p>
          <a:p>
            <a:pPr lvl="1"/>
            <a:r>
              <a:rPr lang="en-US" dirty="0" err="1"/>
              <a:t>AddressOfEntryPoint</a:t>
            </a:r>
            <a:r>
              <a:rPr lang="en-US" dirty="0"/>
              <a:t> - DWORD that defines START (not necessarily main though)</a:t>
            </a:r>
          </a:p>
          <a:p>
            <a:pPr lvl="2"/>
            <a:r>
              <a:rPr lang="en-US" dirty="0"/>
              <a:t>RVA</a:t>
            </a:r>
          </a:p>
          <a:p>
            <a:pPr lvl="1"/>
            <a:r>
              <a:rPr lang="en-US" dirty="0" err="1"/>
              <a:t>ImageBase</a:t>
            </a:r>
            <a:r>
              <a:rPr lang="en-US" dirty="0"/>
              <a:t> - DWORD that defines where the program should be loaded into memory</a:t>
            </a:r>
          </a:p>
          <a:p>
            <a:pPr lvl="2"/>
            <a:r>
              <a:rPr lang="en-US" dirty="0"/>
              <a:t>By default most compilers use 0x400000. ASLR will randomize this value during run-time</a:t>
            </a:r>
          </a:p>
        </p:txBody>
      </p:sp>
      <p:pic>
        <p:nvPicPr>
          <p:cNvPr id="4" name="Picture 3"/>
          <p:cNvPicPr>
            <a:picLocks noChangeAspect="1"/>
          </p:cNvPicPr>
          <p:nvPr/>
        </p:nvPicPr>
        <p:blipFill>
          <a:blip r:embed="rId2"/>
          <a:stretch>
            <a:fillRect/>
          </a:stretch>
        </p:blipFill>
        <p:spPr>
          <a:xfrm>
            <a:off x="1033364" y="1586971"/>
            <a:ext cx="9833278" cy="4828645"/>
          </a:xfrm>
          <a:prstGeom prst="rect">
            <a:avLst/>
          </a:prstGeom>
        </p:spPr>
      </p:pic>
    </p:spTree>
    <p:extLst>
      <p:ext uri="{BB962C8B-B14F-4D97-AF65-F5344CB8AC3E}">
        <p14:creationId xmlns:p14="http://schemas.microsoft.com/office/powerpoint/2010/main" val="150792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0" nodeType="clickEffect">
                                  <p:stCondLst>
                                    <p:cond delay="0"/>
                                  </p:stCondLst>
                                  <p:childTnLst>
                                    <p:animEffect transition="out" filter="blinds(horizontal)">
                                      <p:cBhvr>
                                        <p:cTn id="17" dur="500"/>
                                        <p:tgtEl>
                                          <p:spTgt spid="3">
                                            <p:txEl>
                                              <p:pRg st="2" end="2"/>
                                            </p:txEl>
                                          </p:spTgt>
                                        </p:tgtEl>
                                      </p:cBhvr>
                                    </p:animEffect>
                                    <p:set>
                                      <p:cBhvr>
                                        <p:cTn id="18" dur="1" fill="hold">
                                          <p:stCondLst>
                                            <p:cond delay="499"/>
                                          </p:stCondLst>
                                        </p:cTn>
                                        <p:tgtEl>
                                          <p:spTgt spid="3">
                                            <p:txEl>
                                              <p:pRg st="2" end="2"/>
                                            </p:txEl>
                                          </p:spTgt>
                                        </p:tgtEl>
                                        <p:attrNameLst>
                                          <p:attrName>style.visibility</p:attrName>
                                        </p:attrNameLst>
                                      </p:cBhvr>
                                      <p:to>
                                        <p:strVal val="hidden"/>
                                      </p:to>
                                    </p:set>
                                  </p:childTnLst>
                                </p:cTn>
                              </p:par>
                              <p:par>
                                <p:cTn id="19" presetID="3" presetClass="exit" presetSubtype="10" fill="hold" grpId="0" nodeType="withEffect">
                                  <p:stCondLst>
                                    <p:cond delay="0"/>
                                  </p:stCondLst>
                                  <p:childTnLst>
                                    <p:animEffect transition="out" filter="blinds(horizontal)">
                                      <p:cBhvr>
                                        <p:cTn id="20" dur="500"/>
                                        <p:tgtEl>
                                          <p:spTgt spid="3">
                                            <p:txEl>
                                              <p:pRg st="3" end="3"/>
                                            </p:txEl>
                                          </p:spTgt>
                                        </p:tgtEl>
                                      </p:cBhvr>
                                    </p:animEffect>
                                    <p:set>
                                      <p:cBhvr>
                                        <p:cTn id="21" dur="1" fill="hold">
                                          <p:stCondLst>
                                            <p:cond delay="499"/>
                                          </p:stCondLst>
                                        </p:cTn>
                                        <p:tgtEl>
                                          <p:spTgt spid="3">
                                            <p:txEl>
                                              <p:pRg st="3" end="3"/>
                                            </p:txEl>
                                          </p:spTgt>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3">
                                            <p:txEl>
                                              <p:pRg st="4" end="4"/>
                                            </p:txEl>
                                          </p:spTgt>
                                        </p:tgtEl>
                                      </p:cBhvr>
                                    </p:animEffect>
                                    <p:set>
                                      <p:cBhvr>
                                        <p:cTn id="24" dur="1" fill="hold">
                                          <p:stCondLst>
                                            <p:cond delay="499"/>
                                          </p:stCondLst>
                                        </p:cTn>
                                        <p:tgtEl>
                                          <p:spTgt spid="3">
                                            <p:txEl>
                                              <p:pRg st="4" end="4"/>
                                            </p:txEl>
                                          </p:spTgt>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3">
                                            <p:txEl>
                                              <p:pRg st="5" end="5"/>
                                            </p:txEl>
                                          </p:spTgt>
                                        </p:tgtEl>
                                      </p:cBhvr>
                                    </p:animEffect>
                                    <p:set>
                                      <p:cBhvr>
                                        <p:cTn id="27" dur="1" fill="hold">
                                          <p:stCondLst>
                                            <p:cond delay="499"/>
                                          </p:stCondLst>
                                        </p:cTn>
                                        <p:tgtEl>
                                          <p:spTgt spid="3">
                                            <p:txEl>
                                              <p:pRg st="5" end="5"/>
                                            </p:txEl>
                                          </p:spTgt>
                                        </p:tgtEl>
                                        <p:attrNameLst>
                                          <p:attrName>style.visibility</p:attrName>
                                        </p:attrNameLst>
                                      </p:cBhvr>
                                      <p:to>
                                        <p:strVal val="hidden"/>
                                      </p:to>
                                    </p:set>
                                  </p:childTnLst>
                                </p:cTn>
                              </p:par>
                              <p:par>
                                <p:cTn id="28" presetID="3" presetClass="exit" presetSubtype="10" fill="hold" grpId="0" nodeType="withEffect">
                                  <p:stCondLst>
                                    <p:cond delay="0"/>
                                  </p:stCondLst>
                                  <p:childTnLst>
                                    <p:animEffect transition="out" filter="blinds(horizontal)">
                                      <p:cBhvr>
                                        <p:cTn id="29" dur="500"/>
                                        <p:tgtEl>
                                          <p:spTgt spid="3">
                                            <p:txEl>
                                              <p:pRg st="6" end="6"/>
                                            </p:txEl>
                                          </p:spTgt>
                                        </p:tgtEl>
                                      </p:cBhvr>
                                    </p:animEffect>
                                    <p:set>
                                      <p:cBhvr>
                                        <p:cTn id="30"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Executing a Program</a:t>
            </a:r>
          </a:p>
        </p:txBody>
      </p:sp>
      <p:sp>
        <p:nvSpPr>
          <p:cNvPr id="3" name="Content Placeholder 2"/>
          <p:cNvSpPr>
            <a:spLocks noGrp="1"/>
          </p:cNvSpPr>
          <p:nvPr>
            <p:ph idx="1"/>
          </p:nvPr>
        </p:nvSpPr>
        <p:spPr/>
        <p:txBody>
          <a:bodyPr/>
          <a:lstStyle/>
          <a:p>
            <a:r>
              <a:rPr lang="en-US" dirty="0"/>
              <a:t>To find entry point on disk, you have to:</a:t>
            </a:r>
          </a:p>
          <a:p>
            <a:pPr lvl="1"/>
            <a:r>
              <a:rPr lang="en-US" dirty="0"/>
              <a:t>Find the section that the entry point falls in - this is typically .text</a:t>
            </a:r>
          </a:p>
          <a:p>
            <a:pPr lvl="1"/>
            <a:r>
              <a:rPr lang="en-US" dirty="0"/>
              <a:t>View SECTION_HEADER -&gt; </a:t>
            </a:r>
            <a:r>
              <a:rPr lang="en-US" dirty="0" err="1"/>
              <a:t>VirtualAddress</a:t>
            </a:r>
            <a:endParaRPr lang="en-US" dirty="0"/>
          </a:p>
          <a:p>
            <a:pPr lvl="1"/>
            <a:endParaRPr lang="en-US" dirty="0"/>
          </a:p>
          <a:p>
            <a:pPr lvl="1"/>
            <a:endParaRPr lang="en-US" dirty="0"/>
          </a:p>
        </p:txBody>
      </p:sp>
      <p:pic>
        <p:nvPicPr>
          <p:cNvPr id="4" name="Picture 3"/>
          <p:cNvPicPr>
            <a:picLocks noChangeAspect="1"/>
          </p:cNvPicPr>
          <p:nvPr/>
        </p:nvPicPr>
        <p:blipFill>
          <a:blip r:embed="rId2"/>
          <a:stretch>
            <a:fillRect/>
          </a:stretch>
        </p:blipFill>
        <p:spPr>
          <a:xfrm>
            <a:off x="1744132" y="3420534"/>
            <a:ext cx="8278283" cy="2367997"/>
          </a:xfrm>
          <a:prstGeom prst="rect">
            <a:avLst/>
          </a:prstGeom>
        </p:spPr>
      </p:pic>
    </p:spTree>
    <p:extLst>
      <p:ext uri="{BB962C8B-B14F-4D97-AF65-F5344CB8AC3E}">
        <p14:creationId xmlns:p14="http://schemas.microsoft.com/office/powerpoint/2010/main" val="21349988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Executing a Program</a:t>
            </a:r>
          </a:p>
        </p:txBody>
      </p:sp>
      <p:sp>
        <p:nvSpPr>
          <p:cNvPr id="3" name="Content Placeholder 2"/>
          <p:cNvSpPr>
            <a:spLocks noGrp="1"/>
          </p:cNvSpPr>
          <p:nvPr>
            <p:ph idx="1"/>
          </p:nvPr>
        </p:nvSpPr>
        <p:spPr/>
        <p:txBody>
          <a:bodyPr/>
          <a:lstStyle/>
          <a:p>
            <a:r>
              <a:rPr lang="en-US" dirty="0"/>
              <a:t>The </a:t>
            </a:r>
            <a:r>
              <a:rPr lang="en-US" i="1" dirty="0" err="1"/>
              <a:t>AddressOfEntry</a:t>
            </a:r>
            <a:r>
              <a:rPr lang="en-US" dirty="0"/>
              <a:t> is an RVA from the </a:t>
            </a:r>
            <a:r>
              <a:rPr lang="en-US" i="1" dirty="0" err="1"/>
              <a:t>ImageBase</a:t>
            </a:r>
            <a:endParaRPr lang="en-US" dirty="0"/>
          </a:p>
          <a:p>
            <a:pPr lvl="1"/>
            <a:r>
              <a:rPr lang="en-US" dirty="0"/>
              <a:t>Subtract the </a:t>
            </a:r>
            <a:r>
              <a:rPr lang="en-US" i="1" dirty="0" err="1"/>
              <a:t>VirtualAddress</a:t>
            </a:r>
            <a:r>
              <a:rPr lang="en-US" dirty="0"/>
              <a:t> from the section from </a:t>
            </a:r>
            <a:r>
              <a:rPr lang="en-US" i="1" dirty="0" err="1"/>
              <a:t>AddressOfEntry</a:t>
            </a:r>
            <a:r>
              <a:rPr lang="en-US" i="1" dirty="0"/>
              <a:t> </a:t>
            </a:r>
            <a:r>
              <a:rPr lang="en-US" dirty="0"/>
              <a:t>to get a raw offset</a:t>
            </a:r>
          </a:p>
          <a:p>
            <a:pPr lvl="1"/>
            <a:r>
              <a:rPr lang="en-US" dirty="0"/>
              <a:t>0xBAC34 - 0x1000 = </a:t>
            </a:r>
            <a:r>
              <a:rPr lang="en-US" b="1" dirty="0"/>
              <a:t>0xB9C34</a:t>
            </a:r>
          </a:p>
          <a:p>
            <a:pPr lvl="2"/>
            <a:endParaRPr lang="en-US" dirty="0"/>
          </a:p>
          <a:p>
            <a:r>
              <a:rPr lang="en-US" dirty="0"/>
              <a:t>Now, from the </a:t>
            </a:r>
            <a:r>
              <a:rPr lang="en-US" i="1" dirty="0"/>
              <a:t>SECTION_HEADER</a:t>
            </a:r>
            <a:r>
              <a:rPr lang="en-US" dirty="0"/>
              <a:t> add the </a:t>
            </a:r>
            <a:r>
              <a:rPr lang="en-US" i="1" dirty="0" err="1"/>
              <a:t>PointerToRawData</a:t>
            </a:r>
            <a:r>
              <a:rPr lang="en-US" dirty="0"/>
              <a:t> value</a:t>
            </a:r>
          </a:p>
          <a:p>
            <a:pPr lvl="1"/>
            <a:r>
              <a:rPr lang="en-US" dirty="0"/>
              <a:t>0xB9C34 + 0x400 = </a:t>
            </a:r>
            <a:r>
              <a:rPr lang="en-US" b="1" dirty="0"/>
              <a:t>0xBA034</a:t>
            </a:r>
          </a:p>
        </p:txBody>
      </p:sp>
      <p:pic>
        <p:nvPicPr>
          <p:cNvPr id="4" name="Picture 3"/>
          <p:cNvPicPr>
            <a:picLocks noChangeAspect="1"/>
          </p:cNvPicPr>
          <p:nvPr/>
        </p:nvPicPr>
        <p:blipFill>
          <a:blip r:embed="rId3"/>
          <a:stretch>
            <a:fillRect/>
          </a:stretch>
        </p:blipFill>
        <p:spPr>
          <a:xfrm>
            <a:off x="186266" y="4865119"/>
            <a:ext cx="7596717" cy="1992881"/>
          </a:xfrm>
          <a:prstGeom prst="rect">
            <a:avLst/>
          </a:prstGeom>
        </p:spPr>
      </p:pic>
      <p:pic>
        <p:nvPicPr>
          <p:cNvPr id="6" name="Picture 5"/>
          <p:cNvPicPr>
            <a:picLocks noChangeAspect="1"/>
          </p:cNvPicPr>
          <p:nvPr/>
        </p:nvPicPr>
        <p:blipFill>
          <a:blip r:embed="rId4"/>
          <a:stretch>
            <a:fillRect/>
          </a:stretch>
        </p:blipFill>
        <p:spPr>
          <a:xfrm>
            <a:off x="8120390" y="5217182"/>
            <a:ext cx="3652510" cy="987974"/>
          </a:xfrm>
          <a:prstGeom prst="rect">
            <a:avLst/>
          </a:prstGeom>
        </p:spPr>
      </p:pic>
    </p:spTree>
    <p:extLst>
      <p:ext uri="{BB962C8B-B14F-4D97-AF65-F5344CB8AC3E}">
        <p14:creationId xmlns:p14="http://schemas.microsoft.com/office/powerpoint/2010/main" val="56199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Executing a Program</a:t>
            </a:r>
          </a:p>
        </p:txBody>
      </p:sp>
      <p:sp>
        <p:nvSpPr>
          <p:cNvPr id="3" name="Content Placeholder 2"/>
          <p:cNvSpPr>
            <a:spLocks noGrp="1"/>
          </p:cNvSpPr>
          <p:nvPr>
            <p:ph idx="1"/>
          </p:nvPr>
        </p:nvSpPr>
        <p:spPr/>
        <p:txBody>
          <a:bodyPr/>
          <a:lstStyle/>
          <a:p>
            <a:r>
              <a:rPr lang="en-US" dirty="0"/>
              <a:t>You can locate in a hex editor</a:t>
            </a:r>
          </a:p>
        </p:txBody>
      </p:sp>
      <p:pic>
        <p:nvPicPr>
          <p:cNvPr id="4" name="Picture 3"/>
          <p:cNvPicPr>
            <a:picLocks noChangeAspect="1"/>
          </p:cNvPicPr>
          <p:nvPr/>
        </p:nvPicPr>
        <p:blipFill>
          <a:blip r:embed="rId2"/>
          <a:stretch>
            <a:fillRect/>
          </a:stretch>
        </p:blipFill>
        <p:spPr>
          <a:xfrm>
            <a:off x="2517771" y="2421467"/>
            <a:ext cx="7156457" cy="4436533"/>
          </a:xfrm>
          <a:prstGeom prst="rect">
            <a:avLst/>
          </a:prstGeom>
        </p:spPr>
      </p:pic>
      <p:sp>
        <p:nvSpPr>
          <p:cNvPr id="7" name="Rounded Rectangle 6"/>
          <p:cNvSpPr/>
          <p:nvPr/>
        </p:nvSpPr>
        <p:spPr>
          <a:xfrm>
            <a:off x="225084" y="2630660"/>
            <a:ext cx="1659988" cy="351692"/>
          </a:xfrm>
          <a:prstGeom prst="roundRect">
            <a:avLst/>
          </a:prstGeom>
          <a:noFill/>
          <a:ln w="666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4271030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accel="50000" autoRev="1" fill="hold" grpId="0" nodeType="clickEffect" p14:presetBounceEnd="50000">
                                      <p:stCondLst>
                                        <p:cond delay="0"/>
                                      </p:stCondLst>
                                      <p:childTnLst>
                                        <p:animScale p14:bounceEnd="50000">
                                          <p:cBhvr>
                                            <p:cTn id="10" dur="2000" fill="hold"/>
                                            <p:tgtEl>
                                              <p:spTgt spid="7"/>
                                            </p:tgtEl>
                                          </p:cBhvr>
                                          <p:by x="125000" y="125000"/>
                                        </p:animScale>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4" nodeType="clickEffect">
                                      <p:stCondLst>
                                        <p:cond delay="0"/>
                                      </p:stCondLst>
                                      <p:childTnLst>
                                        <p:animMotion origin="layout" path="M 0 0 L 0 0.45139 " pathEditMode="relative" ptsTypes="AA">
                                          <p:cBhvr>
                                            <p:cTn id="14" dur="2000" fill="hold"/>
                                            <p:tgtEl>
                                              <p:spTgt spid="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2" nodeType="clickEffect">
                                      <p:stCondLst>
                                        <p:cond delay="0"/>
                                      </p:stCondLst>
                                      <p:childTnLst>
                                        <p:animMotion origin="layout" path="M 1.66667E-6 0.45023 L 0.40182 0.45231 " pathEditMode="relative" rAng="0" ptsTypes="AA">
                                          <p:cBhvr>
                                            <p:cTn id="18" dur="2000" fill="hold"/>
                                            <p:tgtEl>
                                              <p:spTgt spid="7"/>
                                            </p:tgtEl>
                                            <p:attrNameLst>
                                              <p:attrName>ppt_x</p:attrName>
                                              <p:attrName>ppt_y</p:attrName>
                                            </p:attrNameLst>
                                          </p:cBhvr>
                                          <p:rCtr x="20091"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4"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accel="50000" autoRev="1" fill="hold" grpId="0" nodeType="clickEffect">
                                      <p:stCondLst>
                                        <p:cond delay="0"/>
                                      </p:stCondLst>
                                      <p:childTnLst>
                                        <p:animScale>
                                          <p:cBhvr>
                                            <p:cTn id="10" dur="2000" fill="hold"/>
                                            <p:tgtEl>
                                              <p:spTgt spid="7"/>
                                            </p:tgtEl>
                                          </p:cBhvr>
                                          <p:by x="125000" y="125000"/>
                                        </p:animScale>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4" nodeType="clickEffect">
                                      <p:stCondLst>
                                        <p:cond delay="0"/>
                                      </p:stCondLst>
                                      <p:childTnLst>
                                        <p:animMotion origin="layout" path="M 0 0 L 0 0.45139 " pathEditMode="relative" ptsTypes="AA">
                                          <p:cBhvr>
                                            <p:cTn id="14" dur="2000" fill="hold"/>
                                            <p:tgtEl>
                                              <p:spTgt spid="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2" nodeType="clickEffect">
                                      <p:stCondLst>
                                        <p:cond delay="0"/>
                                      </p:stCondLst>
                                      <p:childTnLst>
                                        <p:animMotion origin="layout" path="M 1.66667E-6 0.45023 L 0.40182 0.45231 " pathEditMode="relative" rAng="0" ptsTypes="AA">
                                          <p:cBhvr>
                                            <p:cTn id="18" dur="2000" fill="hold"/>
                                            <p:tgtEl>
                                              <p:spTgt spid="7"/>
                                            </p:tgtEl>
                                            <p:attrNameLst>
                                              <p:attrName>ppt_x</p:attrName>
                                              <p:attrName>ppt_y</p:attrName>
                                            </p:attrNameLst>
                                          </p:cBhvr>
                                          <p:rCtr x="20091"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4"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Memory (Viewing w/ Process Hacker)</a:t>
            </a:r>
          </a:p>
        </p:txBody>
      </p:sp>
      <p:sp>
        <p:nvSpPr>
          <p:cNvPr id="3" name="Content Placeholder 2"/>
          <p:cNvSpPr>
            <a:spLocks noGrp="1"/>
          </p:cNvSpPr>
          <p:nvPr>
            <p:ph idx="1"/>
          </p:nvPr>
        </p:nvSpPr>
        <p:spPr/>
        <p:txBody>
          <a:bodyPr/>
          <a:lstStyle/>
          <a:p>
            <a:r>
              <a:rPr lang="en-US" dirty="0"/>
              <a:t>In memory, use virtual addresses and relative virtual addresses</a:t>
            </a:r>
            <a:endParaRPr lang="en-US" i="1" dirty="0"/>
          </a:p>
          <a:p>
            <a:pPr lvl="1"/>
            <a:r>
              <a:rPr lang="en-US" dirty="0"/>
              <a:t>Use the </a:t>
            </a:r>
            <a:r>
              <a:rPr lang="en-US" i="1" dirty="0" err="1"/>
              <a:t>VirtualAddress</a:t>
            </a:r>
            <a:r>
              <a:rPr lang="en-US" i="1" dirty="0"/>
              <a:t> </a:t>
            </a:r>
            <a:r>
              <a:rPr lang="en-US" dirty="0"/>
              <a:t>value from the </a:t>
            </a:r>
            <a:r>
              <a:rPr lang="en-US" i="1" dirty="0"/>
              <a:t>SECTION_HEADER, </a:t>
            </a:r>
            <a:r>
              <a:rPr lang="en-US" dirty="0"/>
              <a:t>subtract from </a:t>
            </a:r>
            <a:r>
              <a:rPr lang="en-US" i="1" dirty="0" err="1"/>
              <a:t>AddressOfEntry</a:t>
            </a:r>
            <a:r>
              <a:rPr lang="en-US" i="1" dirty="0"/>
              <a:t> </a:t>
            </a:r>
            <a:r>
              <a:rPr lang="en-US" dirty="0"/>
              <a:t>to get the raw offset in the section</a:t>
            </a:r>
          </a:p>
          <a:p>
            <a:pPr lvl="1"/>
            <a:r>
              <a:rPr lang="en-US" i="1" dirty="0"/>
              <a:t>0xBAC34 - 0x1000 = </a:t>
            </a:r>
            <a:r>
              <a:rPr lang="en-US" b="1" i="1" dirty="0"/>
              <a:t>0xB9C34</a:t>
            </a:r>
          </a:p>
          <a:p>
            <a:pPr lvl="1"/>
            <a:endParaRPr lang="en-US" b="1" i="1" dirty="0"/>
          </a:p>
          <a:p>
            <a:pPr lvl="1"/>
            <a:r>
              <a:rPr lang="en-US" dirty="0"/>
              <a:t>Locate that section in memory and go to that offset</a:t>
            </a:r>
          </a:p>
        </p:txBody>
      </p:sp>
      <p:pic>
        <p:nvPicPr>
          <p:cNvPr id="4" name="Picture 3"/>
          <p:cNvPicPr>
            <a:picLocks noChangeAspect="1"/>
          </p:cNvPicPr>
          <p:nvPr/>
        </p:nvPicPr>
        <p:blipFill>
          <a:blip r:embed="rId3"/>
          <a:stretch>
            <a:fillRect/>
          </a:stretch>
        </p:blipFill>
        <p:spPr>
          <a:xfrm>
            <a:off x="677333" y="4536387"/>
            <a:ext cx="10837333" cy="1914690"/>
          </a:xfrm>
          <a:prstGeom prst="rect">
            <a:avLst/>
          </a:prstGeom>
        </p:spPr>
      </p:pic>
      <p:pic>
        <p:nvPicPr>
          <p:cNvPr id="6" name="Picture 5"/>
          <p:cNvPicPr>
            <a:picLocks noChangeAspect="1"/>
          </p:cNvPicPr>
          <p:nvPr/>
        </p:nvPicPr>
        <p:blipFill>
          <a:blip r:embed="rId4"/>
          <a:stretch>
            <a:fillRect/>
          </a:stretch>
        </p:blipFill>
        <p:spPr>
          <a:xfrm>
            <a:off x="1203191" y="1670835"/>
            <a:ext cx="9601200" cy="5187165"/>
          </a:xfrm>
          <a:prstGeom prst="rect">
            <a:avLst/>
          </a:prstGeom>
        </p:spPr>
      </p:pic>
    </p:spTree>
    <p:extLst>
      <p:ext uri="{BB962C8B-B14F-4D97-AF65-F5344CB8AC3E}">
        <p14:creationId xmlns:p14="http://schemas.microsoft.com/office/powerpoint/2010/main" val="161409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3">
                                            <p:txEl>
                                              <p:pRg st="4" end="4"/>
                                            </p:txEl>
                                          </p:spTgt>
                                        </p:tgtEl>
                                      </p:cBhvr>
                                    </p:animEffect>
                                    <p:set>
                                      <p:cBhvr>
                                        <p:cTn id="16"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Quick Aside</a:t>
            </a:r>
          </a:p>
        </p:txBody>
      </p:sp>
      <p:sp>
        <p:nvSpPr>
          <p:cNvPr id="3" name="Content Placeholder 2"/>
          <p:cNvSpPr>
            <a:spLocks noGrp="1"/>
          </p:cNvSpPr>
          <p:nvPr>
            <p:ph idx="1"/>
          </p:nvPr>
        </p:nvSpPr>
        <p:spPr/>
        <p:txBody>
          <a:bodyPr/>
          <a:lstStyle/>
          <a:p>
            <a:r>
              <a:rPr lang="en-US" dirty="0"/>
              <a:t>IDA does the same thing to start disassembly</a:t>
            </a:r>
          </a:p>
          <a:p>
            <a:pPr lvl="1"/>
            <a:r>
              <a:rPr lang="en-US" dirty="0"/>
              <a:t>But signature detection usually puts you in main</a:t>
            </a:r>
          </a:p>
          <a:p>
            <a:pPr lvl="1"/>
            <a:endParaRPr lang="en-US" dirty="0"/>
          </a:p>
          <a:p>
            <a:r>
              <a:rPr lang="en-US" dirty="0"/>
              <a:t>Keep in mind when using other disassembly engines, PE file helps you find START</a:t>
            </a:r>
          </a:p>
        </p:txBody>
      </p:sp>
      <p:pic>
        <p:nvPicPr>
          <p:cNvPr id="4" name="Picture 3"/>
          <p:cNvPicPr>
            <a:picLocks noChangeAspect="1"/>
          </p:cNvPicPr>
          <p:nvPr/>
        </p:nvPicPr>
        <p:blipFill>
          <a:blip r:embed="rId3"/>
          <a:stretch>
            <a:fillRect/>
          </a:stretch>
        </p:blipFill>
        <p:spPr>
          <a:xfrm>
            <a:off x="2218266" y="4001294"/>
            <a:ext cx="8195733" cy="2812888"/>
          </a:xfrm>
          <a:prstGeom prst="rect">
            <a:avLst/>
          </a:prstGeom>
        </p:spPr>
      </p:pic>
    </p:spTree>
    <p:extLst>
      <p:ext uri="{BB962C8B-B14F-4D97-AF65-F5344CB8AC3E}">
        <p14:creationId xmlns:p14="http://schemas.microsoft.com/office/powerpoint/2010/main" val="173680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01163" y="3050435"/>
            <a:ext cx="3720353" cy="757130"/>
          </a:xfrm>
          <a:ln w="25400" cap="sq">
            <a:solidFill>
              <a:srgbClr val="FFFFFF"/>
            </a:solidFill>
            <a:miter lim="800000"/>
          </a:ln>
        </p:spPr>
        <p:txBody>
          <a:bodyPr>
            <a:normAutofit/>
          </a:bodyPr>
          <a:lstStyle/>
          <a:p>
            <a:pPr algn="ctr"/>
            <a:r>
              <a:rPr lang="en-US" sz="2800">
                <a:solidFill>
                  <a:srgbClr val="FFFFFF"/>
                </a:solidFill>
              </a:rPr>
              <a:t>Objectives</a:t>
            </a:r>
          </a:p>
        </p:txBody>
      </p:sp>
      <p:sp>
        <p:nvSpPr>
          <p:cNvPr id="3" name="Content Placeholder 2"/>
          <p:cNvSpPr>
            <a:spLocks noGrp="1"/>
          </p:cNvSpPr>
          <p:nvPr>
            <p:ph idx="1"/>
          </p:nvPr>
        </p:nvSpPr>
        <p:spPr>
          <a:xfrm>
            <a:off x="6570206" y="1111753"/>
            <a:ext cx="5057396" cy="4628275"/>
          </a:xfrm>
        </p:spPr>
        <p:txBody>
          <a:bodyPr anchor="ctr">
            <a:normAutofit/>
          </a:bodyPr>
          <a:lstStyle/>
          <a:p>
            <a:r>
              <a:rPr lang="en-US" sz="2000" dirty="0">
                <a:solidFill>
                  <a:schemeClr val="tx1">
                    <a:lumMod val="85000"/>
                    <a:lumOff val="15000"/>
                  </a:schemeClr>
                </a:solidFill>
              </a:rPr>
              <a:t>Understand the difference between a program, process and thread</a:t>
            </a:r>
          </a:p>
          <a:p>
            <a:endParaRPr lang="en-US" sz="2000" dirty="0">
              <a:solidFill>
                <a:schemeClr val="tx1">
                  <a:lumMod val="85000"/>
                  <a:lumOff val="15000"/>
                </a:schemeClr>
              </a:solidFill>
            </a:endParaRPr>
          </a:p>
          <a:p>
            <a:r>
              <a:rPr lang="en-US" sz="2000" dirty="0">
                <a:solidFill>
                  <a:schemeClr val="tx1">
                    <a:lumMod val="85000"/>
                    <a:lumOff val="15000"/>
                  </a:schemeClr>
                </a:solidFill>
              </a:rPr>
              <a:t>Understand how a program utilizes virtual memory</a:t>
            </a:r>
          </a:p>
          <a:p>
            <a:endParaRPr lang="en-US" sz="2000" dirty="0">
              <a:solidFill>
                <a:schemeClr val="tx1">
                  <a:lumMod val="85000"/>
                  <a:lumOff val="15000"/>
                </a:schemeClr>
              </a:solidFill>
            </a:endParaRPr>
          </a:p>
          <a:p>
            <a:r>
              <a:rPr lang="en-US" sz="2000" dirty="0">
                <a:solidFill>
                  <a:schemeClr val="tx1">
                    <a:lumMod val="85000"/>
                    <a:lumOff val="15000"/>
                  </a:schemeClr>
                </a:solidFill>
              </a:rPr>
              <a:t>Understand how the OS loader parses the PE file to load an EXE into memory and begin execution</a:t>
            </a:r>
          </a:p>
        </p:txBody>
      </p:sp>
    </p:spTree>
    <p:extLst>
      <p:ext uri="{BB962C8B-B14F-4D97-AF65-F5344CB8AC3E}">
        <p14:creationId xmlns:p14="http://schemas.microsoft.com/office/powerpoint/2010/main" val="72297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VAs in IDA Pro</a:t>
            </a:r>
          </a:p>
        </p:txBody>
      </p:sp>
      <p:sp>
        <p:nvSpPr>
          <p:cNvPr id="3" name="Content Placeholder 2"/>
          <p:cNvSpPr>
            <a:spLocks noGrp="1"/>
          </p:cNvSpPr>
          <p:nvPr>
            <p:ph idx="1"/>
          </p:nvPr>
        </p:nvSpPr>
        <p:spPr/>
        <p:txBody>
          <a:bodyPr/>
          <a:lstStyle/>
          <a:p>
            <a:r>
              <a:rPr lang="en-US" dirty="0"/>
              <a:t>IDA shows disassembly output with a corresponding virtual address</a:t>
            </a:r>
          </a:p>
          <a:p>
            <a:pPr lvl="1"/>
            <a:r>
              <a:rPr lang="en-US" dirty="0"/>
              <a:t>This makes it easier to correlate the static disassembly with the runtime disassembly (</a:t>
            </a:r>
            <a:r>
              <a:rPr lang="en-US" dirty="0" err="1"/>
              <a:t>ie</a:t>
            </a:r>
            <a:r>
              <a:rPr lang="en-US" dirty="0"/>
              <a:t> disassembly by the debugger)</a:t>
            </a:r>
          </a:p>
          <a:p>
            <a:pPr lvl="1"/>
            <a:endParaRPr lang="en-US" dirty="0"/>
          </a:p>
          <a:p>
            <a:r>
              <a:rPr lang="en-US" dirty="0"/>
              <a:t>Remember, you may have to adjust your IMAGE_BASE due to ASLR</a:t>
            </a:r>
          </a:p>
        </p:txBody>
      </p:sp>
      <p:pic>
        <p:nvPicPr>
          <p:cNvPr id="4" name="Picture 3"/>
          <p:cNvPicPr>
            <a:picLocks noChangeAspect="1"/>
          </p:cNvPicPr>
          <p:nvPr/>
        </p:nvPicPr>
        <p:blipFill>
          <a:blip r:embed="rId3"/>
          <a:stretch>
            <a:fillRect/>
          </a:stretch>
        </p:blipFill>
        <p:spPr>
          <a:xfrm>
            <a:off x="1454588" y="1825625"/>
            <a:ext cx="9083040" cy="2104983"/>
          </a:xfrm>
          <a:prstGeom prst="rect">
            <a:avLst/>
          </a:prstGeom>
        </p:spPr>
      </p:pic>
      <p:pic>
        <p:nvPicPr>
          <p:cNvPr id="6" name="Picture 5"/>
          <p:cNvPicPr>
            <a:picLocks noChangeAspect="1"/>
          </p:cNvPicPr>
          <p:nvPr/>
        </p:nvPicPr>
        <p:blipFill>
          <a:blip r:embed="rId4"/>
          <a:stretch>
            <a:fillRect/>
          </a:stretch>
        </p:blipFill>
        <p:spPr>
          <a:xfrm>
            <a:off x="1554480" y="4165600"/>
            <a:ext cx="9740900" cy="2692400"/>
          </a:xfrm>
          <a:prstGeom prst="rect">
            <a:avLst/>
          </a:prstGeom>
        </p:spPr>
      </p:pic>
    </p:spTree>
    <p:extLst>
      <p:ext uri="{BB962C8B-B14F-4D97-AF65-F5344CB8AC3E}">
        <p14:creationId xmlns:p14="http://schemas.microsoft.com/office/powerpoint/2010/main" val="48922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0" nodeType="clickEffect">
                                  <p:stCondLst>
                                    <p:cond delay="0"/>
                                  </p:stCondLst>
                                  <p:childTnLst>
                                    <p:animEffect transition="out" filter="blinds(horizontal)">
                                      <p:cBhvr>
                                        <p:cTn id="14" dur="500"/>
                                        <p:tgtEl>
                                          <p:spTgt spid="3">
                                            <p:txEl>
                                              <p:pRg st="3" end="3"/>
                                            </p:txEl>
                                          </p:spTgt>
                                        </p:tgtEl>
                                      </p:cBhvr>
                                    </p:animEffect>
                                    <p:set>
                                      <p:cBhvr>
                                        <p:cTn id="15"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Summary</a:t>
            </a:r>
          </a:p>
        </p:txBody>
      </p:sp>
      <p:sp>
        <p:nvSpPr>
          <p:cNvPr id="3" name="Content Placeholder 2"/>
          <p:cNvSpPr>
            <a:spLocks noGrp="1"/>
          </p:cNvSpPr>
          <p:nvPr>
            <p:ph idx="1"/>
          </p:nvPr>
        </p:nvSpPr>
        <p:spPr>
          <a:xfrm>
            <a:off x="4976031" y="963877"/>
            <a:ext cx="6377769" cy="4930246"/>
          </a:xfrm>
        </p:spPr>
        <p:txBody>
          <a:bodyPr anchor="ctr">
            <a:normAutofit/>
          </a:bodyPr>
          <a:lstStyle/>
          <a:p>
            <a:r>
              <a:rPr lang="en-US" sz="2400" dirty="0">
                <a:solidFill>
                  <a:schemeClr val="tx1">
                    <a:lumMod val="85000"/>
                    <a:lumOff val="15000"/>
                  </a:schemeClr>
                </a:solidFill>
              </a:rPr>
              <a:t>Understand the difference between a program, process and thread</a:t>
            </a:r>
          </a:p>
          <a:p>
            <a:endParaRPr lang="en-US" sz="2400" dirty="0">
              <a:solidFill>
                <a:schemeClr val="tx1">
                  <a:lumMod val="85000"/>
                  <a:lumOff val="15000"/>
                </a:schemeClr>
              </a:solidFill>
            </a:endParaRPr>
          </a:p>
          <a:p>
            <a:r>
              <a:rPr lang="en-US" sz="2400" dirty="0">
                <a:solidFill>
                  <a:schemeClr val="tx1">
                    <a:lumMod val="85000"/>
                    <a:lumOff val="15000"/>
                  </a:schemeClr>
                </a:solidFill>
              </a:rPr>
              <a:t>Understand how a program utilizes virtual memory</a:t>
            </a:r>
          </a:p>
          <a:p>
            <a:endParaRPr lang="en-US" sz="2400" dirty="0">
              <a:solidFill>
                <a:schemeClr val="tx1">
                  <a:lumMod val="85000"/>
                  <a:lumOff val="15000"/>
                </a:schemeClr>
              </a:solidFill>
            </a:endParaRPr>
          </a:p>
          <a:p>
            <a:r>
              <a:rPr lang="en-US" sz="2400" dirty="0">
                <a:solidFill>
                  <a:schemeClr val="tx1">
                    <a:lumMod val="85000"/>
                    <a:lumOff val="15000"/>
                  </a:schemeClr>
                </a:solidFill>
              </a:rPr>
              <a:t>Understand how the OS loader parses the PE file to load an EXE into memory and begin execution</a:t>
            </a:r>
          </a:p>
        </p:txBody>
      </p:sp>
    </p:spTree>
    <p:extLst>
      <p:ext uri="{BB962C8B-B14F-4D97-AF65-F5344CB8AC3E}">
        <p14:creationId xmlns:p14="http://schemas.microsoft.com/office/powerpoint/2010/main" val="3627415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a:solidFill>
                  <a:schemeClr val="accent1"/>
                </a:solidFill>
              </a:rPr>
              <a:t>Programs</a:t>
            </a:r>
          </a:p>
        </p:txBody>
      </p:sp>
      <p:sp>
        <p:nvSpPr>
          <p:cNvPr id="3" name="Content Placeholder 2"/>
          <p:cNvSpPr>
            <a:spLocks noGrp="1"/>
          </p:cNvSpPr>
          <p:nvPr>
            <p:ph idx="1"/>
          </p:nvPr>
        </p:nvSpPr>
        <p:spPr>
          <a:xfrm>
            <a:off x="4976031" y="963877"/>
            <a:ext cx="6377769" cy="4930246"/>
          </a:xfrm>
        </p:spPr>
        <p:txBody>
          <a:bodyPr anchor="ctr">
            <a:normAutofit/>
          </a:bodyPr>
          <a:lstStyle/>
          <a:p>
            <a:r>
              <a:rPr lang="en-US" sz="2400" dirty="0"/>
              <a:t>Programs and processes are often thought of as </a:t>
            </a:r>
            <a:r>
              <a:rPr lang="en-US" sz="2400" dirty="0" smtClean="0"/>
              <a:t>synonymous </a:t>
            </a:r>
            <a:r>
              <a:rPr lang="en-US" sz="2400" dirty="0"/>
              <a:t>but are in fact very different</a:t>
            </a:r>
          </a:p>
          <a:p>
            <a:pPr lvl="1"/>
            <a:endParaRPr lang="en-US" dirty="0"/>
          </a:p>
          <a:p>
            <a:r>
              <a:rPr lang="en-US" sz="2400" dirty="0"/>
              <a:t>Program: static, contains program instructions and data</a:t>
            </a:r>
          </a:p>
          <a:p>
            <a:pPr lvl="1"/>
            <a:endParaRPr lang="en-US" dirty="0"/>
          </a:p>
          <a:p>
            <a:r>
              <a:rPr lang="en-US" sz="2400" dirty="0"/>
              <a:t>Process: container that provides all resources for a program as it executes</a:t>
            </a:r>
          </a:p>
          <a:p>
            <a:pPr lvl="1"/>
            <a:endParaRPr lang="en-US" dirty="0"/>
          </a:p>
        </p:txBody>
      </p:sp>
    </p:spTree>
    <p:extLst>
      <p:ext uri="{BB962C8B-B14F-4D97-AF65-F5344CB8AC3E}">
        <p14:creationId xmlns:p14="http://schemas.microsoft.com/office/powerpoint/2010/main" val="3459611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a:t>Processes</a:t>
            </a:r>
          </a:p>
        </p:txBody>
      </p:sp>
      <p:sp>
        <p:nvSpPr>
          <p:cNvPr id="3" name="Content Placeholder 2"/>
          <p:cNvSpPr>
            <a:spLocks noGrp="1"/>
          </p:cNvSpPr>
          <p:nvPr>
            <p:ph idx="1"/>
          </p:nvPr>
        </p:nvSpPr>
        <p:spPr>
          <a:xfrm>
            <a:off x="6049182" y="802638"/>
            <a:ext cx="5408696" cy="5252722"/>
          </a:xfrm>
        </p:spPr>
        <p:txBody>
          <a:bodyPr anchor="ctr">
            <a:normAutofit/>
          </a:bodyPr>
          <a:lstStyle/>
          <a:p>
            <a:r>
              <a:rPr lang="en-US" sz="2400" dirty="0">
                <a:solidFill>
                  <a:schemeClr val="bg1"/>
                </a:solidFill>
              </a:rPr>
              <a:t>Processes typically </a:t>
            </a:r>
            <a:r>
              <a:rPr lang="en-US" sz="2400" dirty="0" smtClean="0">
                <a:solidFill>
                  <a:schemeClr val="bg1"/>
                </a:solidFill>
              </a:rPr>
              <a:t>contain (Windows OS):</a:t>
            </a:r>
            <a:endParaRPr lang="en-US" sz="2400" dirty="0">
              <a:solidFill>
                <a:schemeClr val="bg1"/>
              </a:solidFill>
            </a:endParaRPr>
          </a:p>
          <a:p>
            <a:pPr lvl="1"/>
            <a:r>
              <a:rPr lang="en-US" dirty="0">
                <a:solidFill>
                  <a:schemeClr val="bg1"/>
                </a:solidFill>
              </a:rPr>
              <a:t>A virtual address space (more on this later)</a:t>
            </a:r>
          </a:p>
          <a:p>
            <a:pPr lvl="1"/>
            <a:r>
              <a:rPr lang="en-US" dirty="0">
                <a:solidFill>
                  <a:schemeClr val="bg1"/>
                </a:solidFill>
              </a:rPr>
              <a:t>An executable program loaded in memory</a:t>
            </a:r>
          </a:p>
          <a:p>
            <a:pPr lvl="1"/>
            <a:r>
              <a:rPr lang="en-US" dirty="0">
                <a:solidFill>
                  <a:schemeClr val="bg1"/>
                </a:solidFill>
              </a:rPr>
              <a:t>Open handles</a:t>
            </a:r>
          </a:p>
          <a:p>
            <a:pPr lvl="1"/>
            <a:r>
              <a:rPr lang="en-US" dirty="0">
                <a:solidFill>
                  <a:schemeClr val="bg1"/>
                </a:solidFill>
              </a:rPr>
              <a:t>Access Token - defines security context for the process</a:t>
            </a:r>
          </a:p>
          <a:p>
            <a:pPr lvl="1"/>
            <a:r>
              <a:rPr lang="en-US" dirty="0">
                <a:solidFill>
                  <a:schemeClr val="bg1"/>
                </a:solidFill>
              </a:rPr>
              <a:t>Process ID</a:t>
            </a:r>
          </a:p>
          <a:p>
            <a:pPr lvl="1"/>
            <a:r>
              <a:rPr lang="en-US" dirty="0">
                <a:solidFill>
                  <a:schemeClr val="bg1"/>
                </a:solidFill>
              </a:rPr>
              <a:t>At least one thread of execution - this is what is executing the program’s code</a:t>
            </a:r>
          </a:p>
          <a:p>
            <a:endParaRPr lang="en-US" sz="2400" dirty="0">
              <a:solidFill>
                <a:schemeClr val="bg1"/>
              </a:solidFill>
            </a:endParaRPr>
          </a:p>
        </p:txBody>
      </p:sp>
    </p:spTree>
    <p:extLst>
      <p:ext uri="{BB962C8B-B14F-4D97-AF65-F5344CB8AC3E}">
        <p14:creationId xmlns:p14="http://schemas.microsoft.com/office/powerpoint/2010/main" val="1645375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Viewing Processes using Process Explorer</a:t>
            </a:r>
          </a:p>
        </p:txBody>
      </p:sp>
      <p:pic>
        <p:nvPicPr>
          <p:cNvPr id="5" name="Picture 4"/>
          <p:cNvPicPr>
            <a:picLocks noChangeAspect="1"/>
          </p:cNvPicPr>
          <p:nvPr/>
        </p:nvPicPr>
        <p:blipFill>
          <a:blip r:embed="rId3"/>
          <a:stretch>
            <a:fillRect/>
          </a:stretch>
        </p:blipFill>
        <p:spPr>
          <a:xfrm>
            <a:off x="922865" y="1527218"/>
            <a:ext cx="10202333" cy="5323864"/>
          </a:xfrm>
          <a:prstGeom prst="rect">
            <a:avLst/>
          </a:prstGeom>
        </p:spPr>
      </p:pic>
      <p:pic>
        <p:nvPicPr>
          <p:cNvPr id="6" name="Picture 5"/>
          <p:cNvPicPr>
            <a:picLocks noChangeAspect="1"/>
          </p:cNvPicPr>
          <p:nvPr/>
        </p:nvPicPr>
        <p:blipFill>
          <a:blip r:embed="rId4"/>
          <a:stretch>
            <a:fillRect/>
          </a:stretch>
        </p:blipFill>
        <p:spPr>
          <a:xfrm>
            <a:off x="1437824" y="1540613"/>
            <a:ext cx="9510511" cy="5297074"/>
          </a:xfrm>
          <a:prstGeom prst="rect">
            <a:avLst/>
          </a:prstGeom>
        </p:spPr>
      </p:pic>
    </p:spTree>
    <p:extLst>
      <p:ext uri="{BB962C8B-B14F-4D97-AF65-F5344CB8AC3E}">
        <p14:creationId xmlns:p14="http://schemas.microsoft.com/office/powerpoint/2010/main" val="134134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nodeType="clickEffect">
                                  <p:stCondLst>
                                    <p:cond delay="0"/>
                                  </p:stCondLst>
                                  <p:childTnLst>
                                    <p:animEffect transition="out" filter="checkerboard(across)">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Programs On Disk</a:t>
            </a:r>
          </a:p>
        </p:txBody>
      </p:sp>
      <p:pic>
        <p:nvPicPr>
          <p:cNvPr id="4" name="Picture 3"/>
          <p:cNvPicPr>
            <a:picLocks noChangeAspect="1"/>
          </p:cNvPicPr>
          <p:nvPr/>
        </p:nvPicPr>
        <p:blipFill>
          <a:blip r:embed="rId3"/>
          <a:stretch>
            <a:fillRect/>
          </a:stretch>
        </p:blipFill>
        <p:spPr>
          <a:xfrm>
            <a:off x="178130" y="1852551"/>
            <a:ext cx="6252929" cy="5005449"/>
          </a:xfrm>
          <a:prstGeom prst="rect">
            <a:avLst/>
          </a:prstGeom>
        </p:spPr>
      </p:pic>
      <p:pic>
        <p:nvPicPr>
          <p:cNvPr id="5" name="Picture 4"/>
          <p:cNvPicPr>
            <a:picLocks noChangeAspect="1"/>
          </p:cNvPicPr>
          <p:nvPr/>
        </p:nvPicPr>
        <p:blipFill>
          <a:blip r:embed="rId4"/>
          <a:stretch>
            <a:fillRect/>
          </a:stretch>
        </p:blipFill>
        <p:spPr>
          <a:xfrm>
            <a:off x="6665316" y="685760"/>
            <a:ext cx="5080259" cy="5275654"/>
          </a:xfrm>
          <a:prstGeom prst="rect">
            <a:avLst/>
          </a:prstGeom>
        </p:spPr>
      </p:pic>
    </p:spTree>
    <p:extLst>
      <p:ext uri="{BB962C8B-B14F-4D97-AF65-F5344CB8AC3E}">
        <p14:creationId xmlns:p14="http://schemas.microsoft.com/office/powerpoint/2010/main" val="146628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r>
              <a:rPr lang="en-US" dirty="0"/>
              <a:t>Programs On Disk</a:t>
            </a:r>
          </a:p>
        </p:txBody>
      </p:sp>
      <p:sp>
        <p:nvSpPr>
          <p:cNvPr id="3" name="Content Placeholder 2"/>
          <p:cNvSpPr>
            <a:spLocks noGrp="1"/>
          </p:cNvSpPr>
          <p:nvPr>
            <p:ph idx="1"/>
          </p:nvPr>
        </p:nvSpPr>
        <p:spPr>
          <a:xfrm>
            <a:off x="838200" y="2057400"/>
            <a:ext cx="10515600" cy="3871762"/>
          </a:xfrm>
        </p:spPr>
        <p:txBody>
          <a:bodyPr>
            <a:normAutofit/>
          </a:bodyPr>
          <a:lstStyle/>
          <a:p>
            <a:r>
              <a:rPr lang="en-US" sz="2400"/>
              <a:t>When a program is executed (double-clicked by the user, for example)</a:t>
            </a:r>
          </a:p>
          <a:p>
            <a:pPr lvl="1"/>
            <a:r>
              <a:rPr lang="en-US"/>
              <a:t>The OS determines the type of the file</a:t>
            </a:r>
          </a:p>
          <a:p>
            <a:pPr lvl="1"/>
            <a:r>
              <a:rPr lang="en-US"/>
              <a:t>The loader parses the PE file format to determine where the program should be loaded in memory and the initial entry point for execution</a:t>
            </a:r>
          </a:p>
          <a:p>
            <a:pPr lvl="1"/>
            <a:r>
              <a:rPr lang="en-US"/>
              <a:t>Maps in any necessary libraries</a:t>
            </a:r>
          </a:p>
          <a:p>
            <a:pPr lvl="1"/>
            <a:r>
              <a:rPr lang="en-US"/>
              <a:t>Executes the program</a:t>
            </a:r>
          </a:p>
        </p:txBody>
      </p:sp>
    </p:spTree>
    <p:extLst>
      <p:ext uri="{BB962C8B-B14F-4D97-AF65-F5344CB8AC3E}">
        <p14:creationId xmlns:p14="http://schemas.microsoft.com/office/powerpoint/2010/main" val="606904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r>
              <a:rPr lang="en-US" dirty="0"/>
              <a:t>Threads</a:t>
            </a:r>
          </a:p>
        </p:txBody>
      </p:sp>
      <p:sp>
        <p:nvSpPr>
          <p:cNvPr id="3" name="Content Placeholder 2"/>
          <p:cNvSpPr>
            <a:spLocks noGrp="1"/>
          </p:cNvSpPr>
          <p:nvPr>
            <p:ph idx="1"/>
          </p:nvPr>
        </p:nvSpPr>
        <p:spPr>
          <a:xfrm>
            <a:off x="838200" y="2057400"/>
            <a:ext cx="10515600" cy="3871762"/>
          </a:xfrm>
        </p:spPr>
        <p:txBody>
          <a:bodyPr>
            <a:normAutofit/>
          </a:bodyPr>
          <a:lstStyle/>
          <a:p>
            <a:r>
              <a:rPr lang="en-US" sz="2400"/>
              <a:t>OS schedules the thread for execution</a:t>
            </a:r>
          </a:p>
          <a:p>
            <a:r>
              <a:rPr lang="en-US" sz="2400"/>
              <a:t>Threads typically include:</a:t>
            </a:r>
          </a:p>
          <a:p>
            <a:pPr lvl="1"/>
            <a:r>
              <a:rPr lang="en-US"/>
              <a:t>Register contents, this represents the state of the CPU</a:t>
            </a:r>
          </a:p>
          <a:p>
            <a:pPr lvl="1"/>
            <a:r>
              <a:rPr lang="en-US"/>
              <a:t>Stacks - one for kernel-mode/ one for user-mode</a:t>
            </a:r>
          </a:p>
          <a:p>
            <a:pPr lvl="1"/>
            <a:r>
              <a:rPr lang="en-US"/>
              <a:t>Thread Local Storage (TLS)</a:t>
            </a:r>
          </a:p>
          <a:p>
            <a:pPr lvl="1"/>
            <a:r>
              <a:rPr lang="en-US"/>
              <a:t>Thread ID</a:t>
            </a:r>
          </a:p>
          <a:p>
            <a:pPr lvl="1"/>
            <a:r>
              <a:rPr lang="en-US"/>
              <a:t>May have it’s own security context different from the process</a:t>
            </a:r>
          </a:p>
        </p:txBody>
      </p:sp>
    </p:spTree>
    <p:extLst>
      <p:ext uri="{BB962C8B-B14F-4D97-AF65-F5344CB8AC3E}">
        <p14:creationId xmlns:p14="http://schemas.microsoft.com/office/powerpoint/2010/main" val="843002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r>
              <a:rPr lang="en-US" dirty="0"/>
              <a:t>Virtual Memory (Virtual Address Space)</a:t>
            </a:r>
          </a:p>
        </p:txBody>
      </p:sp>
      <p:sp>
        <p:nvSpPr>
          <p:cNvPr id="3" name="Content Placeholder 2"/>
          <p:cNvSpPr>
            <a:spLocks noGrp="1"/>
          </p:cNvSpPr>
          <p:nvPr>
            <p:ph idx="1"/>
          </p:nvPr>
        </p:nvSpPr>
        <p:spPr>
          <a:xfrm>
            <a:off x="838200" y="2057400"/>
            <a:ext cx="10515600" cy="3871762"/>
          </a:xfrm>
        </p:spPr>
        <p:txBody>
          <a:bodyPr>
            <a:normAutofit/>
          </a:bodyPr>
          <a:lstStyle/>
          <a:p>
            <a:pPr>
              <a:lnSpc>
                <a:spcPct val="70000"/>
              </a:lnSpc>
            </a:pPr>
            <a:r>
              <a:rPr lang="en-US" sz="2200"/>
              <a:t>Linear address space </a:t>
            </a:r>
          </a:p>
          <a:p>
            <a:pPr lvl="1">
              <a:lnSpc>
                <a:spcPct val="70000"/>
              </a:lnSpc>
            </a:pPr>
            <a:r>
              <a:rPr lang="en-US" sz="2200"/>
              <a:t>32-bit: 0x0 - 0xFFFFFFFF (2 GB range)</a:t>
            </a:r>
          </a:p>
          <a:p>
            <a:pPr lvl="1">
              <a:lnSpc>
                <a:spcPct val="70000"/>
              </a:lnSpc>
            </a:pPr>
            <a:r>
              <a:rPr lang="en-US" sz="2200"/>
              <a:t>64-bit: 0x000'00000000 through 0x7FF'FFFFFFFF (8 terabyte range)</a:t>
            </a:r>
          </a:p>
          <a:p>
            <a:pPr lvl="1">
              <a:lnSpc>
                <a:spcPct val="70000"/>
              </a:lnSpc>
            </a:pPr>
            <a:endParaRPr lang="en-US" sz="2200"/>
          </a:p>
          <a:p>
            <a:pPr>
              <a:lnSpc>
                <a:spcPct val="70000"/>
              </a:lnSpc>
            </a:pPr>
            <a:r>
              <a:rPr lang="en-US" sz="2200"/>
              <a:t>Processor translates VA to physical address</a:t>
            </a:r>
          </a:p>
          <a:p>
            <a:pPr lvl="1">
              <a:lnSpc>
                <a:spcPct val="70000"/>
              </a:lnSpc>
            </a:pPr>
            <a:r>
              <a:rPr lang="en-US" sz="2200"/>
              <a:t>Programmer does not need to take this into account</a:t>
            </a:r>
          </a:p>
          <a:p>
            <a:pPr lvl="1">
              <a:lnSpc>
                <a:spcPct val="70000"/>
              </a:lnSpc>
            </a:pPr>
            <a:endParaRPr lang="en-US" sz="2200"/>
          </a:p>
          <a:p>
            <a:pPr>
              <a:lnSpc>
                <a:spcPct val="70000"/>
              </a:lnSpc>
            </a:pPr>
            <a:r>
              <a:rPr lang="en-US" sz="2200"/>
              <a:t>Benefits</a:t>
            </a:r>
          </a:p>
          <a:p>
            <a:pPr lvl="1">
              <a:lnSpc>
                <a:spcPct val="70000"/>
              </a:lnSpc>
            </a:pPr>
            <a:r>
              <a:rPr lang="en-US" sz="2200"/>
              <a:t>Program can use contiguous range of addresses - even if not contiguous in physical memory</a:t>
            </a:r>
          </a:p>
          <a:p>
            <a:pPr lvl="1">
              <a:lnSpc>
                <a:spcPct val="70000"/>
              </a:lnSpc>
            </a:pPr>
            <a:r>
              <a:rPr lang="en-US" sz="2200"/>
              <a:t>Allows for programs to access more memory that is physically available</a:t>
            </a:r>
          </a:p>
          <a:p>
            <a:pPr lvl="1">
              <a:lnSpc>
                <a:spcPct val="70000"/>
              </a:lnSpc>
            </a:pPr>
            <a:r>
              <a:rPr lang="en-US" sz="2200"/>
              <a:t>Virtual addresses for each process are isolated</a:t>
            </a:r>
          </a:p>
        </p:txBody>
      </p:sp>
    </p:spTree>
    <p:extLst>
      <p:ext uri="{BB962C8B-B14F-4D97-AF65-F5344CB8AC3E}">
        <p14:creationId xmlns:p14="http://schemas.microsoft.com/office/powerpoint/2010/main" val="36146449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1256</Words>
  <Application>Microsoft Macintosh PowerPoint</Application>
  <PresentationFormat>Widescreen</PresentationFormat>
  <Paragraphs>154</Paragraphs>
  <Slides>21</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Calibri</vt:lpstr>
      <vt:lpstr>Calibri Light</vt:lpstr>
      <vt:lpstr>Arial</vt:lpstr>
      <vt:lpstr>Office Theme</vt:lpstr>
      <vt:lpstr>Windows: Processes &amp; Virtual Memory</vt:lpstr>
      <vt:lpstr>Objectives</vt:lpstr>
      <vt:lpstr>Programs</vt:lpstr>
      <vt:lpstr>Processes</vt:lpstr>
      <vt:lpstr>Viewing Processes using Process Explorer</vt:lpstr>
      <vt:lpstr>Programs On Disk</vt:lpstr>
      <vt:lpstr>Programs On Disk</vt:lpstr>
      <vt:lpstr>Threads</vt:lpstr>
      <vt:lpstr>Virtual Memory (Virtual Address Space)</vt:lpstr>
      <vt:lpstr>Virtual Memory </vt:lpstr>
      <vt:lpstr>Virtual Memory</vt:lpstr>
      <vt:lpstr>Virtual Memory</vt:lpstr>
      <vt:lpstr>Paging</vt:lpstr>
      <vt:lpstr>Executing a Program</vt:lpstr>
      <vt:lpstr>Executing a Program</vt:lpstr>
      <vt:lpstr>Executing a Program</vt:lpstr>
      <vt:lpstr>Executing a Program</vt:lpstr>
      <vt:lpstr>Process Memory (Viewing w/ Process Hacker)</vt:lpstr>
      <vt:lpstr>A Quick Aside</vt:lpstr>
      <vt:lpstr>VAs in IDA Pro</vt:lpstr>
      <vt:lpstr>Summary</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XX - Topic </dc:title>
  <dc:creator>Stroschein, Joshua</dc:creator>
  <cp:lastModifiedBy>Microsoft Office User</cp:lastModifiedBy>
  <cp:revision>50</cp:revision>
  <dcterms:created xsi:type="dcterms:W3CDTF">2017-05-15T13:23:39Z</dcterms:created>
  <dcterms:modified xsi:type="dcterms:W3CDTF">2017-08-23T19:56:55Z</dcterms:modified>
</cp:coreProperties>
</file>