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79" r:id="rId3"/>
    <p:sldId id="257" r:id="rId4"/>
    <p:sldId id="261" r:id="rId5"/>
    <p:sldId id="275" r:id="rId6"/>
    <p:sldId id="274" r:id="rId7"/>
    <p:sldId id="262" r:id="rId8"/>
    <p:sldId id="276" r:id="rId9"/>
    <p:sldId id="263" r:id="rId10"/>
    <p:sldId id="264" r:id="rId11"/>
    <p:sldId id="265" r:id="rId12"/>
    <p:sldId id="266" r:id="rId13"/>
    <p:sldId id="267" r:id="rId14"/>
    <p:sldId id="277" r:id="rId15"/>
    <p:sldId id="278" r:id="rId16"/>
    <p:sldId id="268" r:id="rId17"/>
    <p:sldId id="269" r:id="rId18"/>
    <p:sldId id="270" r:id="rId19"/>
    <p:sldId id="272" r:id="rId20"/>
    <p:sldId id="273" r:id="rId21"/>
    <p:sldId id="25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24"/>
    <p:restoredTop sz="94659"/>
  </p:normalViewPr>
  <p:slideViewPr>
    <p:cSldViewPr snapToGrid="0" snapToObjects="1">
      <p:cViewPr varScale="1">
        <p:scale>
          <a:sx n="96" d="100"/>
          <a:sy n="96" d="100"/>
        </p:scale>
        <p:origin x="176" y="1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B69533-CC59-C546-9AB5-4367A7BB79D3}" type="datetimeFigureOut">
              <a:rPr lang="en-US" smtClean="0"/>
              <a:t>8/31/17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BE4BD-3144-4B46-ADA3-7DB3A514E1D6}" type="slidenum">
              <a:rPr lang="en-US" smtClean="0"/>
              <a:t>‹#›</a:t>
            </a:fld>
            <a:endParaRPr lang="en-US"/>
          </a:p>
        </p:txBody>
      </p:sp>
    </p:spTree>
    <p:extLst>
      <p:ext uri="{BB962C8B-B14F-4D97-AF65-F5344CB8AC3E}">
        <p14:creationId xmlns:p14="http://schemas.microsoft.com/office/powerpoint/2010/main" val="563699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notes for additional resources, </a:t>
            </a:r>
            <a:r>
              <a:rPr lang="en-US" dirty="0" err="1"/>
              <a:t>etc</a:t>
            </a:r>
            <a:endParaRPr lang="en-US"/>
          </a:p>
          <a:p>
            <a:endParaRPr lang="en-US"/>
          </a:p>
        </p:txBody>
      </p:sp>
      <p:sp>
        <p:nvSpPr>
          <p:cNvPr id="4" name="Slide Number Placeholder 3"/>
          <p:cNvSpPr>
            <a:spLocks noGrp="1"/>
          </p:cNvSpPr>
          <p:nvPr>
            <p:ph type="sldNum" sz="quarter" idx="10"/>
          </p:nvPr>
        </p:nvSpPr>
        <p:spPr/>
        <p:txBody>
          <a:bodyPr/>
          <a:lstStyle/>
          <a:p>
            <a:fld id="{16EBE4BD-3144-4B46-ADA3-7DB3A514E1D6}" type="slidenum">
              <a:rPr lang="en-US" smtClean="0"/>
              <a:t>3</a:t>
            </a:fld>
            <a:endParaRPr lang="en-US"/>
          </a:p>
        </p:txBody>
      </p:sp>
    </p:spTree>
    <p:extLst>
      <p:ext uri="{BB962C8B-B14F-4D97-AF65-F5344CB8AC3E}">
        <p14:creationId xmlns:p14="http://schemas.microsoft.com/office/powerpoint/2010/main" val="1552961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just</a:t>
            </a:r>
            <a:r>
              <a:rPr lang="en-US" baseline="0" dirty="0" smtClean="0"/>
              <a:t> an FYI - I recommend having </a:t>
            </a:r>
            <a:r>
              <a:rPr lang="en-US" baseline="0" dirty="0" err="1" smtClean="0"/>
              <a:t>WinDbg</a:t>
            </a:r>
            <a:r>
              <a:rPr lang="en-US" baseline="0" dirty="0" smtClean="0"/>
              <a:t> already installed and setup in whatever VM/Lab environment you provide.</a:t>
            </a:r>
            <a:endParaRPr lang="en-US" dirty="0"/>
          </a:p>
        </p:txBody>
      </p:sp>
      <p:sp>
        <p:nvSpPr>
          <p:cNvPr id="4" name="Slide Number Placeholder 3"/>
          <p:cNvSpPr>
            <a:spLocks noGrp="1"/>
          </p:cNvSpPr>
          <p:nvPr>
            <p:ph type="sldNum" sz="quarter" idx="10"/>
          </p:nvPr>
        </p:nvSpPr>
        <p:spPr/>
        <p:txBody>
          <a:bodyPr/>
          <a:lstStyle/>
          <a:p>
            <a:fld id="{16EBE4BD-3144-4B46-ADA3-7DB3A514E1D6}" type="slidenum">
              <a:rPr lang="en-US" smtClean="0"/>
              <a:t>4</a:t>
            </a:fld>
            <a:endParaRPr lang="en-US"/>
          </a:p>
        </p:txBody>
      </p:sp>
    </p:spTree>
    <p:extLst>
      <p:ext uri="{BB962C8B-B14F-4D97-AF65-F5344CB8AC3E}">
        <p14:creationId xmlns:p14="http://schemas.microsoft.com/office/powerpoint/2010/main" val="2005988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how to debug a program - open or attach</a:t>
            </a:r>
            <a:r>
              <a:rPr lang="en-US" baseline="0" dirty="0" smtClean="0"/>
              <a:t> and then point out specifically how to do it with </a:t>
            </a:r>
            <a:r>
              <a:rPr lang="en-US" baseline="0" dirty="0" err="1" smtClean="0"/>
              <a:t>WinDbg</a:t>
            </a:r>
            <a:endParaRPr lang="en-US" dirty="0"/>
          </a:p>
        </p:txBody>
      </p:sp>
      <p:sp>
        <p:nvSpPr>
          <p:cNvPr id="4" name="Slide Number Placeholder 3"/>
          <p:cNvSpPr>
            <a:spLocks noGrp="1"/>
          </p:cNvSpPr>
          <p:nvPr>
            <p:ph type="sldNum" sz="quarter" idx="10"/>
          </p:nvPr>
        </p:nvSpPr>
        <p:spPr/>
        <p:txBody>
          <a:bodyPr/>
          <a:lstStyle/>
          <a:p>
            <a:fld id="{16EBE4BD-3144-4B46-ADA3-7DB3A514E1D6}" type="slidenum">
              <a:rPr lang="en-US" smtClean="0"/>
              <a:t>5</a:t>
            </a:fld>
            <a:endParaRPr lang="en-US"/>
          </a:p>
        </p:txBody>
      </p:sp>
    </p:spTree>
    <p:extLst>
      <p:ext uri="{BB962C8B-B14F-4D97-AF65-F5344CB8AC3E}">
        <p14:creationId xmlns:p14="http://schemas.microsoft.com/office/powerpoint/2010/main" val="287983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a:t>
            </a:r>
            <a:r>
              <a:rPr lang="en-US" baseline="0" dirty="0" smtClean="0"/>
              <a:t> </a:t>
            </a:r>
            <a:r>
              <a:rPr lang="en-US" baseline="0" dirty="0" err="1" smtClean="0"/>
              <a:t>WinDbg</a:t>
            </a:r>
            <a:r>
              <a:rPr lang="en-US" baseline="0" dirty="0" smtClean="0"/>
              <a:t> is open the windows are considered part of the workspace - you can add more windows under this menu then arrange automatically or manually, need to dock each window to do that, windows do not need to be a part of the primary window. This can be difficult to get all windows laid out as desired. </a:t>
            </a:r>
            <a:endParaRPr lang="en-US" dirty="0"/>
          </a:p>
        </p:txBody>
      </p:sp>
      <p:sp>
        <p:nvSpPr>
          <p:cNvPr id="4" name="Slide Number Placeholder 3"/>
          <p:cNvSpPr>
            <a:spLocks noGrp="1"/>
          </p:cNvSpPr>
          <p:nvPr>
            <p:ph type="sldNum" sz="quarter" idx="10"/>
          </p:nvPr>
        </p:nvSpPr>
        <p:spPr/>
        <p:txBody>
          <a:bodyPr/>
          <a:lstStyle/>
          <a:p>
            <a:fld id="{16EBE4BD-3144-4B46-ADA3-7DB3A514E1D6}" type="slidenum">
              <a:rPr lang="en-US" smtClean="0"/>
              <a:t>6</a:t>
            </a:fld>
            <a:endParaRPr lang="en-US"/>
          </a:p>
        </p:txBody>
      </p:sp>
    </p:spTree>
    <p:extLst>
      <p:ext uri="{BB962C8B-B14F-4D97-AF65-F5344CB8AC3E}">
        <p14:creationId xmlns:p14="http://schemas.microsoft.com/office/powerpoint/2010/main" val="2108124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image shows use at a breakpoint</a:t>
            </a:r>
            <a:r>
              <a:rPr lang="en-US" baseline="0" dirty="0" smtClean="0"/>
              <a:t> at 0x3e1000, where the instruction is ’push </a:t>
            </a:r>
            <a:r>
              <a:rPr lang="en-US" baseline="0" dirty="0" err="1" smtClean="0"/>
              <a:t>ebp</a:t>
            </a:r>
            <a:r>
              <a:rPr lang="en-US" baseline="0" dirty="0" smtClean="0"/>
              <a:t>’. The next image (animated in the slides) shows what happens when we enter assembly mode by typing ‘a’ -&gt; enter, entering two NOPs, then pressing enter again to exit and write the assembly to the program.  This allows us to patch the program during runtime, amongst other things.</a:t>
            </a:r>
            <a:endParaRPr lang="en-US" dirty="0"/>
          </a:p>
        </p:txBody>
      </p:sp>
      <p:sp>
        <p:nvSpPr>
          <p:cNvPr id="4" name="Slide Number Placeholder 3"/>
          <p:cNvSpPr>
            <a:spLocks noGrp="1"/>
          </p:cNvSpPr>
          <p:nvPr>
            <p:ph type="sldNum" sz="quarter" idx="10"/>
          </p:nvPr>
        </p:nvSpPr>
        <p:spPr/>
        <p:txBody>
          <a:bodyPr/>
          <a:lstStyle/>
          <a:p>
            <a:fld id="{16EBE4BD-3144-4B46-ADA3-7DB3A514E1D6}" type="slidenum">
              <a:rPr lang="en-US" smtClean="0"/>
              <a:t>9</a:t>
            </a:fld>
            <a:endParaRPr lang="en-US"/>
          </a:p>
        </p:txBody>
      </p:sp>
    </p:spTree>
    <p:extLst>
      <p:ext uri="{BB962C8B-B14F-4D97-AF65-F5344CB8AC3E}">
        <p14:creationId xmlns:p14="http://schemas.microsoft.com/office/powerpoint/2010/main" val="1668449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a:t>
            </a:r>
            <a:r>
              <a:rPr lang="en-US" baseline="0" dirty="0" smtClean="0"/>
              <a:t> important to understand that each time you load a program using ASLR, it will have a different address. If the student is trying to match breakpoints/</a:t>
            </a:r>
            <a:r>
              <a:rPr lang="en-US" baseline="0" dirty="0" err="1" smtClean="0"/>
              <a:t>etc</a:t>
            </a:r>
            <a:r>
              <a:rPr lang="en-US" baseline="0" dirty="0" smtClean="0"/>
              <a:t> from IDA Pro w/ the debugger may need to adjust for this (or disable).  You can rebase in IDA but is usually either easier to disable ASLR (use the linker or EDITBIN on Windows) or just make the calculation from the new image base.</a:t>
            </a:r>
            <a:endParaRPr lang="en-US" dirty="0"/>
          </a:p>
        </p:txBody>
      </p:sp>
      <p:sp>
        <p:nvSpPr>
          <p:cNvPr id="4" name="Slide Number Placeholder 3"/>
          <p:cNvSpPr>
            <a:spLocks noGrp="1"/>
          </p:cNvSpPr>
          <p:nvPr>
            <p:ph type="sldNum" sz="quarter" idx="10"/>
          </p:nvPr>
        </p:nvSpPr>
        <p:spPr/>
        <p:txBody>
          <a:bodyPr/>
          <a:lstStyle/>
          <a:p>
            <a:fld id="{16EBE4BD-3144-4B46-ADA3-7DB3A514E1D6}" type="slidenum">
              <a:rPr lang="en-US" smtClean="0"/>
              <a:t>17</a:t>
            </a:fld>
            <a:endParaRPr lang="en-US"/>
          </a:p>
        </p:txBody>
      </p:sp>
    </p:spTree>
    <p:extLst>
      <p:ext uri="{BB962C8B-B14F-4D97-AF65-F5344CB8AC3E}">
        <p14:creationId xmlns:p14="http://schemas.microsoft.com/office/powerpoint/2010/main" val="1753788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0D5ABC-D280-0347-B703-58FB3E1E7810}" type="datetimeFigureOut">
              <a:rPr lang="en-US" smtClean="0"/>
              <a:t>8/31/17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7CAE6-CD05-D04F-A9A0-3AB85AA545FA}" type="slidenum">
              <a:rPr lang="en-US" smtClean="0"/>
              <a:t>‹#›</a:t>
            </a:fld>
            <a:endParaRPr lang="en-US"/>
          </a:p>
        </p:txBody>
      </p:sp>
    </p:spTree>
    <p:extLst>
      <p:ext uri="{BB962C8B-B14F-4D97-AF65-F5344CB8AC3E}">
        <p14:creationId xmlns:p14="http://schemas.microsoft.com/office/powerpoint/2010/main" val="1530232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0D5ABC-D280-0347-B703-58FB3E1E7810}" type="datetimeFigureOut">
              <a:rPr lang="en-US" smtClean="0"/>
              <a:t>8/31/17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7CAE6-CD05-D04F-A9A0-3AB85AA545FA}" type="slidenum">
              <a:rPr lang="en-US" smtClean="0"/>
              <a:t>‹#›</a:t>
            </a:fld>
            <a:endParaRPr lang="en-US"/>
          </a:p>
        </p:txBody>
      </p:sp>
    </p:spTree>
    <p:extLst>
      <p:ext uri="{BB962C8B-B14F-4D97-AF65-F5344CB8AC3E}">
        <p14:creationId xmlns:p14="http://schemas.microsoft.com/office/powerpoint/2010/main" val="550667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0D5ABC-D280-0347-B703-58FB3E1E7810}" type="datetimeFigureOut">
              <a:rPr lang="en-US" smtClean="0"/>
              <a:t>8/31/17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7CAE6-CD05-D04F-A9A0-3AB85AA545FA}" type="slidenum">
              <a:rPr lang="en-US" smtClean="0"/>
              <a:t>‹#›</a:t>
            </a:fld>
            <a:endParaRPr lang="en-US"/>
          </a:p>
        </p:txBody>
      </p:sp>
    </p:spTree>
    <p:extLst>
      <p:ext uri="{BB962C8B-B14F-4D97-AF65-F5344CB8AC3E}">
        <p14:creationId xmlns:p14="http://schemas.microsoft.com/office/powerpoint/2010/main" val="1555603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0D5ABC-D280-0347-B703-58FB3E1E7810}" type="datetimeFigureOut">
              <a:rPr lang="en-US" smtClean="0"/>
              <a:t>8/31/17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7CAE6-CD05-D04F-A9A0-3AB85AA545FA}" type="slidenum">
              <a:rPr lang="en-US" smtClean="0"/>
              <a:t>‹#›</a:t>
            </a:fld>
            <a:endParaRPr lang="en-US"/>
          </a:p>
        </p:txBody>
      </p:sp>
    </p:spTree>
    <p:extLst>
      <p:ext uri="{BB962C8B-B14F-4D97-AF65-F5344CB8AC3E}">
        <p14:creationId xmlns:p14="http://schemas.microsoft.com/office/powerpoint/2010/main" val="355571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0D5ABC-D280-0347-B703-58FB3E1E7810}" type="datetimeFigureOut">
              <a:rPr lang="en-US" smtClean="0"/>
              <a:t>8/31/17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7CAE6-CD05-D04F-A9A0-3AB85AA545FA}" type="slidenum">
              <a:rPr lang="en-US" smtClean="0"/>
              <a:t>‹#›</a:t>
            </a:fld>
            <a:endParaRPr lang="en-US"/>
          </a:p>
        </p:txBody>
      </p:sp>
    </p:spTree>
    <p:extLst>
      <p:ext uri="{BB962C8B-B14F-4D97-AF65-F5344CB8AC3E}">
        <p14:creationId xmlns:p14="http://schemas.microsoft.com/office/powerpoint/2010/main" val="1797467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0D5ABC-D280-0347-B703-58FB3E1E7810}" type="datetimeFigureOut">
              <a:rPr lang="en-US" smtClean="0"/>
              <a:t>8/31/17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7CAE6-CD05-D04F-A9A0-3AB85AA545FA}" type="slidenum">
              <a:rPr lang="en-US" smtClean="0"/>
              <a:t>‹#›</a:t>
            </a:fld>
            <a:endParaRPr lang="en-US"/>
          </a:p>
        </p:txBody>
      </p:sp>
    </p:spTree>
    <p:extLst>
      <p:ext uri="{BB962C8B-B14F-4D97-AF65-F5344CB8AC3E}">
        <p14:creationId xmlns:p14="http://schemas.microsoft.com/office/powerpoint/2010/main" val="1388297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0D5ABC-D280-0347-B703-58FB3E1E7810}" type="datetimeFigureOut">
              <a:rPr lang="en-US" smtClean="0"/>
              <a:t>8/31/17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77CAE6-CD05-D04F-A9A0-3AB85AA545FA}" type="slidenum">
              <a:rPr lang="en-US" smtClean="0"/>
              <a:t>‹#›</a:t>
            </a:fld>
            <a:endParaRPr lang="en-US"/>
          </a:p>
        </p:txBody>
      </p:sp>
    </p:spTree>
    <p:extLst>
      <p:ext uri="{BB962C8B-B14F-4D97-AF65-F5344CB8AC3E}">
        <p14:creationId xmlns:p14="http://schemas.microsoft.com/office/powerpoint/2010/main" val="708274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0D5ABC-D280-0347-B703-58FB3E1E7810}" type="datetimeFigureOut">
              <a:rPr lang="en-US" smtClean="0"/>
              <a:t>8/31/17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77CAE6-CD05-D04F-A9A0-3AB85AA545FA}" type="slidenum">
              <a:rPr lang="en-US" smtClean="0"/>
              <a:t>‹#›</a:t>
            </a:fld>
            <a:endParaRPr lang="en-US"/>
          </a:p>
        </p:txBody>
      </p:sp>
    </p:spTree>
    <p:extLst>
      <p:ext uri="{BB962C8B-B14F-4D97-AF65-F5344CB8AC3E}">
        <p14:creationId xmlns:p14="http://schemas.microsoft.com/office/powerpoint/2010/main" val="470775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0D5ABC-D280-0347-B703-58FB3E1E7810}" type="datetimeFigureOut">
              <a:rPr lang="en-US" smtClean="0"/>
              <a:t>8/31/17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77CAE6-CD05-D04F-A9A0-3AB85AA545FA}" type="slidenum">
              <a:rPr lang="en-US" smtClean="0"/>
              <a:t>‹#›</a:t>
            </a:fld>
            <a:endParaRPr lang="en-US"/>
          </a:p>
        </p:txBody>
      </p:sp>
    </p:spTree>
    <p:extLst>
      <p:ext uri="{BB962C8B-B14F-4D97-AF65-F5344CB8AC3E}">
        <p14:creationId xmlns:p14="http://schemas.microsoft.com/office/powerpoint/2010/main" val="993635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0D5ABC-D280-0347-B703-58FB3E1E7810}" type="datetimeFigureOut">
              <a:rPr lang="en-US" smtClean="0"/>
              <a:t>8/31/17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7CAE6-CD05-D04F-A9A0-3AB85AA545FA}" type="slidenum">
              <a:rPr lang="en-US" smtClean="0"/>
              <a:t>‹#›</a:t>
            </a:fld>
            <a:endParaRPr lang="en-US"/>
          </a:p>
        </p:txBody>
      </p:sp>
    </p:spTree>
    <p:extLst>
      <p:ext uri="{BB962C8B-B14F-4D97-AF65-F5344CB8AC3E}">
        <p14:creationId xmlns:p14="http://schemas.microsoft.com/office/powerpoint/2010/main" val="1206908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0D5ABC-D280-0347-B703-58FB3E1E7810}" type="datetimeFigureOut">
              <a:rPr lang="en-US" smtClean="0"/>
              <a:t>8/31/17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7CAE6-CD05-D04F-A9A0-3AB85AA545FA}" type="slidenum">
              <a:rPr lang="en-US" smtClean="0"/>
              <a:t>‹#›</a:t>
            </a:fld>
            <a:endParaRPr lang="en-US"/>
          </a:p>
        </p:txBody>
      </p:sp>
    </p:spTree>
    <p:extLst>
      <p:ext uri="{BB962C8B-B14F-4D97-AF65-F5344CB8AC3E}">
        <p14:creationId xmlns:p14="http://schemas.microsoft.com/office/powerpoint/2010/main" val="15317775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0D5ABC-D280-0347-B703-58FB3E1E7810}" type="datetimeFigureOut">
              <a:rPr lang="en-US" smtClean="0"/>
              <a:t>8/31/17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77CAE6-CD05-D04F-A9A0-3AB85AA545FA}" type="slidenum">
              <a:rPr lang="en-US" smtClean="0"/>
              <a:t>‹#›</a:t>
            </a:fld>
            <a:endParaRPr lang="en-US"/>
          </a:p>
        </p:txBody>
      </p:sp>
    </p:spTree>
    <p:extLst>
      <p:ext uri="{BB962C8B-B14F-4D97-AF65-F5344CB8AC3E}">
        <p14:creationId xmlns:p14="http://schemas.microsoft.com/office/powerpoint/2010/main" val="1571828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www.microsoft.com/en-us/download/details.aspx?id=8279"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0" name="Freeform: Shap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12" name="Freeform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2245809"/>
            <a:ext cx="9144000" cy="1564716"/>
          </a:xfrm>
        </p:spPr>
        <p:txBody>
          <a:bodyPr>
            <a:normAutofit/>
          </a:bodyPr>
          <a:lstStyle/>
          <a:p>
            <a:pPr algn="l"/>
            <a:r>
              <a:rPr lang="en-US" sz="4800" dirty="0" err="1" smtClean="0"/>
              <a:t>WinDbg</a:t>
            </a:r>
            <a:endParaRPr lang="en-US" sz="4800" dirty="0"/>
          </a:p>
        </p:txBody>
      </p:sp>
    </p:spTree>
    <p:extLst>
      <p:ext uri="{BB962C8B-B14F-4D97-AF65-F5344CB8AC3E}">
        <p14:creationId xmlns:p14="http://schemas.microsoft.com/office/powerpoint/2010/main" val="2272906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28" y="703479"/>
            <a:ext cx="7848945" cy="3806737"/>
          </a:xfrm>
          <a:prstGeom prst="rect">
            <a:avLst/>
          </a:prstGeom>
        </p:spPr>
      </p:pic>
      <p:sp>
        <p:nvSpPr>
          <p:cNvPr id="2" name="Title 1"/>
          <p:cNvSpPr>
            <a:spLocks noGrp="1"/>
          </p:cNvSpPr>
          <p:nvPr>
            <p:ph type="title"/>
          </p:nvPr>
        </p:nvSpPr>
        <p:spPr>
          <a:xfrm>
            <a:off x="950121" y="5529884"/>
            <a:ext cx="5693783" cy="1096331"/>
          </a:xfrm>
        </p:spPr>
        <p:txBody>
          <a:bodyPr>
            <a:normAutofit/>
          </a:bodyPr>
          <a:lstStyle/>
          <a:p>
            <a:r>
              <a:rPr lang="en-US" sz="4000"/>
              <a:t>Important Windows</a:t>
            </a:r>
          </a:p>
        </p:txBody>
      </p:sp>
      <p:sp>
        <p:nvSpPr>
          <p:cNvPr id="3" name="Content Placeholder 2"/>
          <p:cNvSpPr>
            <a:spLocks noGrp="1"/>
          </p:cNvSpPr>
          <p:nvPr>
            <p:ph idx="1"/>
          </p:nvPr>
        </p:nvSpPr>
        <p:spPr>
          <a:xfrm>
            <a:off x="7534655" y="965199"/>
            <a:ext cx="4008101" cy="4020458"/>
          </a:xfrm>
        </p:spPr>
        <p:txBody>
          <a:bodyPr anchor="ctr">
            <a:normAutofit/>
          </a:bodyPr>
          <a:lstStyle/>
          <a:p>
            <a:r>
              <a:rPr lang="en-US" sz="2000"/>
              <a:t>Command:</a:t>
            </a:r>
          </a:p>
          <a:p>
            <a:pPr lvl="1"/>
            <a:r>
              <a:rPr lang="en-US" sz="2000"/>
              <a:t>u [address]: disassemble from address</a:t>
            </a:r>
          </a:p>
          <a:p>
            <a:pPr lvl="1"/>
            <a:r>
              <a:rPr lang="en-US" sz="2000"/>
              <a:t>u [range]: disassemble range</a:t>
            </a:r>
          </a:p>
          <a:p>
            <a:pPr lvl="1"/>
            <a:r>
              <a:rPr lang="en-US" sz="2000"/>
              <a:t>ub: disassemble backwards</a:t>
            </a:r>
          </a:p>
          <a:p>
            <a:pPr lvl="1"/>
            <a:r>
              <a:rPr lang="en-US" sz="2000"/>
              <a:t>uf: disassemble entire function</a:t>
            </a:r>
          </a:p>
          <a:p>
            <a:pPr lvl="1"/>
            <a:endParaRPr lang="en-US" sz="2000"/>
          </a:p>
        </p:txBody>
      </p:sp>
    </p:spTree>
    <p:extLst>
      <p:ext uri="{BB962C8B-B14F-4D97-AF65-F5344CB8AC3E}">
        <p14:creationId xmlns:p14="http://schemas.microsoft.com/office/powerpoint/2010/main" val="23697971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0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0 w 8711202"/>
              <a:gd name="connsiteY7"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1202" h="5167312">
                <a:moveTo>
                  <a:pt x="0" y="0"/>
                </a:moveTo>
                <a:lnTo>
                  <a:pt x="7243482" y="0"/>
                </a:lnTo>
                <a:lnTo>
                  <a:pt x="8711202" y="0"/>
                </a:lnTo>
                <a:lnTo>
                  <a:pt x="8711202" y="5167312"/>
                </a:lnTo>
                <a:lnTo>
                  <a:pt x="7243482" y="5167312"/>
                </a:lnTo>
                <a:lnTo>
                  <a:pt x="221324" y="5167312"/>
                </a:lnTo>
                <a:lnTo>
                  <a:pt x="2615203" y="952"/>
                </a:lnTo>
                <a:lnTo>
                  <a:pt x="0" y="95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3088" y="2468790"/>
            <a:ext cx="5751646" cy="3796086"/>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sp>
        <p:nvSpPr>
          <p:cNvPr id="14" name="Freeform: Shap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6"/>
            <a:ext cx="5340605" cy="1146176"/>
          </a:xfrm>
        </p:spPr>
        <p:txBody>
          <a:bodyPr>
            <a:normAutofit/>
          </a:bodyPr>
          <a:lstStyle/>
          <a:p>
            <a:r>
              <a:rPr lang="en-US" dirty="0" smtClean="0"/>
              <a:t>Important Windows</a:t>
            </a:r>
            <a:endParaRPr lang="en-US" dirty="0"/>
          </a:p>
        </p:txBody>
      </p:sp>
      <p:sp>
        <p:nvSpPr>
          <p:cNvPr id="3" name="Content Placeholder 2"/>
          <p:cNvSpPr>
            <a:spLocks noGrp="1"/>
          </p:cNvSpPr>
          <p:nvPr>
            <p:ph idx="1"/>
          </p:nvPr>
        </p:nvSpPr>
        <p:spPr>
          <a:xfrm>
            <a:off x="838200" y="2173288"/>
            <a:ext cx="3603171" cy="3639684"/>
          </a:xfrm>
        </p:spPr>
        <p:txBody>
          <a:bodyPr anchor="ctr">
            <a:normAutofit/>
          </a:bodyPr>
          <a:lstStyle/>
          <a:p>
            <a:r>
              <a:rPr lang="en-US" sz="2000">
                <a:solidFill>
                  <a:schemeClr val="bg1"/>
                </a:solidFill>
              </a:rPr>
              <a:t>Registers Window</a:t>
            </a:r>
          </a:p>
          <a:p>
            <a:pPr lvl="1"/>
            <a:r>
              <a:rPr lang="en-US" sz="2000">
                <a:solidFill>
                  <a:schemeClr val="bg1"/>
                </a:solidFill>
              </a:rPr>
              <a:t>Current state of the registers</a:t>
            </a:r>
          </a:p>
          <a:p>
            <a:pPr lvl="1"/>
            <a:r>
              <a:rPr lang="en-US" sz="2000">
                <a:solidFill>
                  <a:schemeClr val="bg1"/>
                </a:solidFill>
              </a:rPr>
              <a:t>Register turns red if previous instruction modified it</a:t>
            </a:r>
          </a:p>
          <a:p>
            <a:pPr lvl="1"/>
            <a:r>
              <a:rPr lang="en-US" sz="2000">
                <a:solidFill>
                  <a:schemeClr val="bg1"/>
                </a:solidFill>
              </a:rPr>
              <a:t>You can edit registers by clicking on them</a:t>
            </a:r>
          </a:p>
        </p:txBody>
      </p:sp>
    </p:spTree>
    <p:extLst>
      <p:ext uri="{BB962C8B-B14F-4D97-AF65-F5344CB8AC3E}">
        <p14:creationId xmlns:p14="http://schemas.microsoft.com/office/powerpoint/2010/main" val="6382805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0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0 w 8711202"/>
              <a:gd name="connsiteY7"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1202" h="5167312">
                <a:moveTo>
                  <a:pt x="0" y="0"/>
                </a:moveTo>
                <a:lnTo>
                  <a:pt x="7243482" y="0"/>
                </a:lnTo>
                <a:lnTo>
                  <a:pt x="8711202" y="0"/>
                </a:lnTo>
                <a:lnTo>
                  <a:pt x="8711202" y="5167312"/>
                </a:lnTo>
                <a:lnTo>
                  <a:pt x="7243482" y="5167312"/>
                </a:lnTo>
                <a:lnTo>
                  <a:pt x="221324" y="5167312"/>
                </a:lnTo>
                <a:lnTo>
                  <a:pt x="2615203" y="952"/>
                </a:lnTo>
                <a:lnTo>
                  <a:pt x="0" y="95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1455" y="2574001"/>
            <a:ext cx="6111268" cy="3238971"/>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sp>
        <p:nvSpPr>
          <p:cNvPr id="13" name="Freeform: Shap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6"/>
            <a:ext cx="5340605" cy="1146176"/>
          </a:xfrm>
        </p:spPr>
        <p:txBody>
          <a:bodyPr>
            <a:normAutofit/>
          </a:bodyPr>
          <a:lstStyle/>
          <a:p>
            <a:r>
              <a:rPr lang="en-US" dirty="0"/>
              <a:t>Important Windows</a:t>
            </a:r>
          </a:p>
        </p:txBody>
      </p:sp>
      <p:sp>
        <p:nvSpPr>
          <p:cNvPr id="3" name="Content Placeholder 2"/>
          <p:cNvSpPr>
            <a:spLocks noGrp="1"/>
          </p:cNvSpPr>
          <p:nvPr>
            <p:ph idx="1"/>
          </p:nvPr>
        </p:nvSpPr>
        <p:spPr>
          <a:xfrm>
            <a:off x="838200" y="2173288"/>
            <a:ext cx="3603171" cy="3639684"/>
          </a:xfrm>
        </p:spPr>
        <p:txBody>
          <a:bodyPr anchor="ctr">
            <a:normAutofit/>
          </a:bodyPr>
          <a:lstStyle/>
          <a:p>
            <a:r>
              <a:rPr lang="en-US" sz="2000">
                <a:solidFill>
                  <a:schemeClr val="bg1"/>
                </a:solidFill>
              </a:rPr>
              <a:t>Memory Window</a:t>
            </a:r>
          </a:p>
          <a:p>
            <a:pPr lvl="1"/>
            <a:r>
              <a:rPr lang="en-US" sz="2000">
                <a:solidFill>
                  <a:schemeClr val="bg1"/>
                </a:solidFill>
              </a:rPr>
              <a:t>Dump of live memory – you can enter an address or use registers (esp, eip, ebp)</a:t>
            </a:r>
          </a:p>
          <a:p>
            <a:endParaRPr lang="en-US" sz="2000">
              <a:solidFill>
                <a:schemeClr val="bg1"/>
              </a:solidFill>
            </a:endParaRPr>
          </a:p>
          <a:p>
            <a:pPr lvl="1"/>
            <a:endParaRPr lang="en-US" sz="2000">
              <a:solidFill>
                <a:schemeClr val="bg1"/>
              </a:solidFill>
            </a:endParaRPr>
          </a:p>
          <a:p>
            <a:pPr lvl="1"/>
            <a:endParaRPr lang="en-US" sz="2000">
              <a:solidFill>
                <a:schemeClr val="bg1"/>
              </a:solidFill>
            </a:endParaRPr>
          </a:p>
        </p:txBody>
      </p:sp>
    </p:spTree>
    <p:extLst>
      <p:ext uri="{BB962C8B-B14F-4D97-AF65-F5344CB8AC3E}">
        <p14:creationId xmlns:p14="http://schemas.microsoft.com/office/powerpoint/2010/main" val="36797658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325870" y="1677847"/>
            <a:ext cx="7208785" cy="2595162"/>
          </a:xfrm>
          <a:prstGeom prst="rect">
            <a:avLst/>
          </a:prstGeom>
        </p:spPr>
      </p:pic>
      <p:sp>
        <p:nvSpPr>
          <p:cNvPr id="2" name="Title 1"/>
          <p:cNvSpPr>
            <a:spLocks noGrp="1"/>
          </p:cNvSpPr>
          <p:nvPr>
            <p:ph type="title"/>
          </p:nvPr>
        </p:nvSpPr>
        <p:spPr>
          <a:xfrm>
            <a:off x="950121" y="5529884"/>
            <a:ext cx="5693783" cy="1096331"/>
          </a:xfrm>
        </p:spPr>
        <p:txBody>
          <a:bodyPr>
            <a:normAutofit/>
          </a:bodyPr>
          <a:lstStyle/>
          <a:p>
            <a:r>
              <a:rPr lang="en-US" sz="4000"/>
              <a:t>Important Windows</a:t>
            </a:r>
          </a:p>
        </p:txBody>
      </p:sp>
      <p:sp>
        <p:nvSpPr>
          <p:cNvPr id="3" name="Content Placeholder 2"/>
          <p:cNvSpPr>
            <a:spLocks noGrp="1"/>
          </p:cNvSpPr>
          <p:nvPr>
            <p:ph idx="1"/>
          </p:nvPr>
        </p:nvSpPr>
        <p:spPr>
          <a:xfrm>
            <a:off x="7534655" y="965199"/>
            <a:ext cx="4008101" cy="4020458"/>
          </a:xfrm>
        </p:spPr>
        <p:txBody>
          <a:bodyPr anchor="ctr">
            <a:normAutofit/>
          </a:bodyPr>
          <a:lstStyle/>
          <a:p>
            <a:r>
              <a:rPr lang="en-US" sz="2000"/>
              <a:t>Stack Information</a:t>
            </a:r>
          </a:p>
          <a:p>
            <a:pPr lvl="1"/>
            <a:r>
              <a:rPr lang="en-US" sz="2000"/>
              <a:t>Can use the Memory window - @esp</a:t>
            </a:r>
          </a:p>
          <a:p>
            <a:pPr lvl="1"/>
            <a:r>
              <a:rPr lang="en-US" sz="2000"/>
              <a:t>May need to adjust display format</a:t>
            </a:r>
          </a:p>
          <a:p>
            <a:endParaRPr lang="en-US" sz="2000"/>
          </a:p>
        </p:txBody>
      </p:sp>
    </p:spTree>
    <p:extLst>
      <p:ext uri="{BB962C8B-B14F-4D97-AF65-F5344CB8AC3E}">
        <p14:creationId xmlns:p14="http://schemas.microsoft.com/office/powerpoint/2010/main" val="2903603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158689" y="2020368"/>
            <a:ext cx="7276645" cy="1910119"/>
          </a:xfrm>
          <a:prstGeom prst="rect">
            <a:avLst/>
          </a:prstGeom>
        </p:spPr>
      </p:pic>
      <p:sp>
        <p:nvSpPr>
          <p:cNvPr id="2" name="Title 1"/>
          <p:cNvSpPr>
            <a:spLocks noGrp="1"/>
          </p:cNvSpPr>
          <p:nvPr>
            <p:ph type="title"/>
          </p:nvPr>
        </p:nvSpPr>
        <p:spPr>
          <a:xfrm>
            <a:off x="950121" y="5529884"/>
            <a:ext cx="5693783" cy="1096331"/>
          </a:xfrm>
        </p:spPr>
        <p:txBody>
          <a:bodyPr>
            <a:normAutofit/>
          </a:bodyPr>
          <a:lstStyle/>
          <a:p>
            <a:r>
              <a:rPr lang="en-US" sz="4000"/>
              <a:t>Important Windows</a:t>
            </a:r>
          </a:p>
        </p:txBody>
      </p:sp>
      <p:sp>
        <p:nvSpPr>
          <p:cNvPr id="3" name="Content Placeholder 2"/>
          <p:cNvSpPr>
            <a:spLocks noGrp="1"/>
          </p:cNvSpPr>
          <p:nvPr>
            <p:ph idx="1"/>
          </p:nvPr>
        </p:nvSpPr>
        <p:spPr>
          <a:xfrm>
            <a:off x="7534655" y="965199"/>
            <a:ext cx="4008101" cy="4020458"/>
          </a:xfrm>
        </p:spPr>
        <p:txBody>
          <a:bodyPr anchor="ctr">
            <a:normAutofit/>
          </a:bodyPr>
          <a:lstStyle/>
          <a:p>
            <a:r>
              <a:rPr lang="en-US" sz="2000"/>
              <a:t>Stack information</a:t>
            </a:r>
          </a:p>
          <a:p>
            <a:pPr lvl="1"/>
            <a:r>
              <a:rPr lang="en-US" sz="2000"/>
              <a:t>Can use the </a:t>
            </a:r>
            <a:r>
              <a:rPr lang="en-US" sz="2000" i="1"/>
              <a:t>Calls</a:t>
            </a:r>
            <a:r>
              <a:rPr lang="en-US" sz="2000"/>
              <a:t> window</a:t>
            </a:r>
          </a:p>
        </p:txBody>
      </p:sp>
    </p:spTree>
    <p:extLst>
      <p:ext uri="{BB962C8B-B14F-4D97-AF65-F5344CB8AC3E}">
        <p14:creationId xmlns:p14="http://schemas.microsoft.com/office/powerpoint/2010/main" val="16304040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159289" y="1722399"/>
            <a:ext cx="7344882" cy="2478897"/>
          </a:xfrm>
          <a:prstGeom prst="rect">
            <a:avLst/>
          </a:prstGeom>
        </p:spPr>
      </p:pic>
      <p:sp>
        <p:nvSpPr>
          <p:cNvPr id="2" name="Title 1"/>
          <p:cNvSpPr>
            <a:spLocks noGrp="1"/>
          </p:cNvSpPr>
          <p:nvPr>
            <p:ph type="title"/>
          </p:nvPr>
        </p:nvSpPr>
        <p:spPr>
          <a:xfrm>
            <a:off x="950121" y="5529884"/>
            <a:ext cx="5693783" cy="1096331"/>
          </a:xfrm>
        </p:spPr>
        <p:txBody>
          <a:bodyPr>
            <a:normAutofit/>
          </a:bodyPr>
          <a:lstStyle/>
          <a:p>
            <a:r>
              <a:rPr lang="en-US" sz="4000"/>
              <a:t>Important Windows</a:t>
            </a:r>
          </a:p>
        </p:txBody>
      </p:sp>
      <p:sp>
        <p:nvSpPr>
          <p:cNvPr id="3" name="Content Placeholder 2"/>
          <p:cNvSpPr>
            <a:spLocks noGrp="1"/>
          </p:cNvSpPr>
          <p:nvPr>
            <p:ph idx="1"/>
          </p:nvPr>
        </p:nvSpPr>
        <p:spPr>
          <a:xfrm>
            <a:off x="7534655" y="965199"/>
            <a:ext cx="4008101" cy="4020458"/>
          </a:xfrm>
        </p:spPr>
        <p:txBody>
          <a:bodyPr anchor="ctr">
            <a:normAutofit/>
          </a:bodyPr>
          <a:lstStyle/>
          <a:p>
            <a:r>
              <a:rPr lang="en-US" sz="2000"/>
              <a:t>Command window w/ </a:t>
            </a:r>
            <a:r>
              <a:rPr lang="en-US" sz="2000" i="1"/>
              <a:t>k* </a:t>
            </a:r>
            <a:r>
              <a:rPr lang="en-US" sz="2000"/>
              <a:t>commands</a:t>
            </a:r>
          </a:p>
        </p:txBody>
      </p:sp>
    </p:spTree>
    <p:extLst>
      <p:ext uri="{BB962C8B-B14F-4D97-AF65-F5344CB8AC3E}">
        <p14:creationId xmlns:p14="http://schemas.microsoft.com/office/powerpoint/2010/main" val="23546692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693455" cy="1511306"/>
          </a:xfrm>
          <a:custGeom>
            <a:avLst/>
            <a:gdLst>
              <a:gd name="connsiteX0" fmla="*/ 2147981 w 6693455"/>
              <a:gd name="connsiteY0" fmla="*/ 0 h 1511306"/>
              <a:gd name="connsiteX1" fmla="*/ 6693455 w 6693455"/>
              <a:gd name="connsiteY1" fmla="*/ 0 h 1511306"/>
              <a:gd name="connsiteX2" fmla="*/ 5995838 w 6693455"/>
              <a:gd name="connsiteY2" fmla="*/ 1511301 h 1511306"/>
              <a:gd name="connsiteX3" fmla="*/ 2147982 w 6693455"/>
              <a:gd name="connsiteY3" fmla="*/ 1511301 h 1511306"/>
              <a:gd name="connsiteX4" fmla="*/ 2147982 w 6693455"/>
              <a:gd name="connsiteY4" fmla="*/ 1511304 h 1511306"/>
              <a:gd name="connsiteX5" fmla="*/ 680261 w 6693455"/>
              <a:gd name="connsiteY5" fmla="*/ 1511304 h 1511306"/>
              <a:gd name="connsiteX6" fmla="*/ 680261 w 6693455"/>
              <a:gd name="connsiteY6" fmla="*/ 1511306 h 1511306"/>
              <a:gd name="connsiteX7" fmla="*/ 0 w 6693455"/>
              <a:gd name="connsiteY7" fmla="*/ 1511306 h 1511306"/>
              <a:gd name="connsiteX8" fmla="*/ 0 w 6693455"/>
              <a:gd name="connsiteY8" fmla="*/ 2 h 1511306"/>
              <a:gd name="connsiteX9" fmla="*/ 680261 w 6693455"/>
              <a:gd name="connsiteY9" fmla="*/ 2 h 1511306"/>
              <a:gd name="connsiteX10" fmla="*/ 680261 w 6693455"/>
              <a:gd name="connsiteY10" fmla="*/ 2544 h 1511306"/>
              <a:gd name="connsiteX11" fmla="*/ 2147981 w 6693455"/>
              <a:gd name="connsiteY11" fmla="*/ 2544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93455" h="1511306">
                <a:moveTo>
                  <a:pt x="2147981" y="0"/>
                </a:moveTo>
                <a:lnTo>
                  <a:pt x="6693455" y="0"/>
                </a:lnTo>
                <a:lnTo>
                  <a:pt x="5995838" y="1511301"/>
                </a:lnTo>
                <a:lnTo>
                  <a:pt x="2147982" y="1511301"/>
                </a:lnTo>
                <a:lnTo>
                  <a:pt x="2147982" y="1511304"/>
                </a:lnTo>
                <a:lnTo>
                  <a:pt x="680261" y="1511304"/>
                </a:lnTo>
                <a:lnTo>
                  <a:pt x="680261" y="1511306"/>
                </a:lnTo>
                <a:lnTo>
                  <a:pt x="0" y="1511306"/>
                </a:lnTo>
                <a:lnTo>
                  <a:pt x="0" y="2"/>
                </a:lnTo>
                <a:lnTo>
                  <a:pt x="680261" y="2"/>
                </a:lnTo>
                <a:lnTo>
                  <a:pt x="680261" y="2544"/>
                </a:lnTo>
                <a:lnTo>
                  <a:pt x="2147981" y="254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1455" y="2173288"/>
            <a:ext cx="5799068" cy="3551928"/>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sp>
        <p:nvSpPr>
          <p:cNvPr id="2" name="Title 1"/>
          <p:cNvSpPr>
            <a:spLocks noGrp="1"/>
          </p:cNvSpPr>
          <p:nvPr>
            <p:ph type="title"/>
          </p:nvPr>
        </p:nvSpPr>
        <p:spPr>
          <a:xfrm>
            <a:off x="838200" y="365126"/>
            <a:ext cx="5340605" cy="1146176"/>
          </a:xfrm>
        </p:spPr>
        <p:txBody>
          <a:bodyPr>
            <a:normAutofit/>
          </a:bodyPr>
          <a:lstStyle/>
          <a:p>
            <a:r>
              <a:rPr lang="en-US" dirty="0" smtClean="0"/>
              <a:t>Commands</a:t>
            </a:r>
            <a:endParaRPr lang="en-US" dirty="0"/>
          </a:p>
        </p:txBody>
      </p:sp>
      <p:sp>
        <p:nvSpPr>
          <p:cNvPr id="3" name="Content Placeholder 2"/>
          <p:cNvSpPr>
            <a:spLocks noGrp="1"/>
          </p:cNvSpPr>
          <p:nvPr>
            <p:ph idx="1"/>
          </p:nvPr>
        </p:nvSpPr>
        <p:spPr>
          <a:xfrm>
            <a:off x="838200" y="2173288"/>
            <a:ext cx="3603171" cy="3639684"/>
          </a:xfrm>
        </p:spPr>
        <p:txBody>
          <a:bodyPr anchor="ctr">
            <a:normAutofit/>
          </a:bodyPr>
          <a:lstStyle/>
          <a:p>
            <a:r>
              <a:rPr lang="en-US" sz="2000">
                <a:solidFill>
                  <a:schemeClr val="bg1"/>
                </a:solidFill>
              </a:rPr>
              <a:t>Memory Map</a:t>
            </a:r>
          </a:p>
          <a:p>
            <a:pPr lvl="1"/>
            <a:r>
              <a:rPr lang="en-US" sz="2000">
                <a:solidFill>
                  <a:schemeClr val="bg1"/>
                </a:solidFill>
              </a:rPr>
              <a:t>You can view all memory blocks allocated by the debugged program</a:t>
            </a:r>
          </a:p>
          <a:p>
            <a:pPr lvl="1"/>
            <a:r>
              <a:rPr lang="en-US" sz="2000">
                <a:solidFill>
                  <a:schemeClr val="bg1"/>
                </a:solidFill>
              </a:rPr>
              <a:t>From the command prompt: !address</a:t>
            </a:r>
          </a:p>
        </p:txBody>
      </p:sp>
    </p:spTree>
    <p:extLst>
      <p:ext uri="{BB962C8B-B14F-4D97-AF65-F5344CB8AC3E}">
        <p14:creationId xmlns:p14="http://schemas.microsoft.com/office/powerpoint/2010/main" val="17246670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Rebasing</a:t>
            </a:r>
            <a:endParaRPr lang="en-US" dirty="0"/>
          </a:p>
        </p:txBody>
      </p:sp>
      <p:sp>
        <p:nvSpPr>
          <p:cNvPr id="3" name="Content Placeholder 2"/>
          <p:cNvSpPr>
            <a:spLocks noGrp="1"/>
          </p:cNvSpPr>
          <p:nvPr>
            <p:ph idx="1"/>
          </p:nvPr>
        </p:nvSpPr>
        <p:spPr/>
        <p:txBody>
          <a:bodyPr/>
          <a:lstStyle/>
          <a:p>
            <a:r>
              <a:rPr lang="en-US" dirty="0" smtClean="0"/>
              <a:t>PE files in Windows have a preferred base address – image base</a:t>
            </a:r>
          </a:p>
          <a:p>
            <a:pPr lvl="1"/>
            <a:r>
              <a:rPr lang="en-US" dirty="0" smtClean="0"/>
              <a:t>Most EXEs will use 0x00400000</a:t>
            </a:r>
          </a:p>
          <a:p>
            <a:pPr lvl="1"/>
            <a:r>
              <a:rPr lang="en-US" dirty="0" smtClean="0"/>
              <a:t>Executables that support ASLR will often be relocated</a:t>
            </a:r>
          </a:p>
          <a:p>
            <a:pPr lvl="1"/>
            <a:endParaRPr lang="en-US" dirty="0"/>
          </a:p>
          <a:p>
            <a:r>
              <a:rPr lang="en-US" dirty="0" smtClean="0"/>
              <a:t>Common for DLLs to be relocated</a:t>
            </a:r>
          </a:p>
          <a:p>
            <a:endParaRPr lang="en-US" dirty="0"/>
          </a:p>
          <a:p>
            <a:r>
              <a:rPr lang="en-US" dirty="0" smtClean="0"/>
              <a:t>Single app may import many DLLs, each with a preferred base address</a:t>
            </a:r>
          </a:p>
          <a:p>
            <a:pPr lvl="1"/>
            <a:r>
              <a:rPr lang="en-US" dirty="0" smtClean="0"/>
              <a:t>If two have preferred base of 0x10000000, can’t both be loaded there</a:t>
            </a:r>
          </a:p>
          <a:p>
            <a:pPr lvl="1"/>
            <a:r>
              <a:rPr lang="en-US" dirty="0" smtClean="0"/>
              <a:t>Windows will relocate the other one</a:t>
            </a:r>
            <a:endParaRPr lang="en-US" dirty="0"/>
          </a:p>
        </p:txBody>
      </p:sp>
    </p:spTree>
    <p:extLst>
      <p:ext uri="{BB962C8B-B14F-4D97-AF65-F5344CB8AC3E}">
        <p14:creationId xmlns:p14="http://schemas.microsoft.com/office/powerpoint/2010/main" val="21096413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121" y="1875489"/>
            <a:ext cx="5941068" cy="2168489"/>
          </a:xfrm>
          <a:prstGeom prst="rect">
            <a:avLst/>
          </a:prstGeom>
        </p:spPr>
      </p:pic>
      <p:sp>
        <p:nvSpPr>
          <p:cNvPr id="2" name="Title 1"/>
          <p:cNvSpPr>
            <a:spLocks noGrp="1"/>
          </p:cNvSpPr>
          <p:nvPr>
            <p:ph type="title"/>
          </p:nvPr>
        </p:nvSpPr>
        <p:spPr>
          <a:xfrm>
            <a:off x="950121" y="5529884"/>
            <a:ext cx="5693783" cy="1096331"/>
          </a:xfrm>
        </p:spPr>
        <p:txBody>
          <a:bodyPr>
            <a:normAutofit/>
          </a:bodyPr>
          <a:lstStyle/>
          <a:p>
            <a:pPr>
              <a:lnSpc>
                <a:spcPct val="80000"/>
              </a:lnSpc>
            </a:pPr>
            <a:r>
              <a:rPr lang="en-US" sz="4000"/>
              <a:t>Absolute vs Relative Address</a:t>
            </a:r>
          </a:p>
        </p:txBody>
      </p:sp>
      <p:sp>
        <p:nvSpPr>
          <p:cNvPr id="3" name="Content Placeholder 2"/>
          <p:cNvSpPr>
            <a:spLocks noGrp="1"/>
          </p:cNvSpPr>
          <p:nvPr>
            <p:ph idx="1"/>
          </p:nvPr>
        </p:nvSpPr>
        <p:spPr>
          <a:xfrm>
            <a:off x="7534655" y="965199"/>
            <a:ext cx="4008101" cy="4020458"/>
          </a:xfrm>
        </p:spPr>
        <p:txBody>
          <a:bodyPr anchor="ctr">
            <a:normAutofit/>
          </a:bodyPr>
          <a:lstStyle/>
          <a:p>
            <a:r>
              <a:rPr lang="en-US" sz="2000" dirty="0"/>
              <a:t>Instructions may refer to relative or absolute memory </a:t>
            </a:r>
            <a:r>
              <a:rPr lang="en-US" sz="2000" dirty="0" smtClean="0"/>
              <a:t>addresses</a:t>
            </a:r>
          </a:p>
          <a:p>
            <a:endParaRPr lang="en-US" sz="2000" dirty="0"/>
          </a:p>
          <a:p>
            <a:r>
              <a:rPr lang="en-US" sz="2000" dirty="0"/>
              <a:t>Instruction at 1 will fail if relocated</a:t>
            </a:r>
          </a:p>
          <a:p>
            <a:pPr lvl="1"/>
            <a:r>
              <a:rPr lang="en-US" sz="2000" dirty="0"/>
              <a:t>DLLs/EXEs come with .</a:t>
            </a:r>
            <a:r>
              <a:rPr lang="en-US" sz="2000" dirty="0" err="1"/>
              <a:t>reloc</a:t>
            </a:r>
            <a:r>
              <a:rPr lang="en-US" sz="2000" dirty="0"/>
              <a:t> section for fix-up locations</a:t>
            </a:r>
          </a:p>
          <a:p>
            <a:pPr lvl="1"/>
            <a:r>
              <a:rPr lang="en-US" sz="2000" dirty="0"/>
              <a:t>This adjusts addresses for the new image base</a:t>
            </a:r>
          </a:p>
        </p:txBody>
      </p:sp>
    </p:spTree>
    <p:extLst>
      <p:ext uri="{BB962C8B-B14F-4D97-AF65-F5344CB8AC3E}">
        <p14:creationId xmlns:p14="http://schemas.microsoft.com/office/powerpoint/2010/main" val="12944721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US">
                <a:solidFill>
                  <a:schemeClr val="accent1"/>
                </a:solidFill>
              </a:rPr>
              <a:t>Symbols</a:t>
            </a:r>
          </a:p>
        </p:txBody>
      </p:sp>
      <p:sp>
        <p:nvSpPr>
          <p:cNvPr id="3" name="Content Placeholder 2"/>
          <p:cNvSpPr>
            <a:spLocks noGrp="1"/>
          </p:cNvSpPr>
          <p:nvPr>
            <p:ph idx="1"/>
          </p:nvPr>
        </p:nvSpPr>
        <p:spPr>
          <a:xfrm>
            <a:off x="4976031" y="963877"/>
            <a:ext cx="6377769" cy="4930246"/>
          </a:xfrm>
        </p:spPr>
        <p:txBody>
          <a:bodyPr anchor="ctr">
            <a:normAutofit/>
          </a:bodyPr>
          <a:lstStyle/>
          <a:p>
            <a:pPr>
              <a:lnSpc>
                <a:spcPct val="70000"/>
              </a:lnSpc>
            </a:pPr>
            <a:r>
              <a:rPr lang="en-US" sz="2200"/>
              <a:t>When building a program, linker can generate a PDB file</a:t>
            </a:r>
          </a:p>
          <a:p>
            <a:pPr lvl="1">
              <a:lnSpc>
                <a:spcPct val="70000"/>
              </a:lnSpc>
            </a:pPr>
            <a:r>
              <a:rPr lang="en-US" sz="2200"/>
              <a:t>Program Database</a:t>
            </a:r>
          </a:p>
          <a:p>
            <a:pPr lvl="1">
              <a:lnSpc>
                <a:spcPct val="70000"/>
              </a:lnSpc>
            </a:pPr>
            <a:r>
              <a:rPr lang="en-US" sz="2200"/>
              <a:t>Contains the symbols of the image</a:t>
            </a:r>
          </a:p>
          <a:p>
            <a:pPr lvl="1">
              <a:lnSpc>
                <a:spcPct val="70000"/>
              </a:lnSpc>
            </a:pPr>
            <a:r>
              <a:rPr lang="en-US" sz="2200"/>
              <a:t>Usually a stand-alone file</a:t>
            </a:r>
          </a:p>
          <a:p>
            <a:pPr lvl="1">
              <a:lnSpc>
                <a:spcPct val="70000"/>
              </a:lnSpc>
            </a:pPr>
            <a:endParaRPr lang="en-US" sz="2200"/>
          </a:p>
          <a:p>
            <a:pPr>
              <a:lnSpc>
                <a:spcPct val="70000"/>
              </a:lnSpc>
            </a:pPr>
            <a:r>
              <a:rPr lang="en-US" sz="2200"/>
              <a:t>PDB Contains – Private Symbols:</a:t>
            </a:r>
          </a:p>
          <a:p>
            <a:pPr lvl="1">
              <a:lnSpc>
                <a:spcPct val="70000"/>
              </a:lnSpc>
            </a:pPr>
            <a:r>
              <a:rPr lang="en-US" sz="2200"/>
              <a:t>Mappings between function names and addresses</a:t>
            </a:r>
          </a:p>
          <a:p>
            <a:pPr lvl="1">
              <a:lnSpc>
                <a:spcPct val="70000"/>
              </a:lnSpc>
            </a:pPr>
            <a:r>
              <a:rPr lang="en-US" sz="2200"/>
              <a:t>Static and global variables</a:t>
            </a:r>
          </a:p>
          <a:p>
            <a:pPr lvl="1">
              <a:lnSpc>
                <a:spcPct val="70000"/>
              </a:lnSpc>
            </a:pPr>
            <a:r>
              <a:rPr lang="en-US" sz="2200"/>
              <a:t>Types declared in the image</a:t>
            </a:r>
          </a:p>
          <a:p>
            <a:pPr lvl="1">
              <a:lnSpc>
                <a:spcPct val="70000"/>
              </a:lnSpc>
            </a:pPr>
            <a:r>
              <a:rPr lang="en-US" sz="2200"/>
              <a:t>Source-line information</a:t>
            </a:r>
          </a:p>
          <a:p>
            <a:pPr lvl="1">
              <a:lnSpc>
                <a:spcPct val="70000"/>
              </a:lnSpc>
            </a:pPr>
            <a:r>
              <a:rPr lang="en-US" sz="2200"/>
              <a:t>Function parameters, local variables</a:t>
            </a:r>
          </a:p>
          <a:p>
            <a:pPr lvl="1">
              <a:lnSpc>
                <a:spcPct val="70000"/>
              </a:lnSpc>
            </a:pPr>
            <a:endParaRPr lang="en-US" sz="2200"/>
          </a:p>
          <a:p>
            <a:pPr>
              <a:lnSpc>
                <a:spcPct val="70000"/>
              </a:lnSpc>
            </a:pPr>
            <a:r>
              <a:rPr lang="en-US" sz="2200"/>
              <a:t>Public Symbols: You can strip a PDB file</a:t>
            </a:r>
          </a:p>
          <a:p>
            <a:pPr lvl="1">
              <a:lnSpc>
                <a:spcPct val="70000"/>
              </a:lnSpc>
            </a:pPr>
            <a:r>
              <a:rPr lang="en-US" sz="2200"/>
              <a:t>Non-static functions and global variables</a:t>
            </a:r>
          </a:p>
          <a:p>
            <a:pPr lvl="1">
              <a:lnSpc>
                <a:spcPct val="70000"/>
              </a:lnSpc>
            </a:pPr>
            <a:endParaRPr lang="en-US" sz="2200"/>
          </a:p>
        </p:txBody>
      </p:sp>
    </p:spTree>
    <p:extLst>
      <p:ext uri="{BB962C8B-B14F-4D97-AF65-F5344CB8AC3E}">
        <p14:creationId xmlns:p14="http://schemas.microsoft.com/office/powerpoint/2010/main" val="133283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US" dirty="0">
                <a:solidFill>
                  <a:schemeClr val="accent1"/>
                </a:solidFill>
              </a:rPr>
              <a:t>Why Do You Care?	</a:t>
            </a:r>
          </a:p>
        </p:txBody>
      </p:sp>
      <p:sp>
        <p:nvSpPr>
          <p:cNvPr id="3" name="Content Placeholder 2"/>
          <p:cNvSpPr>
            <a:spLocks noGrp="1"/>
          </p:cNvSpPr>
          <p:nvPr>
            <p:ph idx="1"/>
          </p:nvPr>
        </p:nvSpPr>
        <p:spPr>
          <a:xfrm>
            <a:off x="4976031" y="963877"/>
            <a:ext cx="6377769" cy="4930246"/>
          </a:xfrm>
        </p:spPr>
        <p:txBody>
          <a:bodyPr anchor="ctr">
            <a:normAutofit/>
          </a:bodyPr>
          <a:lstStyle/>
          <a:p>
            <a:r>
              <a:rPr lang="en-US" sz="2400" dirty="0" smtClean="0"/>
              <a:t>Debugging is a critical reverse engineering skill</a:t>
            </a:r>
          </a:p>
          <a:p>
            <a:endParaRPr lang="en-US" sz="2400" dirty="0" smtClean="0"/>
          </a:p>
          <a:p>
            <a:r>
              <a:rPr lang="en-US" sz="2400" dirty="0" err="1" smtClean="0"/>
              <a:t>WinDbg</a:t>
            </a:r>
            <a:r>
              <a:rPr lang="en-US" sz="2400" dirty="0" smtClean="0"/>
              <a:t> is supported by Microsoft</a:t>
            </a:r>
          </a:p>
          <a:p>
            <a:endParaRPr lang="en-US" sz="2400" dirty="0"/>
          </a:p>
          <a:p>
            <a:r>
              <a:rPr lang="en-US" sz="2400" dirty="0" err="1" smtClean="0"/>
              <a:t>WinDbg</a:t>
            </a:r>
            <a:r>
              <a:rPr lang="en-US" sz="2400" dirty="0" smtClean="0"/>
              <a:t> allows for Kernel debugging</a:t>
            </a:r>
            <a:endParaRPr lang="en-US" sz="2400" dirty="0"/>
          </a:p>
        </p:txBody>
      </p:sp>
    </p:spTree>
    <p:extLst>
      <p:ext uri="{BB962C8B-B14F-4D97-AF65-F5344CB8AC3E}">
        <p14:creationId xmlns:p14="http://schemas.microsoft.com/office/powerpoint/2010/main" val="2127017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9781" y="2745736"/>
            <a:ext cx="3698803" cy="1366528"/>
          </a:xfrm>
          <a:solidFill>
            <a:schemeClr val="bg1">
              <a:alpha val="50000"/>
            </a:schemeClr>
          </a:solidFill>
          <a:ln w="25400" cap="sq">
            <a:solidFill>
              <a:schemeClr val="tx1"/>
            </a:solidFill>
            <a:miter lim="800000"/>
          </a:ln>
        </p:spPr>
        <p:txBody>
          <a:bodyPr>
            <a:normAutofit/>
          </a:bodyPr>
          <a:lstStyle/>
          <a:p>
            <a:pPr algn="ctr"/>
            <a:r>
              <a:rPr lang="en-US" sz="3200"/>
              <a:t>WinDbg Help</a:t>
            </a:r>
          </a:p>
        </p:txBody>
      </p:sp>
      <p:sp>
        <p:nvSpPr>
          <p:cNvPr id="3" name="Content Placeholder 2"/>
          <p:cNvSpPr>
            <a:spLocks noGrp="1"/>
          </p:cNvSpPr>
          <p:nvPr>
            <p:ph idx="1"/>
          </p:nvPr>
        </p:nvSpPr>
        <p:spPr>
          <a:xfrm>
            <a:off x="6049182" y="802638"/>
            <a:ext cx="5408696" cy="5252722"/>
          </a:xfrm>
        </p:spPr>
        <p:txBody>
          <a:bodyPr anchor="ctr">
            <a:normAutofit/>
          </a:bodyPr>
          <a:lstStyle/>
          <a:p>
            <a:r>
              <a:rPr lang="en-US" sz="2400">
                <a:solidFill>
                  <a:schemeClr val="bg1"/>
                </a:solidFill>
              </a:rPr>
              <a:t>From the command window: .hh</a:t>
            </a:r>
          </a:p>
          <a:p>
            <a:endParaRPr lang="en-US" sz="2400">
              <a:solidFill>
                <a:schemeClr val="bg1"/>
              </a:solidFill>
            </a:endParaRPr>
          </a:p>
          <a:p>
            <a:r>
              <a:rPr lang="en-US" sz="2400">
                <a:solidFill>
                  <a:schemeClr val="bg1"/>
                </a:solidFill>
              </a:rPr>
              <a:t>Online:</a:t>
            </a:r>
          </a:p>
          <a:p>
            <a:pPr lvl="1"/>
            <a:r>
              <a:rPr lang="en-US">
                <a:solidFill>
                  <a:schemeClr val="bg1"/>
                </a:solidFill>
              </a:rPr>
              <a:t>http://windbg.info/doc/1-common-cmds.html</a:t>
            </a:r>
          </a:p>
        </p:txBody>
      </p:sp>
    </p:spTree>
    <p:extLst>
      <p:ext uri="{BB962C8B-B14F-4D97-AF65-F5344CB8AC3E}">
        <p14:creationId xmlns:p14="http://schemas.microsoft.com/office/powerpoint/2010/main" val="13908740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US" dirty="0">
                <a:solidFill>
                  <a:schemeClr val="accent1"/>
                </a:solidFill>
              </a:rPr>
              <a:t>Summary</a:t>
            </a:r>
          </a:p>
        </p:txBody>
      </p:sp>
      <p:sp>
        <p:nvSpPr>
          <p:cNvPr id="3" name="Content Placeholder 2"/>
          <p:cNvSpPr>
            <a:spLocks noGrp="1"/>
          </p:cNvSpPr>
          <p:nvPr>
            <p:ph idx="1"/>
          </p:nvPr>
        </p:nvSpPr>
        <p:spPr>
          <a:xfrm>
            <a:off x="4976031" y="963877"/>
            <a:ext cx="6377769" cy="4930246"/>
          </a:xfrm>
        </p:spPr>
        <p:txBody>
          <a:bodyPr anchor="ctr">
            <a:normAutofit/>
          </a:bodyPr>
          <a:lstStyle/>
          <a:p>
            <a:r>
              <a:rPr lang="en-US" sz="2400" dirty="0">
                <a:solidFill>
                  <a:schemeClr val="tx1">
                    <a:lumMod val="85000"/>
                    <a:lumOff val="15000"/>
                  </a:schemeClr>
                </a:solidFill>
              </a:rPr>
              <a:t>How to load a program for debugging</a:t>
            </a:r>
          </a:p>
          <a:p>
            <a:endParaRPr lang="en-US" sz="2400" dirty="0">
              <a:solidFill>
                <a:schemeClr val="tx1">
                  <a:lumMod val="85000"/>
                  <a:lumOff val="15000"/>
                </a:schemeClr>
              </a:solidFill>
            </a:endParaRPr>
          </a:p>
          <a:p>
            <a:r>
              <a:rPr lang="en-US" sz="2400" dirty="0">
                <a:solidFill>
                  <a:schemeClr val="tx1">
                    <a:lumMod val="85000"/>
                    <a:lumOff val="15000"/>
                  </a:schemeClr>
                </a:solidFill>
              </a:rPr>
              <a:t>Understand the different windows available</a:t>
            </a:r>
          </a:p>
          <a:p>
            <a:endParaRPr lang="en-US" sz="2400" dirty="0">
              <a:solidFill>
                <a:schemeClr val="tx1">
                  <a:lumMod val="85000"/>
                  <a:lumOff val="15000"/>
                </a:schemeClr>
              </a:solidFill>
            </a:endParaRPr>
          </a:p>
          <a:p>
            <a:r>
              <a:rPr lang="en-US" sz="2400" dirty="0">
                <a:solidFill>
                  <a:schemeClr val="tx1">
                    <a:lumMod val="85000"/>
                    <a:lumOff val="15000"/>
                  </a:schemeClr>
                </a:solidFill>
              </a:rPr>
              <a:t>Explore basic commands and interact with target program</a:t>
            </a:r>
          </a:p>
        </p:txBody>
      </p:sp>
    </p:spTree>
    <p:extLst>
      <p:ext uri="{BB962C8B-B14F-4D97-AF65-F5344CB8AC3E}">
        <p14:creationId xmlns:p14="http://schemas.microsoft.com/office/powerpoint/2010/main" val="3627415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01163" y="3050435"/>
            <a:ext cx="3720353" cy="757130"/>
          </a:xfrm>
          <a:ln w="25400" cap="sq">
            <a:solidFill>
              <a:srgbClr val="FFFFFF"/>
            </a:solidFill>
            <a:miter lim="800000"/>
          </a:ln>
        </p:spPr>
        <p:txBody>
          <a:bodyPr>
            <a:normAutofit/>
          </a:bodyPr>
          <a:lstStyle/>
          <a:p>
            <a:pPr algn="ctr"/>
            <a:r>
              <a:rPr lang="en-US" sz="2800">
                <a:solidFill>
                  <a:srgbClr val="FFFFFF"/>
                </a:solidFill>
              </a:rPr>
              <a:t>Objectives</a:t>
            </a:r>
          </a:p>
        </p:txBody>
      </p:sp>
      <p:sp>
        <p:nvSpPr>
          <p:cNvPr id="3" name="Content Placeholder 2"/>
          <p:cNvSpPr>
            <a:spLocks noGrp="1"/>
          </p:cNvSpPr>
          <p:nvPr>
            <p:ph idx="1"/>
          </p:nvPr>
        </p:nvSpPr>
        <p:spPr>
          <a:xfrm>
            <a:off x="6570206" y="1111753"/>
            <a:ext cx="5057396" cy="4628275"/>
          </a:xfrm>
        </p:spPr>
        <p:txBody>
          <a:bodyPr anchor="ctr">
            <a:normAutofit/>
          </a:bodyPr>
          <a:lstStyle/>
          <a:p>
            <a:r>
              <a:rPr lang="en-US" sz="2000" dirty="0" smtClean="0">
                <a:solidFill>
                  <a:schemeClr val="tx1">
                    <a:lumMod val="85000"/>
                    <a:lumOff val="15000"/>
                  </a:schemeClr>
                </a:solidFill>
              </a:rPr>
              <a:t>How to load a program for debugging</a:t>
            </a:r>
          </a:p>
          <a:p>
            <a:endParaRPr lang="en-US" sz="2000" dirty="0">
              <a:solidFill>
                <a:schemeClr val="tx1">
                  <a:lumMod val="85000"/>
                  <a:lumOff val="15000"/>
                </a:schemeClr>
              </a:solidFill>
            </a:endParaRPr>
          </a:p>
          <a:p>
            <a:r>
              <a:rPr lang="en-US" sz="2000" dirty="0" smtClean="0">
                <a:solidFill>
                  <a:schemeClr val="tx1">
                    <a:lumMod val="85000"/>
                    <a:lumOff val="15000"/>
                  </a:schemeClr>
                </a:solidFill>
              </a:rPr>
              <a:t>Understand the different windows available</a:t>
            </a:r>
          </a:p>
          <a:p>
            <a:endParaRPr lang="en-US" sz="2000" dirty="0">
              <a:solidFill>
                <a:schemeClr val="tx1">
                  <a:lumMod val="85000"/>
                  <a:lumOff val="15000"/>
                </a:schemeClr>
              </a:solidFill>
            </a:endParaRPr>
          </a:p>
          <a:p>
            <a:r>
              <a:rPr lang="en-US" sz="2000" dirty="0" smtClean="0">
                <a:solidFill>
                  <a:schemeClr val="tx1">
                    <a:lumMod val="85000"/>
                    <a:lumOff val="15000"/>
                  </a:schemeClr>
                </a:solidFill>
              </a:rPr>
              <a:t>Explore basic commands and interact with target program</a:t>
            </a:r>
            <a:endParaRPr lang="en-US" sz="2000" dirty="0">
              <a:solidFill>
                <a:schemeClr val="tx1">
                  <a:lumMod val="85000"/>
                  <a:lumOff val="15000"/>
                </a:schemeClr>
              </a:solidFill>
            </a:endParaRPr>
          </a:p>
        </p:txBody>
      </p:sp>
    </p:spTree>
    <p:extLst>
      <p:ext uri="{BB962C8B-B14F-4D97-AF65-F5344CB8AC3E}">
        <p14:creationId xmlns:p14="http://schemas.microsoft.com/office/powerpoint/2010/main" val="72297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US">
                <a:solidFill>
                  <a:schemeClr val="accent1"/>
                </a:solidFill>
              </a:rPr>
              <a:t>WinDbg Setup</a:t>
            </a:r>
          </a:p>
        </p:txBody>
      </p:sp>
      <p:sp>
        <p:nvSpPr>
          <p:cNvPr id="3" name="Content Placeholder 2"/>
          <p:cNvSpPr>
            <a:spLocks noGrp="1"/>
          </p:cNvSpPr>
          <p:nvPr>
            <p:ph idx="1"/>
          </p:nvPr>
        </p:nvSpPr>
        <p:spPr>
          <a:xfrm>
            <a:off x="4976031" y="963877"/>
            <a:ext cx="6377769" cy="4930246"/>
          </a:xfrm>
        </p:spPr>
        <p:txBody>
          <a:bodyPr anchor="ctr">
            <a:normAutofit/>
          </a:bodyPr>
          <a:lstStyle/>
          <a:p>
            <a:r>
              <a:rPr lang="en-US" sz="2400" dirty="0"/>
              <a:t>Where to download?</a:t>
            </a:r>
          </a:p>
          <a:p>
            <a:pPr lvl="1"/>
            <a:r>
              <a:rPr lang="en-US" dirty="0"/>
              <a:t>Windows Development Kit</a:t>
            </a:r>
          </a:p>
          <a:p>
            <a:pPr lvl="1"/>
            <a:r>
              <a:rPr lang="en-US" dirty="0">
                <a:hlinkClick r:id="rId3"/>
              </a:rPr>
              <a:t>https://www.microsoft.com/en-us/download/details.aspx?id=8279</a:t>
            </a:r>
            <a:endParaRPr lang="en-US" dirty="0"/>
          </a:p>
          <a:p>
            <a:pPr lvl="1"/>
            <a:endParaRPr lang="en-US" dirty="0"/>
          </a:p>
          <a:p>
            <a:r>
              <a:rPr lang="en-US" sz="2400" dirty="0" smtClean="0"/>
              <a:t>You can install as a stand-alone option</a:t>
            </a:r>
            <a:endParaRPr lang="en-US" sz="2400" dirty="0"/>
          </a:p>
          <a:p>
            <a:pPr lvl="1"/>
            <a:endParaRPr lang="en-US" dirty="0"/>
          </a:p>
          <a:p>
            <a:endParaRPr lang="en-US" sz="2400" dirty="0"/>
          </a:p>
        </p:txBody>
      </p:sp>
    </p:spTree>
    <p:extLst>
      <p:ext uri="{BB962C8B-B14F-4D97-AF65-F5344CB8AC3E}">
        <p14:creationId xmlns:p14="http://schemas.microsoft.com/office/powerpoint/2010/main" val="2339258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382209" y="1815701"/>
            <a:ext cx="11517032" cy="3714242"/>
          </a:xfrm>
          <a:prstGeom prst="rect">
            <a:avLst/>
          </a:prstGeom>
        </p:spPr>
      </p:pic>
      <p:sp>
        <p:nvSpPr>
          <p:cNvPr id="2" name="Title 1"/>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Loading a Program</a:t>
            </a:r>
          </a:p>
        </p:txBody>
      </p:sp>
    </p:spTree>
    <p:extLst>
      <p:ext uri="{BB962C8B-B14F-4D97-AF65-F5344CB8AC3E}">
        <p14:creationId xmlns:p14="http://schemas.microsoft.com/office/powerpoint/2010/main" val="2436601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864811" y="1675227"/>
            <a:ext cx="10462378" cy="4394199"/>
          </a:xfrm>
          <a:prstGeom prst="rect">
            <a:avLst/>
          </a:prstGeom>
        </p:spPr>
      </p:pic>
      <p:sp>
        <p:nvSpPr>
          <p:cNvPr id="2" name="Title 1"/>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smtClean="0">
                <a:solidFill>
                  <a:schemeClr val="bg1"/>
                </a:solidFill>
                <a:latin typeface="+mj-lt"/>
                <a:ea typeface="+mj-ea"/>
                <a:cs typeface="+mj-cs"/>
              </a:rPr>
              <a:t>Accessing </a:t>
            </a:r>
            <a:r>
              <a:rPr lang="en-US" sz="3200" kern="1200" dirty="0">
                <a:solidFill>
                  <a:schemeClr val="bg1"/>
                </a:solidFill>
                <a:latin typeface="+mj-lt"/>
                <a:ea typeface="+mj-ea"/>
                <a:cs typeface="+mj-cs"/>
              </a:rPr>
              <a:t>Windows</a:t>
            </a:r>
          </a:p>
        </p:txBody>
      </p:sp>
    </p:spTree>
    <p:extLst>
      <p:ext uri="{BB962C8B-B14F-4D97-AF65-F5344CB8AC3E}">
        <p14:creationId xmlns:p14="http://schemas.microsoft.com/office/powerpoint/2010/main" val="3477740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123" y="1088571"/>
            <a:ext cx="6923482" cy="3150183"/>
          </a:xfrm>
          <a:prstGeom prst="rect">
            <a:avLst/>
          </a:prstGeom>
        </p:spPr>
      </p:pic>
      <p:sp>
        <p:nvSpPr>
          <p:cNvPr id="2" name="Title 1"/>
          <p:cNvSpPr>
            <a:spLocks noGrp="1"/>
          </p:cNvSpPr>
          <p:nvPr>
            <p:ph type="title"/>
          </p:nvPr>
        </p:nvSpPr>
        <p:spPr>
          <a:xfrm>
            <a:off x="950121" y="5529884"/>
            <a:ext cx="5693783" cy="1096331"/>
          </a:xfrm>
        </p:spPr>
        <p:txBody>
          <a:bodyPr>
            <a:normAutofit/>
          </a:bodyPr>
          <a:lstStyle/>
          <a:p>
            <a:r>
              <a:rPr lang="en-US" sz="4000"/>
              <a:t>Important Windows</a:t>
            </a:r>
          </a:p>
        </p:txBody>
      </p:sp>
      <p:sp>
        <p:nvSpPr>
          <p:cNvPr id="3" name="Content Placeholder 2"/>
          <p:cNvSpPr>
            <a:spLocks noGrp="1"/>
          </p:cNvSpPr>
          <p:nvPr>
            <p:ph idx="1"/>
          </p:nvPr>
        </p:nvSpPr>
        <p:spPr>
          <a:xfrm>
            <a:off x="7534655" y="965199"/>
            <a:ext cx="4008101" cy="4020458"/>
          </a:xfrm>
        </p:spPr>
        <p:txBody>
          <a:bodyPr anchor="ctr">
            <a:normAutofit/>
          </a:bodyPr>
          <a:lstStyle/>
          <a:p>
            <a:r>
              <a:rPr lang="en-US" sz="2000"/>
              <a:t>Disassembly Window</a:t>
            </a:r>
          </a:p>
          <a:p>
            <a:pPr lvl="1"/>
            <a:r>
              <a:rPr lang="en-US" sz="2000"/>
              <a:t>Current instruction pointer w/ instructions before/after</a:t>
            </a:r>
          </a:p>
          <a:p>
            <a:pPr lvl="1"/>
            <a:endParaRPr lang="en-US" sz="2000"/>
          </a:p>
          <a:p>
            <a:endParaRPr lang="en-US" sz="2000"/>
          </a:p>
          <a:p>
            <a:endParaRPr lang="en-US" sz="2000"/>
          </a:p>
        </p:txBody>
      </p:sp>
    </p:spTree>
    <p:extLst>
      <p:ext uri="{BB962C8B-B14F-4D97-AF65-F5344CB8AC3E}">
        <p14:creationId xmlns:p14="http://schemas.microsoft.com/office/powerpoint/2010/main" val="2002404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433329" y="1843315"/>
            <a:ext cx="6617517" cy="2183780"/>
          </a:xfrm>
          <a:prstGeom prst="rect">
            <a:avLst/>
          </a:prstGeom>
        </p:spPr>
      </p:pic>
      <p:sp>
        <p:nvSpPr>
          <p:cNvPr id="2" name="Title 1"/>
          <p:cNvSpPr>
            <a:spLocks noGrp="1"/>
          </p:cNvSpPr>
          <p:nvPr>
            <p:ph type="title"/>
          </p:nvPr>
        </p:nvSpPr>
        <p:spPr>
          <a:xfrm>
            <a:off x="950121" y="5529884"/>
            <a:ext cx="5693783" cy="1096331"/>
          </a:xfrm>
        </p:spPr>
        <p:txBody>
          <a:bodyPr>
            <a:normAutofit/>
          </a:bodyPr>
          <a:lstStyle/>
          <a:p>
            <a:r>
              <a:rPr lang="en-US" sz="4000"/>
              <a:t>Important Windows</a:t>
            </a:r>
          </a:p>
        </p:txBody>
      </p:sp>
      <p:sp>
        <p:nvSpPr>
          <p:cNvPr id="3" name="Content Placeholder 2"/>
          <p:cNvSpPr>
            <a:spLocks noGrp="1"/>
          </p:cNvSpPr>
          <p:nvPr>
            <p:ph idx="1"/>
          </p:nvPr>
        </p:nvSpPr>
        <p:spPr>
          <a:xfrm>
            <a:off x="7534655" y="965199"/>
            <a:ext cx="4008101" cy="4020458"/>
          </a:xfrm>
        </p:spPr>
        <p:txBody>
          <a:bodyPr anchor="ctr">
            <a:normAutofit/>
          </a:bodyPr>
          <a:lstStyle/>
          <a:p>
            <a:r>
              <a:rPr lang="en-US" sz="2000"/>
              <a:t>Command Window</a:t>
            </a:r>
          </a:p>
          <a:p>
            <a:pPr lvl="1"/>
            <a:r>
              <a:rPr lang="en-US" sz="2000"/>
              <a:t>Allows you to enter commands to interact with debugger/software</a:t>
            </a:r>
          </a:p>
        </p:txBody>
      </p:sp>
    </p:spTree>
    <p:extLst>
      <p:ext uri="{BB962C8B-B14F-4D97-AF65-F5344CB8AC3E}">
        <p14:creationId xmlns:p14="http://schemas.microsoft.com/office/powerpoint/2010/main" val="38274873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Windows</a:t>
            </a:r>
            <a:endParaRPr lang="en-US" dirty="0"/>
          </a:p>
        </p:txBody>
      </p:sp>
      <p:sp>
        <p:nvSpPr>
          <p:cNvPr id="3" name="Content Placeholder 2"/>
          <p:cNvSpPr>
            <a:spLocks noGrp="1"/>
          </p:cNvSpPr>
          <p:nvPr>
            <p:ph idx="1"/>
          </p:nvPr>
        </p:nvSpPr>
        <p:spPr/>
        <p:txBody>
          <a:bodyPr/>
          <a:lstStyle/>
          <a:p>
            <a:r>
              <a:rPr lang="en-US" dirty="0"/>
              <a:t>Command:</a:t>
            </a:r>
          </a:p>
          <a:p>
            <a:pPr lvl="1"/>
            <a:r>
              <a:rPr lang="en-US" dirty="0"/>
              <a:t>a: assembles 32-bit instruction mnemonics</a:t>
            </a:r>
          </a:p>
          <a:p>
            <a:pPr lvl="2"/>
            <a:r>
              <a:rPr lang="en-US" dirty="0"/>
              <a:t>Puts resulting code into memory</a:t>
            </a:r>
          </a:p>
          <a:p>
            <a:endParaRPr lang="en-US" dirty="0"/>
          </a:p>
        </p:txBody>
      </p:sp>
      <p:pic>
        <p:nvPicPr>
          <p:cNvPr id="6" name="Picture 5"/>
          <p:cNvPicPr>
            <a:picLocks noChangeAspect="1"/>
          </p:cNvPicPr>
          <p:nvPr/>
        </p:nvPicPr>
        <p:blipFill>
          <a:blip r:embed="rId3"/>
          <a:stretch>
            <a:fillRect/>
          </a:stretch>
        </p:blipFill>
        <p:spPr>
          <a:xfrm>
            <a:off x="116623" y="3259480"/>
            <a:ext cx="10316220" cy="3251200"/>
          </a:xfrm>
          <a:prstGeom prst="rect">
            <a:avLst/>
          </a:prstGeom>
        </p:spPr>
      </p:pic>
      <p:pic>
        <p:nvPicPr>
          <p:cNvPr id="7" name="Picture 6"/>
          <p:cNvPicPr>
            <a:picLocks noChangeAspect="1"/>
          </p:cNvPicPr>
          <p:nvPr/>
        </p:nvPicPr>
        <p:blipFill>
          <a:blip r:embed="rId4"/>
          <a:stretch>
            <a:fillRect/>
          </a:stretch>
        </p:blipFill>
        <p:spPr>
          <a:xfrm>
            <a:off x="3497942" y="3259480"/>
            <a:ext cx="8577435" cy="3492971"/>
          </a:xfrm>
          <a:prstGeom prst="rect">
            <a:avLst/>
          </a:prstGeom>
        </p:spPr>
      </p:pic>
    </p:spTree>
    <p:extLst>
      <p:ext uri="{BB962C8B-B14F-4D97-AF65-F5344CB8AC3E}">
        <p14:creationId xmlns:p14="http://schemas.microsoft.com/office/powerpoint/2010/main" val="133482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712</Words>
  <Application>Microsoft Macintosh PowerPoint</Application>
  <PresentationFormat>Widescreen</PresentationFormat>
  <Paragraphs>114</Paragraphs>
  <Slides>21</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Calibri</vt:lpstr>
      <vt:lpstr>Calibri Light</vt:lpstr>
      <vt:lpstr>Arial</vt:lpstr>
      <vt:lpstr>Office Theme</vt:lpstr>
      <vt:lpstr>WinDbg</vt:lpstr>
      <vt:lpstr>Why Do You Care? </vt:lpstr>
      <vt:lpstr>Objectives</vt:lpstr>
      <vt:lpstr>WinDbg Setup</vt:lpstr>
      <vt:lpstr>Loading a Program</vt:lpstr>
      <vt:lpstr>Accessing Windows</vt:lpstr>
      <vt:lpstr>Important Windows</vt:lpstr>
      <vt:lpstr>Important Windows</vt:lpstr>
      <vt:lpstr>Important Windows</vt:lpstr>
      <vt:lpstr>Important Windows</vt:lpstr>
      <vt:lpstr>Important Windows</vt:lpstr>
      <vt:lpstr>Important Windows</vt:lpstr>
      <vt:lpstr>Important Windows</vt:lpstr>
      <vt:lpstr>Important Windows</vt:lpstr>
      <vt:lpstr>Important Windows</vt:lpstr>
      <vt:lpstr>Commands</vt:lpstr>
      <vt:lpstr>Rebasing</vt:lpstr>
      <vt:lpstr>Absolute vs Relative Address</vt:lpstr>
      <vt:lpstr>Symbols</vt:lpstr>
      <vt:lpstr>WinDbg Help</vt:lpstr>
      <vt:lpstr>Summary</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XX - Topic </dc:title>
  <dc:creator>Stroschein, Joshua</dc:creator>
  <cp:lastModifiedBy>Microsoft Office User</cp:lastModifiedBy>
  <cp:revision>28</cp:revision>
  <dcterms:created xsi:type="dcterms:W3CDTF">2017-05-15T13:23:39Z</dcterms:created>
  <dcterms:modified xsi:type="dcterms:W3CDTF">2017-08-31T15:43:44Z</dcterms:modified>
</cp:coreProperties>
</file>