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4" r:id="rId2"/>
    <p:sldId id="256" r:id="rId3"/>
    <p:sldId id="260" r:id="rId4"/>
    <p:sldId id="257" r:id="rId5"/>
    <p:sldId id="270" r:id="rId6"/>
    <p:sldId id="271" r:id="rId7"/>
    <p:sldId id="277" r:id="rId8"/>
    <p:sldId id="263" r:id="rId9"/>
    <p:sldId id="274" r:id="rId10"/>
    <p:sldId id="262" r:id="rId11"/>
    <p:sldId id="264" r:id="rId12"/>
    <p:sldId id="266" r:id="rId13"/>
    <p:sldId id="275" r:id="rId14"/>
    <p:sldId id="276" r:id="rId15"/>
    <p:sldId id="278" r:id="rId16"/>
    <p:sldId id="268" r:id="rId17"/>
    <p:sldId id="279" r:id="rId18"/>
    <p:sldId id="280" r:id="rId19"/>
    <p:sldId id="281" r:id="rId20"/>
    <p:sldId id="269" r:id="rId21"/>
    <p:sldId id="282" r:id="rId22"/>
    <p:sldId id="283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5"/>
    <p:restoredTop sz="94626"/>
  </p:normalViewPr>
  <p:slideViewPr>
    <p:cSldViewPr snapToGrid="0" snapToObjects="1">
      <p:cViewPr varScale="1">
        <p:scale>
          <a:sx n="115" d="100"/>
          <a:sy n="115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9533-CC59-C546-9AB5-4367A7BB79D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BE4BD-3144-4B46-ADA3-7DB3A514E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notes for additional resources, </a:t>
            </a:r>
            <a:r>
              <a:rPr lang="en-US" dirty="0" err="1"/>
              <a:t>etc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6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animated, as it makes it easier to walk through a dynamic stack representation when recording. An alternative would be to use a blank slide and draw on it using a touch enabled interface. This will likely not print well if desired as handout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animated, as it makes it easier to walk through a dynamic stack representation when recording the session. An alternative would be to use a blank slide and draw on it using a touch enabled interface. This will likely not print well if desired as handout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9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buffer overflow, buffer</a:t>
            </a:r>
            <a:r>
              <a:rPr lang="en-US" baseline="0" dirty="0"/>
              <a:t> </a:t>
            </a:r>
            <a:r>
              <a:rPr lang="en-US" baseline="0" dirty="0" err="1"/>
              <a:t>overrrun</a:t>
            </a:r>
            <a:r>
              <a:rPr lang="en-US" baseline="0" dirty="0"/>
              <a:t>, stack overflow stack overrun - it goes by many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main bug is the unrestricted copy using </a:t>
            </a:r>
            <a:r>
              <a:rPr lang="en-US" baseline="0" dirty="0" err="1"/>
              <a:t>strcpy</a:t>
            </a:r>
            <a:r>
              <a:rPr lang="en-US" baseline="0" dirty="0"/>
              <a:t>, this is the classic buffer overflow. This can lead to EIP overwrite (via return address). The attacker could stop short of EIP corruption and just overwrite the </a:t>
            </a:r>
            <a:r>
              <a:rPr lang="en-US" baseline="0" dirty="0" err="1"/>
              <a:t>auth_flag</a:t>
            </a:r>
            <a:r>
              <a:rPr lang="en-US" baseline="0" dirty="0"/>
              <a:t> variable, this could cause the program to always return true.  If stack guard is enabled both scenarios are protected as the stack guard will re-order variables so that the buffers are adjacent to the canary.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4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animated, as it makes it easier to walk through a dynamic stack representation when recording the session. An alternative would be to use a blank slide and draw on it using a touch enabled interface. This will likely not print well if desired as handout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0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manually fuzz</a:t>
            </a:r>
            <a:r>
              <a:rPr lang="en-US" baseline="0" dirty="0"/>
              <a:t> - this is usually very time consuming. Fuzzing can be automated through a variety of frameworks or scripting.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scripts are a part of the </a:t>
            </a:r>
            <a:r>
              <a:rPr lang="en-US" baseline="0" dirty="0" err="1"/>
              <a:t>metasploit</a:t>
            </a:r>
            <a:r>
              <a:rPr lang="en-US" baseline="0" dirty="0"/>
              <a:t> framework and installed in Kali. In an RE course I prefer to have students determine stack layout using IDA so this is usually just for reference and I don</a:t>
            </a:r>
            <a:r>
              <a:rPr lang="uk-UA" baseline="0" dirty="0"/>
              <a:t>’</a:t>
            </a:r>
            <a:r>
              <a:rPr lang="en-US" baseline="0" dirty="0"/>
              <a:t>t demo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E4BD-3144-4B46-ADA3-7DB3A514E1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5ABC-D280-0347-B703-58FB3E1E7810}" type="datetimeFigureOut">
              <a:rPr lang="en-US" smtClean="0"/>
              <a:t>5/29/19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CAE6-CD05-D04F-A9A0-3AB85AA54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2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are setup to follow a set of instructions that tell the CPU what to do and define how the program should behave</a:t>
            </a:r>
          </a:p>
          <a:p>
            <a:pPr lvl="1"/>
            <a:r>
              <a:rPr lang="en-US" dirty="0"/>
              <a:t>Exploitation is designed to get the computer/program to do what you want it to do – even if it was designed to prevent that action</a:t>
            </a:r>
          </a:p>
          <a:p>
            <a:pPr lvl="1"/>
            <a:endParaRPr lang="en-US" dirty="0"/>
          </a:p>
          <a:p>
            <a:r>
              <a:rPr lang="en-US" dirty="0"/>
              <a:t>Still, programs don’t always behave as the programmer intended</a:t>
            </a:r>
          </a:p>
          <a:p>
            <a:endParaRPr lang="en-US" dirty="0"/>
          </a:p>
          <a:p>
            <a:r>
              <a:rPr lang="en-US" dirty="0"/>
              <a:t>Common errors include off-by-one errors, memory corruption,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5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Buffer Overflows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Move </a:t>
            </a:r>
            <a:r>
              <a:rPr lang="en-US" sz="2200" b="1" dirty="0"/>
              <a:t>more</a:t>
            </a:r>
            <a:r>
              <a:rPr lang="en-US" sz="2200" dirty="0"/>
              <a:t> data into a buffer than the buffer was allocated for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Example: we have an 8 byte buffer, move 10 bytes of data into that buffer – what happens?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Overrun buffer’s boundary and overwrite adjacent memory locations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Action may be allowed, may change behavior of the program, may cause program to crash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What about stack cookies?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/GS &amp; /GS- with Visual Studio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Detects stack corruption, terminates the program</a:t>
            </a:r>
          </a:p>
        </p:txBody>
      </p:sp>
    </p:spTree>
    <p:extLst>
      <p:ext uri="{BB962C8B-B14F-4D97-AF65-F5344CB8AC3E}">
        <p14:creationId xmlns:p14="http://schemas.microsoft.com/office/powerpoint/2010/main" val="37053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Stack-Based Buffer Overflows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overrun that allows for writes to a memory address on the program’s call stack outside of the intended data structure</a:t>
            </a:r>
          </a:p>
          <a:p>
            <a:pPr lvl="1"/>
            <a:r>
              <a:rPr lang="en-US" dirty="0"/>
              <a:t>Usually involves a fixed-length buffer</a:t>
            </a:r>
          </a:p>
          <a:p>
            <a:pPr lvl="1"/>
            <a:endParaRPr lang="en-US" dirty="0"/>
          </a:p>
          <a:p>
            <a:r>
              <a:rPr lang="en-US" dirty="0"/>
              <a:t>Typically involves corruption of adjacent data</a:t>
            </a:r>
          </a:p>
          <a:p>
            <a:endParaRPr lang="en-US" dirty="0"/>
          </a:p>
          <a:p>
            <a:r>
              <a:rPr lang="en-US" dirty="0"/>
              <a:t>More likely to cause changes to program execution than heap-based overflows</a:t>
            </a:r>
          </a:p>
          <a:p>
            <a:pPr lvl="1"/>
            <a:r>
              <a:rPr lang="en-US" dirty="0"/>
              <a:t>Due to return address being on the stack</a:t>
            </a:r>
          </a:p>
        </p:txBody>
      </p:sp>
    </p:spTree>
    <p:extLst>
      <p:ext uri="{BB962C8B-B14F-4D97-AF65-F5344CB8AC3E}">
        <p14:creationId xmlns:p14="http://schemas.microsoft.com/office/powerpoint/2010/main" val="75126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spot the bug?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00" y="2605622"/>
            <a:ext cx="8689090" cy="38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968424" y="1865013"/>
            <a:ext cx="0" cy="410730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74042" y="1460086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9994" y="6043508"/>
            <a:ext cx="187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Addresses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7000" y="797073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Virtual Address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507691" y="2526049"/>
            <a:ext cx="1381313" cy="376275"/>
            <a:chOff x="184251" y="302598"/>
            <a:chExt cx="1870363" cy="494475"/>
          </a:xfrm>
        </p:grpSpPr>
        <p:sp>
          <p:nvSpPr>
            <p:cNvPr id="21" name="Rounded Rectangle 20"/>
            <p:cNvSpPr/>
            <p:nvPr/>
          </p:nvSpPr>
          <p:spPr>
            <a:xfrm>
              <a:off x="724578" y="302598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EBP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84251" y="549835"/>
              <a:ext cx="724578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74984" y="5593607"/>
            <a:ext cx="2189018" cy="494475"/>
            <a:chOff x="277091" y="764263"/>
            <a:chExt cx="2189018" cy="494475"/>
          </a:xfrm>
        </p:grpSpPr>
        <p:sp>
          <p:nvSpPr>
            <p:cNvPr id="22" name="Rounded Rectangle 21"/>
            <p:cNvSpPr/>
            <p:nvPr/>
          </p:nvSpPr>
          <p:spPr>
            <a:xfrm>
              <a:off x="277091" y="764263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ESP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07127" y="1027905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331355" y="1258738"/>
            <a:ext cx="2453850" cy="4954823"/>
            <a:chOff x="6610203" y="1088685"/>
            <a:chExt cx="2453850" cy="4954823"/>
          </a:xfrm>
        </p:grpSpPr>
        <p:sp>
          <p:nvSpPr>
            <p:cNvPr id="4" name="Rectangle 3"/>
            <p:cNvSpPr/>
            <p:nvPr/>
          </p:nvSpPr>
          <p:spPr>
            <a:xfrm>
              <a:off x="6650181" y="1568547"/>
              <a:ext cx="2413871" cy="447496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650181" y="2260727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17320" y="1088685"/>
              <a:ext cx="1079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The Stack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650180" y="2862064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650179" y="355499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650179" y="4151370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650179" y="4747749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10203" y="539488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659995" y="1861638"/>
            <a:ext cx="1859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Return Address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8472" y="256338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Old EBP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8196" y="3207661"/>
            <a:ext cx="192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auth_flag</a:t>
            </a:r>
            <a:r>
              <a:rPr lang="en-US" dirty="0"/>
              <a:t> - [EBP-4]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8196" y="5696789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- [EBP-256]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6204" y="2228606"/>
            <a:ext cx="278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</a:t>
            </a:r>
            <a:r>
              <a:rPr lang="en-US" sz="2400" i="1" dirty="0"/>
              <a:t>password </a:t>
            </a:r>
            <a:r>
              <a:rPr lang="en-US" sz="2400" dirty="0"/>
              <a:t>is &lt;= 250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4190" t="10260" r="22499" b="50822"/>
          <a:stretch/>
        </p:blipFill>
        <p:spPr>
          <a:xfrm>
            <a:off x="921632" y="514053"/>
            <a:ext cx="4752471" cy="11140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59067" y="5563437"/>
            <a:ext cx="2438400" cy="65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 content in space for buffer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204" y="3018250"/>
            <a:ext cx="262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password is &gt; 250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59067" y="5574194"/>
            <a:ext cx="2438400" cy="6363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Corrupt the stack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204" y="3716513"/>
            <a:ext cx="45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What if password &gt; 250 &amp;&amp; &lt; 260?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371333" y="5574194"/>
            <a:ext cx="2438400" cy="6363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Corrupt </a:t>
            </a:r>
            <a:r>
              <a:rPr lang="en-US" dirty="0" err="1">
                <a:solidFill>
                  <a:schemeClr val="tx1"/>
                </a:solidFill>
              </a:rPr>
              <a:t>auth_flag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204" y="4414776"/>
            <a:ext cx="41517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EIP (return address) is corrupt</a:t>
            </a:r>
          </a:p>
          <a:p>
            <a:r>
              <a:rPr lang="en-US" sz="2400" dirty="0"/>
              <a:t>attack controls EIP</a:t>
            </a:r>
          </a:p>
          <a:p>
            <a:r>
              <a:rPr lang="en-US" sz="2400" dirty="0"/>
              <a:t>    epilogue takes whatever</a:t>
            </a:r>
          </a:p>
          <a:p>
            <a:r>
              <a:rPr lang="en-US" sz="2400" dirty="0"/>
              <a:t>    ESP points to, places in</a:t>
            </a:r>
          </a:p>
          <a:p>
            <a:r>
              <a:rPr lang="en-US" sz="2400" dirty="0"/>
              <a:t>    EIP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85291" y="5587943"/>
            <a:ext cx="2438400" cy="6363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JMP ESP (</a:t>
            </a:r>
            <a:r>
              <a:rPr lang="en-US">
                <a:solidFill>
                  <a:schemeClr val="tx1"/>
                </a:solidFill>
              </a:rPr>
              <a:t>to shellcode)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-0.2787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-0.55625 " pathEditMode="relative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0117 -0.36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-0.55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8" grpId="1" animBg="1"/>
      <p:bldP spid="20" grpId="0"/>
      <p:bldP spid="41" grpId="0" animBg="1"/>
      <p:bldP spid="41" grpId="1" animBg="1"/>
      <p:bldP spid="41" grpId="2" animBg="1"/>
      <p:bldP spid="24" grpId="0"/>
      <p:bldP spid="43" grpId="0" animBg="1"/>
      <p:bldP spid="43" grpId="1" animBg="1"/>
      <p:bldP spid="43" grpId="2" animBg="1"/>
      <p:bldP spid="26" grpId="0"/>
      <p:bldP spid="44" grpId="0" animBg="1"/>
      <p:bldP spid="44" grpId="1" animBg="1"/>
      <p:bldP spid="4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EIP becomes corrupt, the program will likely crash</a:t>
            </a:r>
          </a:p>
          <a:p>
            <a:pPr lvl="1"/>
            <a:r>
              <a:rPr lang="en-US" dirty="0"/>
              <a:t>Without a debugger attached it is difficult to see details of the crash</a:t>
            </a:r>
          </a:p>
          <a:p>
            <a:pPr lvl="1"/>
            <a:r>
              <a:rPr lang="en-US" dirty="0"/>
              <a:t>Requires precision to take advantage of a buffer overflow</a:t>
            </a:r>
          </a:p>
          <a:p>
            <a:pPr lvl="1"/>
            <a:endParaRPr lang="en-US" dirty="0"/>
          </a:p>
          <a:p>
            <a:r>
              <a:rPr lang="en-US" dirty="0"/>
              <a:t>Run target program under a debugger</a:t>
            </a:r>
          </a:p>
          <a:p>
            <a:pPr lvl="1"/>
            <a:r>
              <a:rPr lang="en-US" dirty="0"/>
              <a:t>Look for access violations (first chance exceptions)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47559"/>
            <a:ext cx="10689530" cy="16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3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More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 overwrite the return address of the stack frame, you can control the flow of execution</a:t>
            </a:r>
          </a:p>
          <a:p>
            <a:pPr lvl="1"/>
            <a:r>
              <a:rPr lang="en-US" dirty="0"/>
              <a:t>Program may crash – stack clean-up may be skipped</a:t>
            </a:r>
          </a:p>
          <a:p>
            <a:pPr lvl="1"/>
            <a:endParaRPr lang="en-US" dirty="0"/>
          </a:p>
          <a:p>
            <a:r>
              <a:rPr lang="en-US" dirty="0"/>
              <a:t>How can you determine how to overwrite the return address?</a:t>
            </a:r>
          </a:p>
          <a:p>
            <a:pPr lvl="1"/>
            <a:r>
              <a:rPr lang="en-US" dirty="0"/>
              <a:t>Determine the distance from your input to the return address</a:t>
            </a:r>
          </a:p>
          <a:p>
            <a:pPr lvl="1"/>
            <a:r>
              <a:rPr lang="en-US" dirty="0"/>
              <a:t>Calculate using debugger/IDA Pro</a:t>
            </a:r>
          </a:p>
          <a:p>
            <a:pPr lvl="1"/>
            <a:r>
              <a:rPr lang="en-US" dirty="0"/>
              <a:t>Send specially crafted input (</a:t>
            </a:r>
            <a:r>
              <a:rPr lang="en-US" dirty="0" err="1"/>
              <a:t>ie</a:t>
            </a:r>
            <a:r>
              <a:rPr lang="en-US" dirty="0"/>
              <a:t> a pattern) to determine the offset needed</a:t>
            </a:r>
          </a:p>
        </p:txBody>
      </p:sp>
    </p:spTree>
    <p:extLst>
      <p:ext uri="{BB962C8B-B14F-4D97-AF65-F5344CB8AC3E}">
        <p14:creationId xmlns:p14="http://schemas.microsoft.com/office/powerpoint/2010/main" val="53243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Stack Size w/ IDA 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/>
          <a:lstStyle/>
          <a:p>
            <a:r>
              <a:rPr lang="en-US" dirty="0"/>
              <a:t>How much data to overwrite the return address of this function?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47" y="2912341"/>
            <a:ext cx="6313706" cy="149340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267341" y="1209341"/>
            <a:ext cx="4699090" cy="5549707"/>
            <a:chOff x="7267341" y="1209341"/>
            <a:chExt cx="4699090" cy="5549707"/>
          </a:xfrm>
        </p:grpSpPr>
        <p:grpSp>
          <p:nvGrpSpPr>
            <p:cNvPr id="5" name="Group 4"/>
            <p:cNvGrpSpPr/>
            <p:nvPr/>
          </p:nvGrpSpPr>
          <p:grpSpPr>
            <a:xfrm>
              <a:off x="9210197" y="1209341"/>
              <a:ext cx="2453850" cy="4954823"/>
              <a:chOff x="6610203" y="1088685"/>
              <a:chExt cx="2453850" cy="495482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650181" y="1568547"/>
                <a:ext cx="2413871" cy="4474961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6650181" y="2260727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317320" y="1088685"/>
                <a:ext cx="1079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The Stack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6650180" y="2862064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6650179" y="3554991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6650179" y="4151370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650179" y="4747749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610203" y="5394881"/>
                <a:ext cx="2413872" cy="747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7335320" y="1809226"/>
              <a:ext cx="187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RETURN ADDRESS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1064" y="2484647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Old EBP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4132" y="3096825"/>
              <a:ext cx="107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auth_flag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67341" y="5134398"/>
              <a:ext cx="1767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password_buffer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86919" y="5029829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 bytes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47321" y="4393162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 bytes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80650" y="3673256"/>
              <a:ext cx="1673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bytes buffer</a:t>
              </a:r>
            </a:p>
            <a:p>
              <a:r>
                <a:rPr lang="en-US" dirty="0"/>
                <a:t>2 bytes padding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36123" y="3117036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 bytes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7314" y="2451993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 bytes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17314" y="1869100"/>
              <a:ext cx="86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 bytes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1064" y="6389716"/>
              <a:ext cx="3915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Total: 20 bytes to </a:t>
              </a:r>
              <a:r>
                <a:rPr lang="en-US"/>
                <a:t>begin overwrite of EIP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1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2475073"/>
            <a:ext cx="5614835" cy="175463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/>
              <a:t>Calculating Stack Size w/ IDA 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Double-click stack variable - takes you to stack view of function (new tab)</a:t>
            </a:r>
          </a:p>
          <a:p>
            <a:pPr lvl="1"/>
            <a:r>
              <a:rPr lang="en-US" sz="2000"/>
              <a:t>Calculate size based on layout</a:t>
            </a:r>
          </a:p>
        </p:txBody>
      </p:sp>
    </p:spTree>
    <p:extLst>
      <p:ext uri="{BB962C8B-B14F-4D97-AF65-F5344CB8AC3E}">
        <p14:creationId xmlns:p14="http://schemas.microsoft.com/office/powerpoint/2010/main" val="139168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application crashes with a debugger</a:t>
            </a:r>
          </a:p>
          <a:p>
            <a:pPr lvl="1"/>
            <a:r>
              <a:rPr lang="en-US" dirty="0"/>
              <a:t>Send variable length input until you can write a precise 4-byte value in EIP</a:t>
            </a:r>
          </a:p>
          <a:p>
            <a:pPr lvl="1"/>
            <a:endParaRPr lang="en-US" dirty="0"/>
          </a:p>
          <a:p>
            <a:r>
              <a:rPr lang="en-US" dirty="0"/>
              <a:t>“A” * 400 + “B” * 4 --&gt; Too Small</a:t>
            </a:r>
          </a:p>
          <a:p>
            <a:pPr lvl="1"/>
            <a:r>
              <a:rPr lang="en-US" sz="2800" dirty="0"/>
              <a:t>“A” * 800 + “B” * 4 --&gt; Too Big</a:t>
            </a:r>
          </a:p>
          <a:p>
            <a:pPr lvl="2"/>
            <a:r>
              <a:rPr lang="en-US" sz="2800" dirty="0"/>
              <a:t>“A” *600 + “B” * 4 --&gt; Too Small</a:t>
            </a:r>
          </a:p>
          <a:p>
            <a:pPr lvl="3"/>
            <a:r>
              <a:rPr lang="en-US" sz="2800" dirty="0"/>
              <a:t>“A” * 700 + “B” * 4 - Crash! EIP = 0x424242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09" y="5161433"/>
            <a:ext cx="9435694" cy="14691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04109" y="5936744"/>
            <a:ext cx="1510146" cy="341674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2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Buffer Overflows	</a:t>
            </a:r>
          </a:p>
        </p:txBody>
      </p:sp>
    </p:spTree>
    <p:extLst>
      <p:ext uri="{BB962C8B-B14F-4D97-AF65-F5344CB8AC3E}">
        <p14:creationId xmlns:p14="http://schemas.microsoft.com/office/powerpoint/2010/main" val="2272906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Metasploit</a:t>
            </a:r>
            <a:r>
              <a:rPr lang="en-US" dirty="0"/>
              <a:t>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Ruby scripts:</a:t>
            </a:r>
          </a:p>
          <a:p>
            <a:pPr lvl="1"/>
            <a:r>
              <a:rPr lang="en-US"/>
              <a:t>Pattern_create </a:t>
            </a:r>
          </a:p>
          <a:p>
            <a:pPr lvl="2"/>
            <a:r>
              <a:rPr lang="en-US" sz="2400"/>
              <a:t>Generates a non-repeating pattern</a:t>
            </a:r>
          </a:p>
          <a:p>
            <a:pPr lvl="2"/>
            <a:r>
              <a:rPr lang="en-US" sz="2400"/>
              <a:t>When program crashes, get unique value in EIP</a:t>
            </a:r>
            <a:br>
              <a:rPr lang="en-US" sz="2400"/>
            </a:br>
            <a:endParaRPr lang="en-US" sz="2400"/>
          </a:p>
          <a:p>
            <a:pPr lvl="1"/>
            <a:r>
              <a:rPr lang="en-US"/>
              <a:t>Pattern_offset</a:t>
            </a:r>
          </a:p>
          <a:p>
            <a:pPr lvl="2"/>
            <a:r>
              <a:rPr lang="en-US" sz="2400"/>
              <a:t>Calculates the offset from the unique pattern</a:t>
            </a:r>
          </a:p>
          <a:p>
            <a:pPr lvl="2"/>
            <a:r>
              <a:rPr lang="en-US" sz="2400"/>
              <a:t>Tells you how large your payload has to be to corrupt EIP</a:t>
            </a:r>
          </a:p>
        </p:txBody>
      </p:sp>
    </p:spTree>
    <p:extLst>
      <p:ext uri="{BB962C8B-B14F-4D97-AF65-F5344CB8AC3E}">
        <p14:creationId xmlns:p14="http://schemas.microsoft.com/office/powerpoint/2010/main" val="129213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EIP -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perform a stack-pivot</a:t>
            </a:r>
          </a:p>
          <a:p>
            <a:endParaRPr lang="en-US" dirty="0"/>
          </a:p>
          <a:p>
            <a:r>
              <a:rPr lang="en-US" dirty="0"/>
              <a:t>In a classic attack, shellcode is staged on the stack</a:t>
            </a:r>
          </a:p>
          <a:p>
            <a:pPr lvl="1"/>
            <a:r>
              <a:rPr lang="en-US" dirty="0"/>
              <a:t>Control EIP to execute this code</a:t>
            </a:r>
          </a:p>
          <a:p>
            <a:pPr lvl="1"/>
            <a:endParaRPr lang="en-US" dirty="0"/>
          </a:p>
          <a:p>
            <a:r>
              <a:rPr lang="en-US" dirty="0"/>
              <a:t>However, modern OSes and application defenses make this difficult</a:t>
            </a:r>
          </a:p>
          <a:p>
            <a:pPr lvl="1"/>
            <a:r>
              <a:rPr lang="en-US" dirty="0"/>
              <a:t>DEP - prevents code exec on the stack</a:t>
            </a:r>
          </a:p>
          <a:p>
            <a:pPr lvl="1"/>
            <a:r>
              <a:rPr lang="en-US" dirty="0"/>
              <a:t>ASLR - makes it difficult to find stack pivot instructions in memory</a:t>
            </a:r>
          </a:p>
          <a:p>
            <a:pPr lvl="1"/>
            <a:r>
              <a:rPr lang="en-US" dirty="0"/>
              <a:t>Stack Guard - prevents stack corruption</a:t>
            </a:r>
          </a:p>
        </p:txBody>
      </p:sp>
    </p:spTree>
    <p:extLst>
      <p:ext uri="{BB962C8B-B14F-4D97-AF65-F5344CB8AC3E}">
        <p14:creationId xmlns:p14="http://schemas.microsoft.com/office/powerpoint/2010/main" val="169009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Shellcode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3101" y="482884"/>
            <a:ext cx="4735954" cy="5904061"/>
            <a:chOff x="6610203" y="1088685"/>
            <a:chExt cx="2453850" cy="4954823"/>
          </a:xfrm>
        </p:grpSpPr>
        <p:sp>
          <p:nvSpPr>
            <p:cNvPr id="5" name="Rectangle 4"/>
            <p:cNvSpPr/>
            <p:nvPr/>
          </p:nvSpPr>
          <p:spPr>
            <a:xfrm>
              <a:off x="6650181" y="1568547"/>
              <a:ext cx="2413871" cy="447496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6650181" y="2260727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77430" y="1088685"/>
              <a:ext cx="559371" cy="309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The Stack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650180" y="2862064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50179" y="355499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650179" y="4151370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650179" y="4747749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610203" y="539488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658198" y="1301581"/>
            <a:ext cx="43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Address - Instruction to JMP </a:t>
            </a:r>
            <a:r>
              <a:rPr lang="en-US"/>
              <a:t>to Stack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055" y="1706980"/>
            <a:ext cx="509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Attacker Payload: </a:t>
            </a:r>
          </a:p>
          <a:p>
            <a:r>
              <a:rPr lang="en-US" sz="2000" dirty="0"/>
              <a:t>NOPS + SHELLCODE + PADDING + EIP Overwrite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119" y="2017824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9932" y="2017824"/>
            <a:ext cx="1387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SHELLCODE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9772" y="2016041"/>
            <a:ext cx="115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PADDING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8552" y="2020261"/>
            <a:ext cx="16109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EIP Overwrite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509" y="4355620"/>
            <a:ext cx="51024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overwrite is an address to an instruction</a:t>
            </a:r>
          </a:p>
          <a:p>
            <a:r>
              <a:rPr lang="en-US" dirty="0"/>
              <a:t>that allows you to pivot EIP onto the stack</a:t>
            </a:r>
          </a:p>
          <a:p>
            <a:endParaRPr lang="en-US" dirty="0"/>
          </a:p>
          <a:p>
            <a:r>
              <a:rPr lang="en-US" dirty="0"/>
              <a:t>NOPs (or NOP Sled) allows for less precision</a:t>
            </a:r>
          </a:p>
          <a:p>
            <a:endParaRPr lang="en-US" dirty="0"/>
          </a:p>
          <a:p>
            <a:r>
              <a:rPr lang="en-US" dirty="0"/>
              <a:t>You can search for instructions w/ IDA or a debugger</a:t>
            </a:r>
          </a:p>
          <a:p>
            <a:r>
              <a:rPr lang="en-US" dirty="0"/>
              <a:t>	Need to avoid modules that use ASLR</a:t>
            </a:r>
          </a:p>
        </p:txBody>
      </p:sp>
    </p:spTree>
    <p:extLst>
      <p:ext uri="{BB962C8B-B14F-4D97-AF65-F5344CB8AC3E}">
        <p14:creationId xmlns:p14="http://schemas.microsoft.com/office/powerpoint/2010/main" val="11553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23 L 0.63789 0.55139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023 L 0.55365 0.32917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85185E-6 L 0.45222 0.12407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34245 -0.10532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Reviewed the stack / stack frame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Understand how memory is corrupted during a buffer overflow</a:t>
            </a:r>
          </a:p>
          <a:p>
            <a:endParaRPr lang="en-US" sz="2400" dirty="0"/>
          </a:p>
          <a:p>
            <a:r>
              <a:rPr lang="en-US" sz="2400" dirty="0"/>
              <a:t>The tools and techniques for determining a buffer overflow and how to get control of EIP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How to exploit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362741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Why Do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Buffer overflows allow one to study the foundation of modern-day exploitation techniques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And the series of mitigations/bypasses that lead to the current state-of-the-art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Begin to understand defensive coding techniques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Use the process of reverse engineering to identify and abuse program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69111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63" y="3050435"/>
            <a:ext cx="3720353" cy="757130"/>
          </a:xfrm>
          <a:ln w="25400" cap="sq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Reviewed the stack / stack frame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Understand how memory is corrupted during a buffer overflow</a:t>
            </a:r>
          </a:p>
          <a:p>
            <a:endParaRPr lang="en-US" sz="2000" dirty="0"/>
          </a:p>
          <a:p>
            <a:r>
              <a:rPr lang="en-US" sz="2000" dirty="0"/>
              <a:t>The tools and techniques for determining a buffer overflow and how to get control of EIP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to exploit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722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Function Calls – Stack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When call is executed:</a:t>
            </a:r>
          </a:p>
          <a:p>
            <a:pPr lvl="1" fontAlgn="base"/>
            <a:r>
              <a:rPr lang="en-US" dirty="0"/>
              <a:t>Address of next instruction is pushed onto the stack</a:t>
            </a:r>
          </a:p>
          <a:p>
            <a:pPr lvl="2" fontAlgn="base"/>
            <a:r>
              <a:rPr lang="en-US" sz="2400" dirty="0"/>
              <a:t>EIP is set to the address of the function</a:t>
            </a:r>
          </a:p>
          <a:p>
            <a:pPr lvl="2" fontAlgn="base"/>
            <a:r>
              <a:rPr lang="en-US" sz="2400" dirty="0"/>
              <a:t>Function is entered and stack frame built - commonly referred to as function </a:t>
            </a:r>
            <a:r>
              <a:rPr lang="en-US" sz="2400" i="1" dirty="0"/>
              <a:t>prologue</a:t>
            </a:r>
            <a:endParaRPr lang="en-US" sz="2400" dirty="0"/>
          </a:p>
          <a:p>
            <a:pPr lvl="2" fontAlgn="base"/>
            <a:endParaRPr lang="en-US" sz="2400" dirty="0"/>
          </a:p>
          <a:p>
            <a:pPr fontAlgn="base"/>
            <a:r>
              <a:rPr lang="en-US" sz="2400" dirty="0"/>
              <a:t>When return is executed: </a:t>
            </a:r>
          </a:p>
          <a:p>
            <a:pPr lvl="1" fontAlgn="base"/>
            <a:r>
              <a:rPr lang="en-US" dirty="0"/>
              <a:t>Address of next instruction is popped off the stack</a:t>
            </a:r>
          </a:p>
          <a:p>
            <a:pPr lvl="2" fontAlgn="base"/>
            <a:r>
              <a:rPr lang="en-US" sz="2400" dirty="0"/>
              <a:t>EIP returns to the previous instruction</a:t>
            </a:r>
          </a:p>
          <a:p>
            <a:pPr lvl="2" fontAlgn="base"/>
            <a:r>
              <a:rPr lang="en-US" sz="2400" dirty="0"/>
              <a:t>Commonly referred to as function </a:t>
            </a:r>
            <a:r>
              <a:rPr lang="en-US" sz="2400" i="1" dirty="0"/>
              <a:t>epilogue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638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Function Calls – Stack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en-US" dirty="0"/>
              <a:t>use EBP as the base pointer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beginning of function (prologue) </a:t>
            </a:r>
          </a:p>
          <a:p>
            <a:pPr marL="914400" lvl="2" indent="0" fontAlgn="base">
              <a:buNone/>
            </a:pPr>
            <a:r>
              <a:rPr lang="en-US" sz="2400" dirty="0"/>
              <a:t>push </a:t>
            </a:r>
            <a:r>
              <a:rPr lang="en-US" sz="2400" dirty="0" err="1"/>
              <a:t>ebp</a:t>
            </a:r>
            <a:endParaRPr lang="en-US" sz="2400" dirty="0"/>
          </a:p>
          <a:p>
            <a:pPr marL="914400" lvl="2" indent="0" fontAlgn="base">
              <a:buNone/>
            </a:pPr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 err="1"/>
              <a:t>ebp</a:t>
            </a:r>
            <a:r>
              <a:rPr lang="en-US" sz="2400" dirty="0"/>
              <a:t>, </a:t>
            </a:r>
            <a:r>
              <a:rPr lang="en-US" sz="2400" dirty="0" err="1"/>
              <a:t>esp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 fontAlgn="base"/>
            <a:r>
              <a:rPr lang="en-US" dirty="0"/>
              <a:t>End of function (epilogue)</a:t>
            </a:r>
          </a:p>
          <a:p>
            <a:pPr marL="914400" lvl="2" indent="0" fontAlgn="base">
              <a:buNone/>
            </a:pPr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 err="1"/>
              <a:t>esp</a:t>
            </a:r>
            <a:r>
              <a:rPr lang="en-US" sz="2400" dirty="0"/>
              <a:t>, </a:t>
            </a:r>
            <a:r>
              <a:rPr lang="en-US" sz="2400" dirty="0" err="1"/>
              <a:t>ebp</a:t>
            </a:r>
            <a:endParaRPr lang="en-US" sz="2400" dirty="0"/>
          </a:p>
          <a:p>
            <a:pPr marL="914400" lvl="2" indent="0" fontAlgn="base">
              <a:buNone/>
            </a:pPr>
            <a:r>
              <a:rPr lang="en-US" sz="2400" dirty="0"/>
              <a:t>pop </a:t>
            </a:r>
            <a:r>
              <a:rPr lang="en-US" sz="2400" dirty="0" err="1"/>
              <a:t>ebp</a:t>
            </a:r>
            <a:endParaRPr lang="en-US" sz="2400" dirty="0"/>
          </a:p>
          <a:p>
            <a:pPr marL="914400" lvl="2" indent="0" fontAlgn="base">
              <a:buNone/>
            </a:pPr>
            <a:r>
              <a:rPr lang="en-US" sz="2400" dirty="0"/>
              <a:t>ret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2057400"/>
            <a:ext cx="4298950" cy="3600565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6995414" y="2059623"/>
            <a:ext cx="330200" cy="419100"/>
          </a:xfrm>
          <a:prstGeom prst="leftBrace">
            <a:avLst>
              <a:gd name="adj1" fmla="val 8333"/>
              <a:gd name="adj2" fmla="val 5459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995414" y="5238865"/>
            <a:ext cx="330200" cy="419100"/>
          </a:xfrm>
          <a:prstGeom prst="leftBrace">
            <a:avLst>
              <a:gd name="adj1" fmla="val 8333"/>
              <a:gd name="adj2" fmla="val 5459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6184" y="2109391"/>
            <a:ext cx="10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prologue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2333" y="5263749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epilogue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 Frame: when a function is called, structure called the stack frame is pushed onto the stack</a:t>
            </a:r>
          </a:p>
          <a:p>
            <a:pPr lvl="1"/>
            <a:r>
              <a:rPr lang="en-US" dirty="0"/>
              <a:t>EIP jumps to first instruction of the function</a:t>
            </a:r>
          </a:p>
          <a:p>
            <a:pPr lvl="1"/>
            <a:endParaRPr lang="en-US" dirty="0"/>
          </a:p>
          <a:p>
            <a:r>
              <a:rPr lang="en-US" dirty="0"/>
              <a:t>Stack frame contains:</a:t>
            </a:r>
          </a:p>
          <a:p>
            <a:pPr lvl="1"/>
            <a:r>
              <a:rPr lang="en-US" dirty="0"/>
              <a:t>Local variables</a:t>
            </a:r>
          </a:p>
          <a:p>
            <a:pPr lvl="1"/>
            <a:r>
              <a:rPr lang="en-US" dirty="0"/>
              <a:t>Return address</a:t>
            </a:r>
          </a:p>
          <a:p>
            <a:pPr lvl="1"/>
            <a:r>
              <a:rPr lang="en-US" dirty="0"/>
              <a:t>Arguments</a:t>
            </a:r>
          </a:p>
        </p:txBody>
      </p:sp>
      <p:pic>
        <p:nvPicPr>
          <p:cNvPr id="1026" name="Picture 2" descr="http://i.stack.imgur.com/uiCR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89" y="3235882"/>
            <a:ext cx="4066390" cy="33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7387" y="3334872"/>
            <a:ext cx="141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Lower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9817" y="6053436"/>
            <a:ext cx="1455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Higher Addresses</a:t>
            </a:r>
          </a:p>
        </p:txBody>
      </p:sp>
    </p:spTree>
    <p:extLst>
      <p:ext uri="{BB962C8B-B14F-4D97-AF65-F5344CB8AC3E}">
        <p14:creationId xmlns:p14="http://schemas.microsoft.com/office/powerpoint/2010/main" val="49042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968424" y="1865013"/>
            <a:ext cx="0" cy="410730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74042" y="1460086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9994" y="6043508"/>
            <a:ext cx="187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Addresses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7000" y="797073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Virtual Address Space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77091" y="240597"/>
            <a:ext cx="2189018" cy="494475"/>
            <a:chOff x="277091" y="240597"/>
            <a:chExt cx="2189018" cy="494475"/>
          </a:xfrm>
        </p:grpSpPr>
        <p:sp>
          <p:nvSpPr>
            <p:cNvPr id="21" name="Rounded Rectangle 20"/>
            <p:cNvSpPr/>
            <p:nvPr/>
          </p:nvSpPr>
          <p:spPr>
            <a:xfrm>
              <a:off x="277091" y="240597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EBP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607127" y="490759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77091" y="764263"/>
            <a:ext cx="2189018" cy="494475"/>
            <a:chOff x="277091" y="764263"/>
            <a:chExt cx="2189018" cy="494475"/>
          </a:xfrm>
        </p:grpSpPr>
        <p:sp>
          <p:nvSpPr>
            <p:cNvPr id="22" name="Rounded Rectangle 21"/>
            <p:cNvSpPr/>
            <p:nvPr/>
          </p:nvSpPr>
          <p:spPr>
            <a:xfrm>
              <a:off x="277091" y="764263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ESP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07127" y="1027905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77091" y="1287929"/>
            <a:ext cx="2189018" cy="494475"/>
            <a:chOff x="277091" y="1304314"/>
            <a:chExt cx="2189018" cy="494475"/>
          </a:xfrm>
        </p:grpSpPr>
        <p:sp>
          <p:nvSpPr>
            <p:cNvPr id="23" name="Rounded Rectangle 22"/>
            <p:cNvSpPr/>
            <p:nvPr/>
          </p:nvSpPr>
          <p:spPr>
            <a:xfrm>
              <a:off x="277091" y="1304314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EIP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607127" y="1551551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327562" y="2904049"/>
            <a:ext cx="3770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0x401145:    push 1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0x401147:    push 2</a:t>
            </a:r>
          </a:p>
          <a:p>
            <a:br>
              <a:rPr lang="en-US" sz="2400" dirty="0"/>
            </a:br>
            <a:r>
              <a:rPr lang="en-US" sz="2400" dirty="0"/>
              <a:t>0x401149:    call </a:t>
            </a:r>
            <a:r>
              <a:rPr lang="en-US" sz="2400" dirty="0" err="1"/>
              <a:t>sub_X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/>
              <a:t>0x40114E:    add </a:t>
            </a:r>
            <a:r>
              <a:rPr lang="en-US" sz="2400" dirty="0" err="1"/>
              <a:t>esp</a:t>
            </a:r>
            <a:r>
              <a:rPr lang="en-US" sz="2400" dirty="0"/>
              <a:t>, 8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917359" y="1273351"/>
            <a:ext cx="2453850" cy="4954823"/>
            <a:chOff x="6610203" y="1088685"/>
            <a:chExt cx="2453850" cy="4954823"/>
          </a:xfrm>
        </p:grpSpPr>
        <p:sp>
          <p:nvSpPr>
            <p:cNvPr id="4" name="Rectangle 3"/>
            <p:cNvSpPr/>
            <p:nvPr/>
          </p:nvSpPr>
          <p:spPr>
            <a:xfrm>
              <a:off x="6650181" y="1568547"/>
              <a:ext cx="2413871" cy="447496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650181" y="2260727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17320" y="1088685"/>
              <a:ext cx="1079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The Stack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650180" y="2862064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650179" y="355499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650179" y="4151370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650179" y="4747749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10203" y="539488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558493" y="29027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4558493" y="36260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644642" y="4371479"/>
            <a:ext cx="12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0x40114E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262101" y="4346964"/>
            <a:ext cx="1804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Frame Built</a:t>
            </a:r>
          </a:p>
          <a:p>
            <a:r>
              <a:rPr lang="en-US" dirty="0"/>
              <a:t>Used by function</a:t>
            </a:r>
          </a:p>
          <a:p>
            <a:endParaRPr lang="en-US" dirty="0"/>
          </a:p>
          <a:p>
            <a:r>
              <a:rPr lang="en-US" dirty="0"/>
              <a:t>Function Returns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52403" y="343101"/>
            <a:ext cx="433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in the function to base the stack frame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44559" y="1783709"/>
            <a:ext cx="1721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current</a:t>
            </a:r>
          </a:p>
          <a:p>
            <a:r>
              <a:rPr lang="en-US" dirty="0"/>
              <a:t>stack frame</a:t>
            </a:r>
          </a:p>
        </p:txBody>
      </p:sp>
    </p:spTree>
    <p:extLst>
      <p:ext uri="{BB962C8B-B14F-4D97-AF65-F5344CB8AC3E}">
        <p14:creationId xmlns:p14="http://schemas.microsoft.com/office/powerpoint/2010/main" val="9244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L 0.38763 0.1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2.59259E-6 L -0.00573 0.2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3 0.15046 L 0.38763 0.254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162 L 0.28125 -0.06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23681 L -0.00573 0.3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3 0.25463 L 0.38646 0.36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28125 -0.07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34189 L -0.00573 0.45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3 0.34306 L 0.38763 0.4486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023 L 0.23698 -0.079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63 0.44861 L 0.38763 0.343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45301 L -0.0069 0.56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46 0.36759 L 0.38763 0.150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7" grpId="0" build="allAtOnce"/>
      <p:bldP spid="48" grpId="0"/>
      <p:bldP spid="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968424" y="1865013"/>
            <a:ext cx="0" cy="410730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74042" y="1460086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29994" y="6043508"/>
            <a:ext cx="187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Addresses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7000" y="797073"/>
            <a:ext cx="289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Virtual Address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4251" y="302598"/>
            <a:ext cx="1381313" cy="376275"/>
            <a:chOff x="184251" y="302598"/>
            <a:chExt cx="1870363" cy="494475"/>
          </a:xfrm>
        </p:grpSpPr>
        <p:sp>
          <p:nvSpPr>
            <p:cNvPr id="21" name="Rounded Rectangle 20"/>
            <p:cNvSpPr/>
            <p:nvPr/>
          </p:nvSpPr>
          <p:spPr>
            <a:xfrm>
              <a:off x="724578" y="302598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EBP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84251" y="549835"/>
              <a:ext cx="724578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748953" y="3157292"/>
            <a:ext cx="2189018" cy="494475"/>
            <a:chOff x="277091" y="764263"/>
            <a:chExt cx="2189018" cy="494475"/>
          </a:xfrm>
        </p:grpSpPr>
        <p:sp>
          <p:nvSpPr>
            <p:cNvPr id="22" name="Rounded Rectangle 21"/>
            <p:cNvSpPr/>
            <p:nvPr/>
          </p:nvSpPr>
          <p:spPr>
            <a:xfrm>
              <a:off x="277091" y="764263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ESP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607127" y="1027905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7360" y="2743527"/>
            <a:ext cx="1765166" cy="480620"/>
            <a:chOff x="277091" y="1304314"/>
            <a:chExt cx="2189018" cy="494475"/>
          </a:xfrm>
        </p:grpSpPr>
        <p:sp>
          <p:nvSpPr>
            <p:cNvPr id="23" name="Rounded Rectangle 22"/>
            <p:cNvSpPr/>
            <p:nvPr/>
          </p:nvSpPr>
          <p:spPr>
            <a:xfrm>
              <a:off x="277091" y="1304314"/>
              <a:ext cx="1330036" cy="4944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EIP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607127" y="1551551"/>
              <a:ext cx="858982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075156" y="2733038"/>
            <a:ext cx="3770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0x407461:    push </a:t>
            </a:r>
            <a:r>
              <a:rPr lang="en-US" sz="2400" dirty="0" err="1"/>
              <a:t>ebp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0x401147:    </a:t>
            </a:r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 err="1"/>
              <a:t>ebp</a:t>
            </a:r>
            <a:r>
              <a:rPr lang="en-US" sz="2400" dirty="0"/>
              <a:t>, </a:t>
            </a:r>
            <a:r>
              <a:rPr lang="en-US" sz="2400" dirty="0" err="1"/>
              <a:t>esp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/>
              <a:t>0x401149:    sub </a:t>
            </a:r>
            <a:r>
              <a:rPr lang="en-US" sz="2400" dirty="0" err="1"/>
              <a:t>esp</a:t>
            </a:r>
            <a:r>
              <a:rPr lang="en-US" sz="2400" dirty="0"/>
              <a:t>, 8</a:t>
            </a:r>
          </a:p>
          <a:p>
            <a:r>
              <a:rPr lang="en-US" sz="2400" dirty="0"/>
              <a:t>                </a:t>
            </a:r>
            <a:r>
              <a:rPr lang="is-IS" sz="2400" dirty="0"/>
              <a:t>…......</a:t>
            </a:r>
            <a:br>
              <a:rPr lang="en-US" sz="2400" dirty="0"/>
            </a:br>
            <a:r>
              <a:rPr lang="en-US" sz="2400" dirty="0"/>
              <a:t>0x4074D2:    </a:t>
            </a:r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 err="1"/>
              <a:t>esp</a:t>
            </a:r>
            <a:r>
              <a:rPr lang="en-US" sz="2400" dirty="0"/>
              <a:t>, </a:t>
            </a:r>
            <a:r>
              <a:rPr lang="en-US" sz="2400" dirty="0" err="1"/>
              <a:t>ebp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0x4074D4:    pop </a:t>
            </a:r>
            <a:r>
              <a:rPr lang="en-US" sz="2400" dirty="0" err="1"/>
              <a:t>ebp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0x4074D5:    ret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331355" y="1258738"/>
            <a:ext cx="2453850" cy="4954823"/>
            <a:chOff x="6610203" y="1088685"/>
            <a:chExt cx="2453850" cy="4954823"/>
          </a:xfrm>
        </p:grpSpPr>
        <p:sp>
          <p:nvSpPr>
            <p:cNvPr id="4" name="Rectangle 3"/>
            <p:cNvSpPr/>
            <p:nvPr/>
          </p:nvSpPr>
          <p:spPr>
            <a:xfrm>
              <a:off x="6650181" y="1568547"/>
              <a:ext cx="2413871" cy="4474961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650181" y="2260727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17320" y="1088685"/>
              <a:ext cx="1079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The Stack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650180" y="2862064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650179" y="355499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650179" y="4151370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650179" y="4747749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10203" y="5394881"/>
              <a:ext cx="2413872" cy="74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359098" y="19478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59098" y="2543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914643" y="3209934"/>
            <a:ext cx="12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0x40114E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4908" y="273607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ebp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4610" y="294569"/>
            <a:ext cx="268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Restored to previous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2297" y="5087581"/>
            <a:ext cx="235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</a:t>
            </a:r>
            <a:r>
              <a:rPr lang="en-US"/>
              <a:t>local variables</a:t>
            </a:r>
          </a:p>
        </p:txBody>
      </p:sp>
    </p:spTree>
    <p:extLst>
      <p:ext uri="{BB962C8B-B14F-4D97-AF65-F5344CB8AC3E}">
        <p14:creationId xmlns:p14="http://schemas.microsoft.com/office/powerpoint/2010/main" val="18628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065 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0.32396 0.1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78 0.10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-0.00209 L 0.76459 0.5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90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10996 L -0.00039 0.22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8078 L 2.08333E-6 0.27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22871 L 0.003 0.318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26527 L 0.00013 0.08356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31852 L 0.00299 0.44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55 0.51018 L -0.0013 0.00324 " pathEditMode="relative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356 L 0.00013 0.00092 " pathEditMode="relative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44189 L 0.00299 0.538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254 L 0.0013 -0.0963 " pathEditMode="relative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1360</Words>
  <Application>Microsoft Macintosh PowerPoint</Application>
  <PresentationFormat>Widescreen</PresentationFormat>
  <Paragraphs>236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Buffer Overflows </vt:lpstr>
      <vt:lpstr>Why Do You Care?</vt:lpstr>
      <vt:lpstr>Objectives</vt:lpstr>
      <vt:lpstr>Function Calls – Stack Based</vt:lpstr>
      <vt:lpstr>Function Calls – Stack Based</vt:lpstr>
      <vt:lpstr>Stack Frames</vt:lpstr>
      <vt:lpstr>PowerPoint Presentation</vt:lpstr>
      <vt:lpstr>PowerPoint Presentation</vt:lpstr>
      <vt:lpstr>Exploitation</vt:lpstr>
      <vt:lpstr>Buffer Overflows</vt:lpstr>
      <vt:lpstr>Stack-Based Buffer Overflows</vt:lpstr>
      <vt:lpstr>Sample Program</vt:lpstr>
      <vt:lpstr>PowerPoint Presentation</vt:lpstr>
      <vt:lpstr>Detecting a Crash</vt:lpstr>
      <vt:lpstr>Getting More Control</vt:lpstr>
      <vt:lpstr>Calculating Stack Size w/ IDA Pro</vt:lpstr>
      <vt:lpstr>Calculating Stack Size w/ IDA Pro</vt:lpstr>
      <vt:lpstr>Fuzz the Application</vt:lpstr>
      <vt:lpstr>Metasploit Can Help</vt:lpstr>
      <vt:lpstr>You Have EIP - Now What?</vt:lpstr>
      <vt:lpstr>Adding Shellcode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XX - Topic </dc:title>
  <dc:creator>Stroschein, Joshua</dc:creator>
  <cp:lastModifiedBy>Josh Stroschein</cp:lastModifiedBy>
  <cp:revision>53</cp:revision>
  <dcterms:created xsi:type="dcterms:W3CDTF">2017-05-15T13:23:39Z</dcterms:created>
  <dcterms:modified xsi:type="dcterms:W3CDTF">2019-05-29T23:02:12Z</dcterms:modified>
</cp:coreProperties>
</file>