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72" r:id="rId3"/>
    <p:sldId id="282" r:id="rId4"/>
    <p:sldId id="273" r:id="rId5"/>
    <p:sldId id="274" r:id="rId6"/>
    <p:sldId id="276" r:id="rId7"/>
    <p:sldId id="281" r:id="rId8"/>
    <p:sldId id="278" r:id="rId9"/>
    <p:sldId id="280" r:id="rId10"/>
    <p:sldId id="279" r:id="rId11"/>
    <p:sldId id="275"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p:restoredTop sz="94677"/>
  </p:normalViewPr>
  <p:slideViewPr>
    <p:cSldViewPr snapToGrid="0" snapToObjects="1">
      <p:cViewPr varScale="1">
        <p:scale>
          <a:sx n="155" d="100"/>
          <a:sy n="155" d="100"/>
        </p:scale>
        <p:origin x="7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February 8,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February 8,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February 8,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February 8, 2016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February 8, 2016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February 8,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February 8,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February 8, 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sdn.microsoft.com/en-us/library/8dbf701c(VS.80).aspx" TargetMode="External"/><Relationship Id="rId4" Type="http://schemas.openxmlformats.org/officeDocument/2006/relationships/hyperlink" Target="https://gcc.gnu.org/onlinedocs/gcc-4.4.2/gcc/Optimize-Options.html" TargetMode="External"/><Relationship Id="rId1" Type="http://schemas.openxmlformats.org/officeDocument/2006/relationships/slideLayout" Target="../slideLayouts/slideLayout2.xml"/><Relationship Id="rId2" Type="http://schemas.openxmlformats.org/officeDocument/2006/relationships/hyperlink" Target="http://en.wikipedia.org/wiki/Buffer_overflow_prote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Stack cookies</a:t>
            </a:r>
            <a:endParaRPr lang="en-US" dirty="0"/>
          </a:p>
        </p:txBody>
      </p:sp>
      <p:sp>
        <p:nvSpPr>
          <p:cNvPr id="3" name="Subtitle 2"/>
          <p:cNvSpPr>
            <a:spLocks noGrp="1"/>
          </p:cNvSpPr>
          <p:nvPr>
            <p:ph type="subTitle" idx="1"/>
          </p:nvPr>
        </p:nvSpPr>
        <p:spPr/>
        <p:txBody>
          <a:bodyPr>
            <a:normAutofit/>
          </a:bodyPr>
          <a:lstStyle/>
          <a:p>
            <a:r>
              <a:rPr lang="en-US" dirty="0" smtClean="0"/>
              <a:t>CSC 444</a:t>
            </a:r>
          </a:p>
          <a:p>
            <a:endParaRPr lang="en-US" dirty="0"/>
          </a:p>
          <a:p>
            <a:endParaRPr lang="en-US" dirty="0" smtClean="0"/>
          </a:p>
          <a:p>
            <a:r>
              <a:rPr lang="en-US" sz="1800" dirty="0" smtClean="0"/>
              <a:t>Josh Stroschein</a:t>
            </a:r>
            <a:endParaRPr lang="en-US" dirty="0"/>
          </a:p>
        </p:txBody>
      </p:sp>
    </p:spTree>
    <p:extLst>
      <p:ext uri="{BB962C8B-B14F-4D97-AF65-F5344CB8AC3E}">
        <p14:creationId xmlns:p14="http://schemas.microsoft.com/office/powerpoint/2010/main" val="2456243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Reordering</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8065" t="11026" r="50272" b="67741"/>
          <a:stretch/>
        </p:blipFill>
        <p:spPr>
          <a:xfrm>
            <a:off x="457200" y="1696063"/>
            <a:ext cx="3713952" cy="436552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5161" t="46003" r="48710" b="29583"/>
          <a:stretch/>
        </p:blipFill>
        <p:spPr>
          <a:xfrm>
            <a:off x="4424516" y="1696062"/>
            <a:ext cx="4005068" cy="4365523"/>
          </a:xfrm>
          <a:prstGeom prst="rect">
            <a:avLst/>
          </a:prstGeom>
        </p:spPr>
      </p:pic>
    </p:spTree>
    <p:extLst>
      <p:ext uri="{BB962C8B-B14F-4D97-AF65-F5344CB8AC3E}">
        <p14:creationId xmlns:p14="http://schemas.microsoft.com/office/powerpoint/2010/main" val="68274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GCC</a:t>
            </a:r>
            <a:endParaRPr lang="en-US" dirty="0"/>
          </a:p>
        </p:txBody>
      </p:sp>
      <p:sp>
        <p:nvSpPr>
          <p:cNvPr id="3" name="Content Placeholder 2"/>
          <p:cNvSpPr>
            <a:spLocks noGrp="1"/>
          </p:cNvSpPr>
          <p:nvPr>
            <p:ph idx="1"/>
          </p:nvPr>
        </p:nvSpPr>
        <p:spPr/>
        <p:txBody>
          <a:bodyPr>
            <a:normAutofit/>
          </a:bodyPr>
          <a:lstStyle/>
          <a:p>
            <a:r>
              <a:rPr lang="en-US" sz="2800" dirty="0"/>
              <a:t>-</a:t>
            </a:r>
            <a:r>
              <a:rPr lang="en-US" sz="2800" dirty="0" err="1"/>
              <a:t>fstack</a:t>
            </a:r>
            <a:r>
              <a:rPr lang="en-US" sz="2800" dirty="0"/>
              <a:t>-protector</a:t>
            </a:r>
          </a:p>
          <a:p>
            <a:pPr lvl="1"/>
            <a:r>
              <a:rPr lang="en-US" sz="2400" dirty="0"/>
              <a:t>Emit extra code to check for buffer overflows, such as stack smashing attacks. This is done by adding a guard variable to functions with vulnerable objects. This includes functions that call </a:t>
            </a:r>
            <a:r>
              <a:rPr lang="en-US" sz="2400" dirty="0" err="1"/>
              <a:t>alloca</a:t>
            </a:r>
            <a:r>
              <a:rPr lang="en-US" sz="2400" dirty="0"/>
              <a:t>, and functions with buffers larger than 8 bytes. The guards are initialized when a function is entered and then checked when the function exits. If a guard check fails, an error message is printed and the program exits. </a:t>
            </a:r>
          </a:p>
          <a:p>
            <a:r>
              <a:rPr lang="en-US" sz="2800" dirty="0"/>
              <a:t>-</a:t>
            </a:r>
            <a:r>
              <a:rPr lang="en-US" sz="2800" dirty="0" err="1"/>
              <a:t>fstack</a:t>
            </a:r>
            <a:r>
              <a:rPr lang="en-US" sz="2800" dirty="0"/>
              <a:t>-protector-all</a:t>
            </a:r>
          </a:p>
          <a:p>
            <a:pPr lvl="1"/>
            <a:r>
              <a:rPr lang="en-US" sz="2400" dirty="0"/>
              <a:t>Like -</a:t>
            </a:r>
            <a:r>
              <a:rPr lang="en-US" sz="2400" dirty="0" err="1"/>
              <a:t>fstack</a:t>
            </a:r>
            <a:r>
              <a:rPr lang="en-US" sz="2400" dirty="0"/>
              <a:t>-protector except that all functions are protected. </a:t>
            </a:r>
          </a:p>
          <a:p>
            <a:endParaRPr lang="en-US" sz="2800" dirty="0"/>
          </a:p>
        </p:txBody>
      </p:sp>
    </p:spTree>
    <p:extLst>
      <p:ext uri="{BB962C8B-B14F-4D97-AF65-F5344CB8AC3E}">
        <p14:creationId xmlns:p14="http://schemas.microsoft.com/office/powerpoint/2010/main" val="1872761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sz="1800" dirty="0">
                <a:hlinkClick r:id="rId2"/>
              </a:rPr>
              <a:t>http://en.wikipedia.org/wiki/</a:t>
            </a:r>
            <a:r>
              <a:rPr lang="en-US" sz="1800" dirty="0" smtClean="0">
                <a:hlinkClick r:id="rId2"/>
              </a:rPr>
              <a:t>Buffer_overflow_protection</a:t>
            </a:r>
            <a:endParaRPr lang="en-US" sz="1800" dirty="0" smtClean="0"/>
          </a:p>
          <a:p>
            <a:r>
              <a:rPr lang="en-US" sz="1800" dirty="0" smtClean="0"/>
              <a:t>Microsoft stack guard</a:t>
            </a:r>
          </a:p>
          <a:p>
            <a:pPr lvl="1"/>
            <a:r>
              <a:rPr lang="en-US" sz="1400" dirty="0">
                <a:hlinkClick r:id="rId3"/>
              </a:rPr>
              <a:t>https://msdn.microsoft.com/en-us/library/8dbf701c(VS.80).</a:t>
            </a:r>
            <a:r>
              <a:rPr lang="en-US" sz="1400" dirty="0" smtClean="0">
                <a:hlinkClick r:id="rId3"/>
              </a:rPr>
              <a:t>aspx</a:t>
            </a:r>
            <a:endParaRPr lang="en-US" sz="1400" dirty="0" smtClean="0"/>
          </a:p>
          <a:p>
            <a:r>
              <a:rPr lang="en-US" sz="1800" dirty="0">
                <a:hlinkClick r:id="rId4"/>
              </a:rPr>
              <a:t>https://gcc.gnu.org/onlinedocs/gcc-4.4.2/gcc/Optimize-</a:t>
            </a:r>
            <a:r>
              <a:rPr lang="en-US" sz="1800" dirty="0" smtClean="0">
                <a:hlinkClick r:id="rId4"/>
              </a:rPr>
              <a:t>Options.html</a:t>
            </a:r>
            <a:endParaRPr lang="en-US" sz="1800" dirty="0" smtClean="0"/>
          </a:p>
          <a:p>
            <a:endParaRPr lang="en-US" sz="1800" dirty="0" smtClean="0"/>
          </a:p>
          <a:p>
            <a:pPr lvl="1"/>
            <a:endParaRPr lang="en-US" sz="1400" dirty="0" smtClean="0"/>
          </a:p>
          <a:p>
            <a:endParaRPr lang="en-US" sz="1800" dirty="0"/>
          </a:p>
        </p:txBody>
      </p:sp>
    </p:spTree>
    <p:extLst>
      <p:ext uri="{BB962C8B-B14F-4D97-AF65-F5344CB8AC3E}">
        <p14:creationId xmlns:p14="http://schemas.microsoft.com/office/powerpoint/2010/main" val="1986190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Cookies</a:t>
            </a:r>
            <a:endParaRPr lang="en-US" dirty="0"/>
          </a:p>
        </p:txBody>
      </p:sp>
      <p:sp>
        <p:nvSpPr>
          <p:cNvPr id="3" name="Content Placeholder 2"/>
          <p:cNvSpPr>
            <a:spLocks noGrp="1"/>
          </p:cNvSpPr>
          <p:nvPr>
            <p:ph idx="1"/>
          </p:nvPr>
        </p:nvSpPr>
        <p:spPr>
          <a:xfrm>
            <a:off x="457200" y="1600200"/>
            <a:ext cx="7551019" cy="4876800"/>
          </a:xfrm>
        </p:spPr>
        <p:txBody>
          <a:bodyPr>
            <a:normAutofit/>
          </a:bodyPr>
          <a:lstStyle/>
          <a:p>
            <a:endParaRPr lang="en-US" sz="2800" dirty="0" smtClean="0"/>
          </a:p>
          <a:p>
            <a:r>
              <a:rPr lang="en-US" sz="2800" dirty="0" smtClean="0"/>
              <a:t>Buffers </a:t>
            </a:r>
            <a:r>
              <a:rPr lang="en-US" sz="2800" dirty="0"/>
              <a:t>allocated on the stack</a:t>
            </a:r>
          </a:p>
          <a:p>
            <a:pPr lvl="1"/>
            <a:r>
              <a:rPr lang="en-US" sz="2400" dirty="0"/>
              <a:t>Can be overrun by a buffer </a:t>
            </a:r>
            <a:r>
              <a:rPr lang="en-US" sz="2400" dirty="0" smtClean="0"/>
              <a:t>overflow</a:t>
            </a:r>
          </a:p>
          <a:p>
            <a:pPr lvl="1"/>
            <a:endParaRPr lang="en-US" sz="2400" dirty="0"/>
          </a:p>
          <a:p>
            <a:pPr lvl="1"/>
            <a:r>
              <a:rPr lang="en-US" sz="2400" dirty="0"/>
              <a:t>To stop these overflows cookies have been </a:t>
            </a:r>
            <a:r>
              <a:rPr lang="en-US" sz="2400" dirty="0" smtClean="0"/>
              <a:t>introduced</a:t>
            </a:r>
          </a:p>
          <a:p>
            <a:pPr lvl="1"/>
            <a:endParaRPr lang="en-US" sz="2400" dirty="0" smtClean="0"/>
          </a:p>
          <a:p>
            <a:pPr lvl="1"/>
            <a:r>
              <a:rPr lang="en-US" sz="2400" dirty="0" smtClean="0"/>
              <a:t>Also known as:</a:t>
            </a:r>
          </a:p>
          <a:p>
            <a:pPr lvl="2"/>
            <a:r>
              <a:rPr lang="en-US" sz="2200" dirty="0" smtClean="0"/>
              <a:t>Canary </a:t>
            </a:r>
          </a:p>
          <a:p>
            <a:pPr lvl="2"/>
            <a:r>
              <a:rPr lang="en-US" sz="2200" dirty="0" smtClean="0"/>
              <a:t>Stack Guard</a:t>
            </a:r>
            <a:endParaRPr lang="en-US" sz="2200" dirty="0"/>
          </a:p>
        </p:txBody>
      </p:sp>
    </p:spTree>
    <p:extLst>
      <p:ext uri="{BB962C8B-B14F-4D97-AF65-F5344CB8AC3E}">
        <p14:creationId xmlns:p14="http://schemas.microsoft.com/office/powerpoint/2010/main" val="34765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Cookies – How do they work?</a:t>
            </a:r>
            <a:endParaRPr lang="en-US" dirty="0"/>
          </a:p>
        </p:txBody>
      </p:sp>
      <p:pic>
        <p:nvPicPr>
          <p:cNvPr id="4" name="Picture 2" descr="http://computervirus.uw.hu/images/0321304543/graphics/13fig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775" y="1676400"/>
            <a:ext cx="7334450" cy="486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1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endParaRPr lang="en-US" dirty="0"/>
          </a:p>
        </p:txBody>
      </p:sp>
      <p:sp>
        <p:nvSpPr>
          <p:cNvPr id="3" name="Content Placeholder 2"/>
          <p:cNvSpPr>
            <a:spLocks noGrp="1"/>
          </p:cNvSpPr>
          <p:nvPr>
            <p:ph idx="1"/>
          </p:nvPr>
        </p:nvSpPr>
        <p:spPr/>
        <p:txBody>
          <a:bodyPr/>
          <a:lstStyle/>
          <a:p>
            <a:r>
              <a:rPr lang="en-US" sz="2800" dirty="0"/>
              <a:t>A string buffer is defined as an array whose element size is one or two bytes, and where the size of the whole array is at least five bytes, or, any buffer allocated with _</a:t>
            </a:r>
            <a:r>
              <a:rPr lang="en-US" sz="2800" dirty="0" err="1"/>
              <a:t>alloca</a:t>
            </a:r>
            <a:r>
              <a:rPr lang="en-US" sz="2800" dirty="0"/>
              <a:t>.</a:t>
            </a:r>
          </a:p>
          <a:p>
            <a:r>
              <a:rPr lang="en-US" sz="2800" dirty="0"/>
              <a:t>Cookie is static value at </a:t>
            </a:r>
            <a:r>
              <a:rPr lang="en-US" sz="2800" dirty="0" smtClean="0"/>
              <a:t>runtime</a:t>
            </a:r>
          </a:p>
          <a:p>
            <a:pPr lvl="1"/>
            <a:r>
              <a:rPr lang="en-US" dirty="0" smtClean="0"/>
              <a:t>4 bytes DWORD</a:t>
            </a:r>
          </a:p>
          <a:p>
            <a:pPr lvl="1"/>
            <a:r>
              <a:rPr lang="en-US" dirty="0" smtClean="0"/>
              <a:t>Stored in .data section when module loads</a:t>
            </a:r>
            <a:endParaRPr lang="en-US" dirty="0"/>
          </a:p>
          <a:p>
            <a:pPr lvl="1"/>
            <a:r>
              <a:rPr lang="en-US" dirty="0" err="1" smtClean="0"/>
              <a:t>XORed</a:t>
            </a:r>
            <a:r>
              <a:rPr lang="en-US" dirty="0" smtClean="0"/>
              <a:t> </a:t>
            </a:r>
            <a:r>
              <a:rPr lang="en-US" dirty="0"/>
              <a:t>with the current value of </a:t>
            </a:r>
            <a:r>
              <a:rPr lang="en-US" dirty="0" smtClean="0"/>
              <a:t>EBP</a:t>
            </a:r>
            <a:endParaRPr lang="en-US" dirty="0"/>
          </a:p>
          <a:p>
            <a:pPr lvl="1"/>
            <a:r>
              <a:rPr lang="en-US" dirty="0"/>
              <a:t>That value is placed on the </a:t>
            </a:r>
            <a:r>
              <a:rPr lang="en-US" dirty="0" smtClean="0"/>
              <a:t>stack:</a:t>
            </a:r>
            <a:endParaRPr lang="en-US" dirty="0"/>
          </a:p>
          <a:p>
            <a:endParaRPr lang="en-US" dirty="0"/>
          </a:p>
        </p:txBody>
      </p:sp>
      <p:pic>
        <p:nvPicPr>
          <p:cNvPr id="4" name="Picture 3"/>
          <p:cNvPicPr>
            <a:picLocks noChangeAspect="1"/>
          </p:cNvPicPr>
          <p:nvPr/>
        </p:nvPicPr>
        <p:blipFill>
          <a:blip r:embed="rId2"/>
          <a:stretch>
            <a:fillRect/>
          </a:stretch>
        </p:blipFill>
        <p:spPr>
          <a:xfrm>
            <a:off x="1474838" y="5716521"/>
            <a:ext cx="5305305" cy="836679"/>
          </a:xfrm>
          <a:prstGeom prst="rect">
            <a:avLst/>
          </a:prstGeom>
        </p:spPr>
      </p:pic>
    </p:spTree>
    <p:extLst>
      <p:ext uri="{BB962C8B-B14F-4D97-AF65-F5344CB8AC3E}">
        <p14:creationId xmlns:p14="http://schemas.microsoft.com/office/powerpoint/2010/main" val="1924831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endParaRPr lang="en-US" dirty="0"/>
          </a:p>
        </p:txBody>
      </p:sp>
      <p:sp>
        <p:nvSpPr>
          <p:cNvPr id="3" name="Content Placeholder 2"/>
          <p:cNvSpPr>
            <a:spLocks noGrp="1"/>
          </p:cNvSpPr>
          <p:nvPr>
            <p:ph idx="1"/>
          </p:nvPr>
        </p:nvSpPr>
        <p:spPr/>
        <p:txBody>
          <a:bodyPr/>
          <a:lstStyle/>
          <a:p>
            <a:r>
              <a:rPr lang="en-US" sz="3200" dirty="0"/>
              <a:t>When the function returns</a:t>
            </a:r>
          </a:p>
          <a:p>
            <a:pPr lvl="1"/>
            <a:r>
              <a:rPr lang="en-US" sz="2800" dirty="0" smtClean="0"/>
              <a:t>XOR current </a:t>
            </a:r>
            <a:r>
              <a:rPr lang="en-US" sz="2800" dirty="0"/>
              <a:t>value of </a:t>
            </a:r>
            <a:r>
              <a:rPr lang="en-US" sz="2800" dirty="0" smtClean="0"/>
              <a:t>EBP</a:t>
            </a:r>
            <a:endParaRPr lang="en-US" sz="2800" dirty="0"/>
          </a:p>
          <a:p>
            <a:pPr lvl="1"/>
            <a:r>
              <a:rPr lang="en-US" sz="2800" dirty="0"/>
              <a:t>Compare the value in </a:t>
            </a:r>
            <a:r>
              <a:rPr lang="en-US" sz="2800" dirty="0" smtClean="0"/>
              <a:t>ECX to </a:t>
            </a:r>
            <a:r>
              <a:rPr lang="en-US" sz="2800" dirty="0"/>
              <a:t>the random cookie value</a:t>
            </a:r>
          </a:p>
          <a:p>
            <a:pPr lvl="1"/>
            <a:r>
              <a:rPr lang="en-US" sz="2800" dirty="0"/>
              <a:t>If they are equal, continue</a:t>
            </a:r>
          </a:p>
          <a:p>
            <a:endParaRPr lang="en-US" dirty="0"/>
          </a:p>
        </p:txBody>
      </p:sp>
      <p:pic>
        <p:nvPicPr>
          <p:cNvPr id="4" name="Picture 3"/>
          <p:cNvPicPr>
            <a:picLocks noChangeAspect="1"/>
          </p:cNvPicPr>
          <p:nvPr/>
        </p:nvPicPr>
        <p:blipFill>
          <a:blip r:embed="rId2"/>
          <a:stretch>
            <a:fillRect/>
          </a:stretch>
        </p:blipFill>
        <p:spPr>
          <a:xfrm>
            <a:off x="240440" y="4753551"/>
            <a:ext cx="6883400" cy="584200"/>
          </a:xfrm>
          <a:prstGeom prst="rect">
            <a:avLst/>
          </a:prstGeom>
        </p:spPr>
      </p:pic>
      <p:pic>
        <p:nvPicPr>
          <p:cNvPr id="5" name="Picture 4"/>
          <p:cNvPicPr>
            <a:picLocks noChangeAspect="1"/>
          </p:cNvPicPr>
          <p:nvPr/>
        </p:nvPicPr>
        <p:blipFill>
          <a:blip r:embed="rId3"/>
          <a:stretch>
            <a:fillRect/>
          </a:stretch>
        </p:blipFill>
        <p:spPr>
          <a:xfrm>
            <a:off x="240440" y="5765800"/>
            <a:ext cx="7874000" cy="711200"/>
          </a:xfrm>
          <a:prstGeom prst="rect">
            <a:avLst/>
          </a:prstGeom>
        </p:spPr>
      </p:pic>
    </p:spTree>
    <p:extLst>
      <p:ext uri="{BB962C8B-B14F-4D97-AF65-F5344CB8AC3E}">
        <p14:creationId xmlns:p14="http://schemas.microsoft.com/office/powerpoint/2010/main" val="28137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a:t>
            </a:r>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3178" t="20948" r="18790" b="57854"/>
          <a:stretch/>
        </p:blipFill>
        <p:spPr>
          <a:xfrm>
            <a:off x="209862" y="2227007"/>
            <a:ext cx="8724275" cy="2772696"/>
          </a:xfrm>
          <a:prstGeom prst="rect">
            <a:avLst/>
          </a:prstGeom>
        </p:spPr>
      </p:pic>
    </p:spTree>
    <p:extLst>
      <p:ext uri="{BB962C8B-B14F-4D97-AF65-F5344CB8AC3E}">
        <p14:creationId xmlns:p14="http://schemas.microsoft.com/office/powerpoint/2010/main" val="146062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the value</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4355" t="40403" r="25162" b="45710"/>
          <a:stretch/>
        </p:blipFill>
        <p:spPr>
          <a:xfrm>
            <a:off x="1519083" y="1637637"/>
            <a:ext cx="6627973" cy="2174255"/>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9678" t="38835" r="27580" b="42126"/>
          <a:stretch/>
        </p:blipFill>
        <p:spPr>
          <a:xfrm>
            <a:off x="2448231" y="3925529"/>
            <a:ext cx="4542504" cy="2738389"/>
          </a:xfrm>
          <a:prstGeom prst="rect">
            <a:avLst/>
          </a:prstGeom>
        </p:spPr>
      </p:pic>
    </p:spTree>
    <p:extLst>
      <p:ext uri="{BB962C8B-B14F-4D97-AF65-F5344CB8AC3E}">
        <p14:creationId xmlns:p14="http://schemas.microsoft.com/office/powerpoint/2010/main" val="183584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Cookie</a:t>
            </a:r>
            <a:endParaRPr lang="en-US" dirty="0"/>
          </a:p>
        </p:txBody>
      </p:sp>
      <p:sp>
        <p:nvSpPr>
          <p:cNvPr id="5" name="Rectangle 4"/>
          <p:cNvSpPr/>
          <p:nvPr/>
        </p:nvSpPr>
        <p:spPr>
          <a:xfrm>
            <a:off x="4317167" y="1568546"/>
            <a:ext cx="3222886" cy="451203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8336060" y="1793823"/>
            <a:ext cx="0" cy="4107305"/>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794886" y="1424491"/>
            <a:ext cx="1082348" cy="369332"/>
          </a:xfrm>
          <a:prstGeom prst="rect">
            <a:avLst/>
          </a:prstGeom>
          <a:noFill/>
        </p:spPr>
        <p:txBody>
          <a:bodyPr wrap="none" rtlCol="0">
            <a:spAutoFit/>
          </a:bodyPr>
          <a:lstStyle/>
          <a:p>
            <a:r>
              <a:rPr lang="en-US" smtClean="0"/>
              <a:t>HIGHER</a:t>
            </a:r>
            <a:endParaRPr lang="en-US"/>
          </a:p>
        </p:txBody>
      </p:sp>
      <p:sp>
        <p:nvSpPr>
          <p:cNvPr id="9" name="TextBox 8"/>
          <p:cNvSpPr txBox="1"/>
          <p:nvPr/>
        </p:nvSpPr>
        <p:spPr>
          <a:xfrm>
            <a:off x="7794886" y="6066232"/>
            <a:ext cx="1031051" cy="369332"/>
          </a:xfrm>
          <a:prstGeom prst="rect">
            <a:avLst/>
          </a:prstGeom>
          <a:noFill/>
        </p:spPr>
        <p:txBody>
          <a:bodyPr wrap="none" rtlCol="0">
            <a:spAutoFit/>
          </a:bodyPr>
          <a:lstStyle/>
          <a:p>
            <a:r>
              <a:rPr lang="en-US" dirty="0" smtClean="0"/>
              <a:t>LOWER</a:t>
            </a:r>
            <a:endParaRPr lang="en-US" dirty="0"/>
          </a:p>
        </p:txBody>
      </p:sp>
      <p:cxnSp>
        <p:nvCxnSpPr>
          <p:cNvPr id="11" name="Straight Connector 10"/>
          <p:cNvCxnSpPr/>
          <p:nvPr/>
        </p:nvCxnSpPr>
        <p:spPr>
          <a:xfrm flipV="1">
            <a:off x="4317167" y="2260725"/>
            <a:ext cx="3222886" cy="1"/>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348669" y="2904048"/>
            <a:ext cx="3222886" cy="1"/>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315830" y="3576388"/>
            <a:ext cx="3222886" cy="1"/>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347909" y="4248728"/>
            <a:ext cx="3222886" cy="1"/>
          </a:xfrm>
          <a:prstGeom prst="line">
            <a:avLst/>
          </a:prstGeom>
          <a:ln w="444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17167" y="4946620"/>
            <a:ext cx="3222886" cy="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72516" y="1670225"/>
            <a:ext cx="1007007" cy="400110"/>
          </a:xfrm>
          <a:prstGeom prst="rect">
            <a:avLst/>
          </a:prstGeom>
          <a:noFill/>
        </p:spPr>
        <p:txBody>
          <a:bodyPr wrap="none" rtlCol="0">
            <a:spAutoFit/>
          </a:bodyPr>
          <a:lstStyle/>
          <a:p>
            <a:r>
              <a:rPr lang="en-US" sz="2000" dirty="0" err="1" smtClean="0"/>
              <a:t>Args</a:t>
            </a:r>
            <a:r>
              <a:rPr lang="en-US" dirty="0" smtClean="0"/>
              <a:t>….</a:t>
            </a:r>
            <a:endParaRPr lang="en-US" dirty="0"/>
          </a:p>
        </p:txBody>
      </p:sp>
      <p:sp>
        <p:nvSpPr>
          <p:cNvPr id="19" name="TextBox 18"/>
          <p:cNvSpPr txBox="1"/>
          <p:nvPr/>
        </p:nvSpPr>
        <p:spPr>
          <a:xfrm>
            <a:off x="4777677" y="2380367"/>
            <a:ext cx="2424831" cy="369332"/>
          </a:xfrm>
          <a:prstGeom prst="rect">
            <a:avLst/>
          </a:prstGeom>
          <a:noFill/>
        </p:spPr>
        <p:txBody>
          <a:bodyPr wrap="none" rtlCol="0">
            <a:spAutoFit/>
          </a:bodyPr>
          <a:lstStyle/>
          <a:p>
            <a:r>
              <a:rPr lang="en-US" smtClean="0"/>
              <a:t>RETURN ADDY (EIP)</a:t>
            </a:r>
            <a:endParaRPr lang="en-US"/>
          </a:p>
        </p:txBody>
      </p:sp>
      <p:sp>
        <p:nvSpPr>
          <p:cNvPr id="20" name="TextBox 19"/>
          <p:cNvSpPr txBox="1"/>
          <p:nvPr/>
        </p:nvSpPr>
        <p:spPr>
          <a:xfrm>
            <a:off x="5283549" y="3088926"/>
            <a:ext cx="1184940" cy="369332"/>
          </a:xfrm>
          <a:prstGeom prst="rect">
            <a:avLst/>
          </a:prstGeom>
          <a:noFill/>
        </p:spPr>
        <p:txBody>
          <a:bodyPr wrap="none" rtlCol="0">
            <a:spAutoFit/>
          </a:bodyPr>
          <a:lstStyle/>
          <a:p>
            <a:r>
              <a:rPr lang="en-US" smtClean="0"/>
              <a:t>OLD EBP</a:t>
            </a:r>
            <a:endParaRPr lang="en-US"/>
          </a:p>
        </p:txBody>
      </p:sp>
      <p:sp>
        <p:nvSpPr>
          <p:cNvPr id="21" name="TextBox 20"/>
          <p:cNvSpPr txBox="1"/>
          <p:nvPr/>
        </p:nvSpPr>
        <p:spPr>
          <a:xfrm>
            <a:off x="5053297" y="3729347"/>
            <a:ext cx="1809150" cy="369332"/>
          </a:xfrm>
          <a:prstGeom prst="rect">
            <a:avLst/>
          </a:prstGeom>
          <a:noFill/>
        </p:spPr>
        <p:txBody>
          <a:bodyPr wrap="none" rtlCol="0">
            <a:spAutoFit/>
          </a:bodyPr>
          <a:lstStyle/>
          <a:p>
            <a:r>
              <a:rPr lang="en-US" dirty="0" smtClean="0"/>
              <a:t>EBP – 4 Cookie</a:t>
            </a:r>
            <a:endParaRPr lang="en-US" dirty="0"/>
          </a:p>
        </p:txBody>
      </p:sp>
      <p:cxnSp>
        <p:nvCxnSpPr>
          <p:cNvPr id="24" name="Straight Connector 23"/>
          <p:cNvCxnSpPr/>
          <p:nvPr/>
        </p:nvCxnSpPr>
        <p:spPr>
          <a:xfrm flipV="1">
            <a:off x="4332538" y="5563644"/>
            <a:ext cx="3222886" cy="1"/>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4596" y="1873770"/>
            <a:ext cx="2173573" cy="923330"/>
          </a:xfrm>
          <a:prstGeom prst="rect">
            <a:avLst/>
          </a:prstGeom>
          <a:noFill/>
        </p:spPr>
        <p:txBody>
          <a:bodyPr wrap="square" rtlCol="0">
            <a:spAutoFit/>
          </a:bodyPr>
          <a:lstStyle/>
          <a:p>
            <a:r>
              <a:rPr lang="en-US" dirty="0" smtClean="0"/>
              <a:t>PROLOG:</a:t>
            </a:r>
          </a:p>
          <a:p>
            <a:r>
              <a:rPr lang="en-US" dirty="0"/>
              <a:t>p</a:t>
            </a:r>
            <a:r>
              <a:rPr lang="en-US" dirty="0" smtClean="0"/>
              <a:t>ush </a:t>
            </a:r>
            <a:r>
              <a:rPr lang="en-US" dirty="0" err="1" smtClean="0"/>
              <a:t>ebp</a:t>
            </a:r>
            <a:endParaRPr lang="en-US" dirty="0" smtClean="0"/>
          </a:p>
          <a:p>
            <a:r>
              <a:rPr lang="en-US" dirty="0" err="1"/>
              <a:t>m</a:t>
            </a:r>
            <a:r>
              <a:rPr lang="en-US" dirty="0" err="1" smtClean="0"/>
              <a:t>ov</a:t>
            </a:r>
            <a:r>
              <a:rPr lang="en-US" dirty="0" smtClean="0"/>
              <a:t> </a:t>
            </a:r>
            <a:r>
              <a:rPr lang="en-US" dirty="0" err="1" smtClean="0"/>
              <a:t>ebp</a:t>
            </a:r>
            <a:r>
              <a:rPr lang="en-US" dirty="0" smtClean="0"/>
              <a:t>, </a:t>
            </a:r>
            <a:r>
              <a:rPr lang="en-US" dirty="0" err="1" smtClean="0"/>
              <a:t>esp</a:t>
            </a:r>
            <a:endParaRPr lang="en-US" dirty="0"/>
          </a:p>
        </p:txBody>
      </p:sp>
      <p:cxnSp>
        <p:nvCxnSpPr>
          <p:cNvPr id="29" name="Straight Arrow Connector 28"/>
          <p:cNvCxnSpPr/>
          <p:nvPr/>
        </p:nvCxnSpPr>
        <p:spPr>
          <a:xfrm>
            <a:off x="2379560" y="2792098"/>
            <a:ext cx="1682774" cy="354772"/>
          </a:xfrm>
          <a:prstGeom prst="straightConnector1">
            <a:avLst/>
          </a:prstGeom>
          <a:ln w="635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26"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34541" t="20948" r="49626" b="61349"/>
          <a:stretch/>
        </p:blipFill>
        <p:spPr>
          <a:xfrm>
            <a:off x="400410" y="3337830"/>
            <a:ext cx="3183713" cy="2563297"/>
          </a:xfrm>
          <a:prstGeom prst="rect">
            <a:avLst/>
          </a:prstGeom>
        </p:spPr>
      </p:pic>
      <p:sp>
        <p:nvSpPr>
          <p:cNvPr id="6" name="TextBox 5"/>
          <p:cNvSpPr txBox="1"/>
          <p:nvPr/>
        </p:nvSpPr>
        <p:spPr>
          <a:xfrm>
            <a:off x="5619135" y="4409769"/>
            <a:ext cx="459743" cy="369332"/>
          </a:xfrm>
          <a:prstGeom prst="rect">
            <a:avLst/>
          </a:prstGeom>
          <a:noFill/>
        </p:spPr>
        <p:txBody>
          <a:bodyPr wrap="square" rtlCol="0">
            <a:spAutoFit/>
          </a:bodyPr>
          <a:lstStyle/>
          <a:p>
            <a:r>
              <a:rPr lang="en-US" smtClean="0"/>
              <a:t>…</a:t>
            </a:r>
            <a:endParaRPr lang="en-US"/>
          </a:p>
        </p:txBody>
      </p:sp>
      <p:sp>
        <p:nvSpPr>
          <p:cNvPr id="10" name="TextBox 9"/>
          <p:cNvSpPr txBox="1"/>
          <p:nvPr/>
        </p:nvSpPr>
        <p:spPr>
          <a:xfrm>
            <a:off x="5014825" y="5114140"/>
            <a:ext cx="1907573" cy="369332"/>
          </a:xfrm>
          <a:prstGeom prst="rect">
            <a:avLst/>
          </a:prstGeom>
          <a:noFill/>
        </p:spPr>
        <p:txBody>
          <a:bodyPr wrap="none" rtlCol="0">
            <a:spAutoFit/>
          </a:bodyPr>
          <a:lstStyle/>
          <a:p>
            <a:r>
              <a:rPr lang="en-US" dirty="0" smtClean="0"/>
              <a:t>EBP - 18h Buffer</a:t>
            </a:r>
            <a:endParaRPr lang="en-US" dirty="0"/>
          </a:p>
        </p:txBody>
      </p:sp>
      <p:sp>
        <p:nvSpPr>
          <p:cNvPr id="12" name="TextBox 11"/>
          <p:cNvSpPr txBox="1"/>
          <p:nvPr/>
        </p:nvSpPr>
        <p:spPr>
          <a:xfrm>
            <a:off x="5039406" y="5652763"/>
            <a:ext cx="1809150" cy="369332"/>
          </a:xfrm>
          <a:prstGeom prst="rect">
            <a:avLst/>
          </a:prstGeom>
          <a:noFill/>
        </p:spPr>
        <p:txBody>
          <a:bodyPr wrap="none" rtlCol="0">
            <a:spAutoFit/>
          </a:bodyPr>
          <a:lstStyle/>
          <a:p>
            <a:r>
              <a:rPr lang="en-US" dirty="0" smtClean="0"/>
              <a:t>EBP – </a:t>
            </a:r>
            <a:r>
              <a:rPr lang="en-US" smtClean="0"/>
              <a:t>1C Local</a:t>
            </a:r>
            <a:endParaRPr lang="en-US"/>
          </a:p>
        </p:txBody>
      </p:sp>
      <p:cxnSp>
        <p:nvCxnSpPr>
          <p:cNvPr id="28" name="Straight Arrow Connector 27"/>
          <p:cNvCxnSpPr/>
          <p:nvPr/>
        </p:nvCxnSpPr>
        <p:spPr>
          <a:xfrm flipV="1">
            <a:off x="7202508" y="3108960"/>
            <a:ext cx="21253" cy="2374512"/>
          </a:xfrm>
          <a:prstGeom prst="straightConnector1">
            <a:avLst/>
          </a:prstGeom>
          <a:ln w="635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Cloud 31"/>
          <p:cNvSpPr/>
          <p:nvPr/>
        </p:nvSpPr>
        <p:spPr>
          <a:xfrm flipV="1">
            <a:off x="6848556" y="3649175"/>
            <a:ext cx="706362" cy="43096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6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 Reordering</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7894" t="7107" r="51171" b="70817"/>
          <a:stretch/>
        </p:blipFill>
        <p:spPr>
          <a:xfrm>
            <a:off x="457200" y="1656735"/>
            <a:ext cx="3514832" cy="4581832"/>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8710" t="50483" r="48064" b="25999"/>
          <a:stretch/>
        </p:blipFill>
        <p:spPr>
          <a:xfrm>
            <a:off x="4454013" y="1656735"/>
            <a:ext cx="3554361" cy="4551313"/>
          </a:xfrm>
          <a:prstGeom prst="rect">
            <a:avLst/>
          </a:prstGeom>
        </p:spPr>
      </p:pic>
    </p:spTree>
    <p:extLst>
      <p:ext uri="{BB962C8B-B14F-4D97-AF65-F5344CB8AC3E}">
        <p14:creationId xmlns:p14="http://schemas.microsoft.com/office/powerpoint/2010/main" val="2056162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181</TotalTime>
  <Words>293</Words>
  <Application>Microsoft Macintosh PowerPoint</Application>
  <PresentationFormat>On-screen Show (4:3)</PresentationFormat>
  <Paragraphs>56</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Clarity</vt:lpstr>
      <vt:lpstr>Stack cookies</vt:lpstr>
      <vt:lpstr>Stack Cookies</vt:lpstr>
      <vt:lpstr>Stack Cookies – How do they work?</vt:lpstr>
      <vt:lpstr>Microsoft</vt:lpstr>
      <vt:lpstr>Microsoft</vt:lpstr>
      <vt:lpstr>Another Example</vt:lpstr>
      <vt:lpstr>Checking the value</vt:lpstr>
      <vt:lpstr>Stack Cookie</vt:lpstr>
      <vt:lpstr>Variable Reordering</vt:lpstr>
      <vt:lpstr>Variable Reordering</vt:lpstr>
      <vt:lpstr>GCC</vt:lpstr>
      <vt:lpstr>References</vt:lpstr>
    </vt:vector>
  </TitlesOfParts>
  <Company>Dakota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Stack</dc:title>
  <dc:creator>Josh Stroschein</dc:creator>
  <cp:lastModifiedBy>Stroschein, Joshua</cp:lastModifiedBy>
  <cp:revision>20</cp:revision>
  <cp:lastPrinted>2016-02-08T16:24:35Z</cp:lastPrinted>
  <dcterms:created xsi:type="dcterms:W3CDTF">2015-09-08T03:14:49Z</dcterms:created>
  <dcterms:modified xsi:type="dcterms:W3CDTF">2016-02-08T16:24:45Z</dcterms:modified>
</cp:coreProperties>
</file>