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6"/>
    <p:restoredTop sz="94672"/>
  </p:normalViewPr>
  <p:slideViewPr>
    <p:cSldViewPr snapToGrid="0" snapToObjects="1">
      <p:cViewPr varScale="1">
        <p:scale>
          <a:sx n="133" d="100"/>
          <a:sy n="133" d="100"/>
        </p:scale>
        <p:origin x="6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133B25-25DF-794E-A8B4-A6D821BD3816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American Fuzzy Lop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CSC 748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1800" dirty="0"/>
              <a:t>Josh Stroschein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5A06-8A47-5A46-8365-7EC05AA5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FB91-5461-F942-91E4-B4451ED4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Cycles done – queue passes</a:t>
            </a:r>
          </a:p>
          <a:p>
            <a:pPr lvl="1"/>
            <a:r>
              <a:rPr lang="en-US" dirty="0"/>
              <a:t>Number of times </a:t>
            </a:r>
            <a:r>
              <a:rPr lang="en-US" dirty="0" err="1"/>
              <a:t>fuzzer</a:t>
            </a:r>
            <a:r>
              <a:rPr lang="en-US" dirty="0"/>
              <a:t> covered all interesting test cases, fuzzed them and looped back to the beginning</a:t>
            </a:r>
          </a:p>
          <a:p>
            <a:pPr lvl="2"/>
            <a:r>
              <a:rPr lang="en-US" dirty="0"/>
              <a:t>Each fuzz session should be allowed to complete at least one cycle</a:t>
            </a:r>
          </a:p>
          <a:p>
            <a:pPr lvl="2"/>
            <a:endParaRPr lang="en-US" dirty="0"/>
          </a:p>
          <a:p>
            <a:r>
              <a:rPr lang="en-US" dirty="0"/>
              <a:t>Total paths = number of test cases</a:t>
            </a:r>
          </a:p>
          <a:p>
            <a:endParaRPr lang="en-US" dirty="0"/>
          </a:p>
          <a:p>
            <a:r>
              <a:rPr lang="en-US" dirty="0"/>
              <a:t>Crashes and hangs can be viewed in output </a:t>
            </a:r>
            <a:r>
              <a:rPr lang="en-US" dirty="0" err="1"/>
              <a:t>dir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44EA9-3C10-014A-AEBE-A32D268B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8971"/>
            <a:ext cx="4007774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D7BC-E0C7-204C-BDA2-9FF21924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3FC2-FB40-714D-B810-7D55E52F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 Progress</a:t>
            </a:r>
          </a:p>
          <a:p>
            <a:pPr lvl="1"/>
            <a:r>
              <a:rPr lang="en-US" dirty="0"/>
              <a:t>How far along the </a:t>
            </a:r>
            <a:r>
              <a:rPr lang="en-US" dirty="0" err="1"/>
              <a:t>fuzzer</a:t>
            </a:r>
            <a:r>
              <a:rPr lang="en-US" dirty="0"/>
              <a:t> is with current queue cycle</a:t>
            </a:r>
          </a:p>
          <a:p>
            <a:pPr lvl="1"/>
            <a:endParaRPr lang="en-US" dirty="0"/>
          </a:p>
          <a:p>
            <a:r>
              <a:rPr lang="en-US" dirty="0"/>
              <a:t>Map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F56E5-9BB1-3C45-B634-CFF74730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35602"/>
            <a:ext cx="4365404" cy="88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1DEEF-CCAA-4D49-A4DF-09F34AAE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75689"/>
            <a:ext cx="4377896" cy="8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159E-22AB-5B40-A850-F8DE1486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E518-C1A3-8741-B390-B14C1003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afl-cmin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afl-tmin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AFL?</a:t>
            </a:r>
          </a:p>
        </p:txBody>
      </p:sp>
      <p:pic>
        <p:nvPicPr>
          <p:cNvPr id="1026" name="Picture 2" descr="http://lcamtuf.coredump.cx/afl/afl_screen.png">
            <a:extLst>
              <a:ext uri="{FF2B5EF4-FFF2-40B4-BE49-F238E27FC236}">
                <a16:creationId xmlns:a16="http://schemas.microsoft.com/office/drawing/2014/main" id="{4AA6A6EA-E2AD-DF49-83F6-ACF9586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000250"/>
            <a:ext cx="804672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8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3ED4-238A-0A4D-A15E-A2DAE983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8364-07D1-C145-A936-3E559C57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Employs a novel type of compile-time instrumentation &amp; genetic algorithms</a:t>
            </a:r>
          </a:p>
          <a:p>
            <a:pPr lvl="1"/>
            <a:r>
              <a:rPr lang="en-US" dirty="0"/>
              <a:t>Uses this to automatically discover new test cases that trigger new internal states in the targeted binary</a:t>
            </a:r>
          </a:p>
          <a:p>
            <a:pPr lvl="1"/>
            <a:r>
              <a:rPr lang="en-US" dirty="0"/>
              <a:t>This improves functional coverage of the fuzzed code</a:t>
            </a:r>
          </a:p>
          <a:p>
            <a:pPr lvl="1"/>
            <a:endParaRPr lang="en-US" dirty="0"/>
          </a:p>
          <a:p>
            <a:r>
              <a:rPr lang="en-US" dirty="0"/>
              <a:t>Coverage guiding fuzzing – program execution paths are used to guide the generation of more effective input data for test cases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DDCF-A660-1D4A-B670-D5599251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VS DBI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1A9E-AFA6-A343-8A1C-E2073E68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Binary Instrumentation – analyzing binary application at runtime through injection of instrumentation code</a:t>
            </a:r>
          </a:p>
          <a:p>
            <a:pPr lvl="1"/>
            <a:r>
              <a:rPr lang="en-US" dirty="0"/>
              <a:t>Instrumentation code – code that is designed to monitor or measure</a:t>
            </a:r>
          </a:p>
          <a:p>
            <a:pPr lvl="1"/>
            <a:r>
              <a:rPr lang="en-US" dirty="0"/>
              <a:t>Typically transparent to the target application</a:t>
            </a:r>
          </a:p>
          <a:p>
            <a:pPr lvl="1"/>
            <a:r>
              <a:rPr lang="en-US" dirty="0"/>
              <a:t>Runtime instrumentation allows </a:t>
            </a:r>
            <a:r>
              <a:rPr lang="en-US" dirty="0" err="1"/>
              <a:t>fuzzer</a:t>
            </a:r>
            <a:r>
              <a:rPr lang="en-US" dirty="0"/>
              <a:t> to gain insight into behavior and state of an application</a:t>
            </a:r>
          </a:p>
          <a:p>
            <a:pPr lvl="1"/>
            <a:endParaRPr lang="en-US" dirty="0"/>
          </a:p>
          <a:p>
            <a:r>
              <a:rPr lang="en-US" dirty="0"/>
              <a:t>Static analysis leaves us to speculate what may occur, DBI allows to observe what does occur</a:t>
            </a:r>
          </a:p>
        </p:txBody>
      </p:sp>
    </p:spTree>
    <p:extLst>
      <p:ext uri="{BB962C8B-B14F-4D97-AF65-F5344CB8AC3E}">
        <p14:creationId xmlns:p14="http://schemas.microsoft.com/office/powerpoint/2010/main" val="256555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FC83-FD87-3B48-BEA0-AC02CCE1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B2D6-F780-D745-A538-5C76E94B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Fairly easy to setup and begin using</a:t>
            </a:r>
          </a:p>
          <a:p>
            <a:pPr lvl="1"/>
            <a:r>
              <a:rPr lang="en-US" dirty="0"/>
              <a:t>Minimal configuration</a:t>
            </a:r>
          </a:p>
          <a:p>
            <a:pPr lvl="1"/>
            <a:endParaRPr lang="en-US" dirty="0"/>
          </a:p>
          <a:p>
            <a:r>
              <a:rPr lang="en-US" dirty="0"/>
              <a:t>Discovers interesting code paths for you</a:t>
            </a:r>
          </a:p>
          <a:p>
            <a:endParaRPr lang="en-US" dirty="0"/>
          </a:p>
          <a:p>
            <a:r>
              <a:rPr lang="en-US" dirty="0"/>
              <a:t>Generates relevant test cases</a:t>
            </a:r>
          </a:p>
          <a:p>
            <a:pPr lvl="1"/>
            <a:r>
              <a:rPr lang="en-US" dirty="0"/>
              <a:t>You don’t need to spend time writing rules to generate test cases</a:t>
            </a:r>
          </a:p>
          <a:p>
            <a:pPr lvl="1"/>
            <a:r>
              <a:rPr lang="en-US" dirty="0"/>
              <a:t>Don’t have to worry (as much) about samples code coverage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FAA9-CA6A-454C-8B37-65A9DEC8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AFL 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99BE-FC0E-E240-BEDF-A07F5ABA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from source</a:t>
            </a:r>
          </a:p>
          <a:p>
            <a:endParaRPr lang="en-US" dirty="0"/>
          </a:p>
          <a:p>
            <a:r>
              <a:rPr lang="en-US" dirty="0"/>
              <a:t>Modify existing code to target specific functionality</a:t>
            </a:r>
          </a:p>
          <a:p>
            <a:endParaRPr lang="en-US" dirty="0"/>
          </a:p>
          <a:p>
            <a:r>
              <a:rPr lang="en-US" dirty="0"/>
              <a:t>Black-box using QEMU (Linux)</a:t>
            </a:r>
          </a:p>
        </p:txBody>
      </p:sp>
    </p:spTree>
    <p:extLst>
      <p:ext uri="{BB962C8B-B14F-4D97-AF65-F5344CB8AC3E}">
        <p14:creationId xmlns:p14="http://schemas.microsoft.com/office/powerpoint/2010/main" val="41158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0CDE-AEFD-BB46-BE3C-2C4C5EAC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Fuzz </a:t>
            </a:r>
            <a:r>
              <a:rPr lang="en-US" dirty="0" err="1"/>
              <a:t>Binutils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3879-85A6-DD4F-9CF3-16E46FE61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Find software you want to fuzz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/>
              <a:t>binutils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Configure build to use the AFL-Compiler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cd </a:t>
            </a:r>
            <a:r>
              <a:rPr lang="en-US" dirty="0" err="1"/>
              <a:t>binutils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./configure CC=</a:t>
            </a:r>
            <a:r>
              <a:rPr lang="en-US" dirty="0" err="1"/>
              <a:t>afl-gcc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make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test case(s)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Consider </a:t>
            </a:r>
            <a:r>
              <a:rPr lang="en-US" dirty="0" err="1"/>
              <a:t>afl-tmin</a:t>
            </a:r>
            <a:r>
              <a:rPr lang="en-US" dirty="0"/>
              <a:t> and </a:t>
            </a:r>
            <a:r>
              <a:rPr lang="en-US" dirty="0" err="1"/>
              <a:t>afl-cmin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Fuzz!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/>
              <a:t>afl</a:t>
            </a:r>
            <a:r>
              <a:rPr lang="en-US" dirty="0"/>
              <a:t>-fuzz –</a:t>
            </a:r>
            <a:r>
              <a:rPr lang="en-US" dirty="0" err="1"/>
              <a:t>i</a:t>
            </a:r>
            <a:r>
              <a:rPr lang="en-US" dirty="0"/>
              <a:t> inputs/ -o outputs/ pat/to/target/binary &lt;arguments&gt;</a:t>
            </a:r>
          </a:p>
        </p:txBody>
      </p:sp>
    </p:spTree>
    <p:extLst>
      <p:ext uri="{BB962C8B-B14F-4D97-AF65-F5344CB8AC3E}">
        <p14:creationId xmlns:p14="http://schemas.microsoft.com/office/powerpoint/2010/main" val="51999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9A42-0BA8-CB45-A9EE-22194A9D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B42F-CD8E-C940-8D90-B9AF7074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92EA8-1060-894F-A568-A25EE766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8351669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E3ED-FCBD-0548-AA58-A42D2AB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C89B-CB99-474C-B689-FDD8795C7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timing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* paths = test cases that trigger new execution patterns</a:t>
            </a:r>
          </a:p>
          <a:p>
            <a:pPr lvl="1"/>
            <a:r>
              <a:rPr lang="en-US" dirty="0"/>
              <a:t>If AFL does not start finding new paths right away, there is likely a configuration issue – target binary is not parsing the input file</a:t>
            </a:r>
          </a:p>
          <a:p>
            <a:pPr lvl="1"/>
            <a:r>
              <a:rPr lang="en-US" dirty="0"/>
              <a:t>Anything in RED needs your attention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F3953-ECB2-A24D-A91B-7968CAB11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21" y="2203182"/>
            <a:ext cx="6388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4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114</TotalTime>
  <Words>331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Clarity</vt:lpstr>
      <vt:lpstr>American Fuzzy Lop</vt:lpstr>
      <vt:lpstr>What is AFL?</vt:lpstr>
      <vt:lpstr>What is AFL?</vt:lpstr>
      <vt:lpstr>Static Analysis VS DBI</vt:lpstr>
      <vt:lpstr>Benefits of AFL</vt:lpstr>
      <vt:lpstr>AFL Modes of Operation</vt:lpstr>
      <vt:lpstr>Let’s Fuzz Binutils</vt:lpstr>
      <vt:lpstr>The GUI</vt:lpstr>
      <vt:lpstr>Status Screen</vt:lpstr>
      <vt:lpstr>Status Screen</vt:lpstr>
      <vt:lpstr>Status Screen</vt:lpstr>
      <vt:lpstr>Corpus Minimization</vt:lpstr>
    </vt:vector>
  </TitlesOfParts>
  <Company>Dakota State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Intro to Reverse engineering</dc:title>
  <dc:creator>Josh Stroschein</dc:creator>
  <cp:lastModifiedBy>Josh Stroschein</cp:lastModifiedBy>
  <cp:revision>17</cp:revision>
  <dcterms:created xsi:type="dcterms:W3CDTF">2015-08-25T04:39:00Z</dcterms:created>
  <dcterms:modified xsi:type="dcterms:W3CDTF">2018-02-01T04:50:34Z</dcterms:modified>
</cp:coreProperties>
</file>