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1" r:id="rId4"/>
    <p:sldId id="260" r:id="rId5"/>
    <p:sldId id="261" r:id="rId6"/>
    <p:sldId id="262" r:id="rId7"/>
    <p:sldId id="263" r:id="rId8"/>
    <p:sldId id="264" r:id="rId9"/>
    <p:sldId id="279" r:id="rId10"/>
    <p:sldId id="280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83" r:id="rId22"/>
    <p:sldId id="284" r:id="rId23"/>
    <p:sldId id="285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3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1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21559-1D0F-8D4B-8EB5-D59B8744D5A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87DA-FE44-F447-B3C8-4EA1004C7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8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87DA-FE44-F447-B3C8-4EA1004C78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7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https://</a:t>
            </a:r>
            <a:r>
              <a:rPr lang="en-US" dirty="0" err="1"/>
              <a:t>www.owasp.org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/Fuzzing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[2] The </a:t>
            </a:r>
            <a:r>
              <a:rPr lang="en-US" dirty="0" err="1"/>
              <a:t>Shellcoder’s</a:t>
            </a:r>
            <a:r>
              <a:rPr lang="en-US" dirty="0"/>
              <a:t> Handbook,</a:t>
            </a:r>
            <a:r>
              <a:rPr lang="en-US" baseline="0" dirty="0"/>
              <a:t> 2</a:t>
            </a:r>
            <a:r>
              <a:rPr lang="en-US" baseline="30000" dirty="0"/>
              <a:t>nd</a:t>
            </a:r>
            <a:r>
              <a:rPr lang="en-US" baseline="0" dirty="0"/>
              <a:t> Edition - </a:t>
            </a:r>
            <a:r>
              <a:rPr lang="en-US" baseline="0" dirty="0" err="1"/>
              <a:t>Anley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87DA-FE44-F447-B3C8-4EA1004C78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https://</a:t>
            </a:r>
            <a:r>
              <a:rPr lang="en-US" dirty="0" err="1"/>
              <a:t>blogs.microsoft.com</a:t>
            </a:r>
            <a:r>
              <a:rPr lang="en-US" dirty="0"/>
              <a:t>/</a:t>
            </a:r>
            <a:r>
              <a:rPr lang="en-US" dirty="0" err="1"/>
              <a:t>microsoftsecure</a:t>
            </a:r>
            <a:r>
              <a:rPr lang="en-US" dirty="0"/>
              <a:t>/2007/09/20/fuzz-testing-at-</a:t>
            </a:r>
            <a:r>
              <a:rPr lang="en-US" dirty="0" err="1"/>
              <a:t>microsoft</a:t>
            </a:r>
            <a:r>
              <a:rPr lang="en-US" dirty="0"/>
              <a:t>-and-the-triage-process/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87DA-FE44-F447-B3C8-4EA1004C78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1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https://</a:t>
            </a:r>
            <a:r>
              <a:rPr lang="en-US" dirty="0" err="1"/>
              <a:t>blogs.microsoft.com</a:t>
            </a:r>
            <a:r>
              <a:rPr lang="en-US" dirty="0"/>
              <a:t>/</a:t>
            </a:r>
            <a:r>
              <a:rPr lang="en-US" dirty="0" err="1"/>
              <a:t>microsoftsecure</a:t>
            </a:r>
            <a:r>
              <a:rPr lang="en-US" dirty="0"/>
              <a:t>/2007/09/20/fuzz-testing-at-</a:t>
            </a:r>
            <a:r>
              <a:rPr lang="en-US" dirty="0" err="1"/>
              <a:t>microsoft</a:t>
            </a:r>
            <a:r>
              <a:rPr lang="en-US"/>
              <a:t>-and-the-triage-process/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87DA-FE44-F447-B3C8-4EA1004C78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0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Pydbg is a program created by Pedram, as part of the PaiMei</a:t>
            </a:r>
            <a:r>
              <a:rPr lang="en-US" baseline="0" dirty="0"/>
              <a:t> suite of tools.  Good for custom debugging apps like fuzzers.  Wraps Windows debugging API.</a:t>
            </a:r>
            <a:endParaRPr lang="en-US" dirty="0"/>
          </a:p>
          <a:p>
            <a:r>
              <a:rPr lang="en-US" dirty="0"/>
              <a:t>Supply name of process to attach to.  If an access violation occurs,</a:t>
            </a:r>
            <a:r>
              <a:rPr lang="en-US" baseline="0" dirty="0"/>
              <a:t> the context will be printed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CBFAD-5B50-4206-8062-31B68A801E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http://</a:t>
            </a:r>
            <a:r>
              <a:rPr lang="en-US" dirty="0" err="1"/>
              <a:t>community.peachfuzzer.com</a:t>
            </a:r>
            <a:r>
              <a:rPr lang="en-US" dirty="0"/>
              <a:t>/v3/</a:t>
            </a:r>
            <a:r>
              <a:rPr lang="en-US" dirty="0" err="1"/>
              <a:t>PeachPit.html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87DA-FE44-F447-B3C8-4EA1004C78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0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133B25-25DF-794E-A8B4-A6D821BD3816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6C9FA81-5DE7-F04B-95A4-F61B21CC8E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Fuzzing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CSC 748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sz="1800" dirty="0"/>
              <a:t>Josh Stroschein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Six Stages of Fuzzing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Stage 3: Delivery of Fuzzed Data</a:t>
            </a:r>
          </a:p>
          <a:p>
            <a:pPr lvl="1"/>
            <a:r>
              <a:rPr lang="en-US" dirty="0"/>
              <a:t>Get application under test to consume fuzzed data</a:t>
            </a:r>
          </a:p>
          <a:p>
            <a:pPr lvl="2"/>
            <a:r>
              <a:rPr lang="en-US" dirty="0" err="1"/>
              <a:t>cmd</a:t>
            </a:r>
            <a:r>
              <a:rPr lang="en-US" dirty="0"/>
              <a:t>-line, </a:t>
            </a:r>
            <a:r>
              <a:rPr lang="en-US" dirty="0" err="1"/>
              <a:t>gui</a:t>
            </a:r>
            <a:r>
              <a:rPr lang="en-US" dirty="0"/>
              <a:t>, API hooking, MITM proxies, DLL redirection, in-memory,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Stage 4: Monitoring of application under test for signs of failure</a:t>
            </a:r>
          </a:p>
          <a:p>
            <a:pPr lvl="1"/>
            <a:r>
              <a:rPr lang="en-US" dirty="0"/>
              <a:t>What to look for? What should you see?</a:t>
            </a:r>
          </a:p>
          <a:p>
            <a:pPr lvl="1"/>
            <a:endParaRPr lang="en-US" dirty="0"/>
          </a:p>
          <a:p>
            <a:r>
              <a:rPr lang="en-US" dirty="0"/>
              <a:t>Stage 5: Triaging Results</a:t>
            </a:r>
          </a:p>
          <a:p>
            <a:pPr lvl="1"/>
            <a:r>
              <a:rPr lang="en-US" dirty="0"/>
              <a:t>How to classify and analyze issues found</a:t>
            </a:r>
          </a:p>
          <a:p>
            <a:pPr lvl="1"/>
            <a:endParaRPr lang="en-US" dirty="0"/>
          </a:p>
          <a:p>
            <a:r>
              <a:rPr lang="en-US" dirty="0"/>
              <a:t>Stage 6: Identify root cause, fix bugs, rerun tests, analyze coverage data</a:t>
            </a:r>
          </a:p>
        </p:txBody>
      </p:sp>
    </p:spTree>
    <p:extLst>
      <p:ext uri="{BB962C8B-B14F-4D97-AF65-F5344CB8AC3E}">
        <p14:creationId xmlns:p14="http://schemas.microsoft.com/office/powerpoint/2010/main" val="181185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Creating good test cases is hard</a:t>
            </a:r>
          </a:p>
          <a:p>
            <a:pPr lvl="1"/>
            <a:r>
              <a:rPr lang="en-US" dirty="0"/>
              <a:t>“Complete” software testing is an NP-Hard problem</a:t>
            </a:r>
          </a:p>
          <a:p>
            <a:pPr lvl="2"/>
            <a:r>
              <a:rPr lang="en-US" dirty="0"/>
              <a:t>Not to mention in practice testers aren’t given the budget and often training to attack low level security issues</a:t>
            </a:r>
          </a:p>
          <a:p>
            <a:pPr lvl="1"/>
            <a:r>
              <a:rPr lang="en-US" dirty="0"/>
              <a:t>Imagine a program that can parse a file 1 megabyte in size</a:t>
            </a:r>
          </a:p>
          <a:p>
            <a:pPr lvl="1"/>
            <a:r>
              <a:rPr lang="en-US" dirty="0"/>
              <a:t>How many possible files is this if you created a file for every possible combination of bytes (or bits!)?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Wayyyyyyyyyyyy</a:t>
            </a:r>
            <a:r>
              <a:rPr lang="en-US" dirty="0">
                <a:solidFill>
                  <a:srgbClr val="FF0000"/>
                </a:solidFill>
              </a:rPr>
              <a:t> too many… thus fuzzing</a:t>
            </a:r>
          </a:p>
          <a:p>
            <a:pPr lvl="2"/>
            <a:r>
              <a:rPr lang="en-US" dirty="0"/>
              <a:t>Fuzzing hits many cases, quickly, and comes up with combinations a tester might not manually consider important</a:t>
            </a:r>
          </a:p>
          <a:p>
            <a:pPr lvl="3"/>
            <a:r>
              <a:rPr lang="en-US" b="1" i="1" dirty="0"/>
              <a:t>New research is looking at novel ways to get good CODE COVERAGE (CC) via auto path discovery, </a:t>
            </a:r>
            <a:r>
              <a:rPr lang="en-US" b="1" i="1" dirty="0" err="1"/>
              <a:t>etc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7179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_1_1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2142" y="1671222"/>
            <a:ext cx="639971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26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Refined</a:t>
            </a:r>
          </a:p>
        </p:txBody>
      </p:sp>
      <p:pic>
        <p:nvPicPr>
          <p:cNvPr id="4" name="Picture 3" descr="genearl fuzzing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8233" y="1622582"/>
            <a:ext cx="6172200" cy="46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2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Smart </a:t>
            </a:r>
            <a:r>
              <a:rPr lang="en-US" dirty="0" err="1"/>
              <a:t>Fuzzer</a:t>
            </a:r>
            <a:endParaRPr lang="en-US" dirty="0"/>
          </a:p>
        </p:txBody>
      </p:sp>
      <p:pic>
        <p:nvPicPr>
          <p:cNvPr id="4" name="Picture 2" descr="Figure_1_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6284" y="1600200"/>
            <a:ext cx="682474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81" y="6211669"/>
            <a:ext cx="850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Model + AnomalyLib + Delivery Harness + Monitoring + Reporting == Good Fuzzer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3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String Anomaly Library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1671222"/>
            <a:ext cx="9677400" cy="4953000"/>
          </a:xfrm>
          <a:prstGeom prst="rect">
            <a:avLst/>
          </a:prstGeom>
        </p:spPr>
        <p:txBody>
          <a:bodyPr vert="horz" numCol="3">
            <a:normAutofit fontScale="4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"/.:/"  + "A"*5000 + "\x00\x00",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"/.../" + "A"*5000 + "\x00\x00",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"/.../.../.../.../.../.../.../.../.../.../",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"/../../../../../../../../../../../../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etc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passwd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"/../../../../../../../../../../../../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boot.ini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"..:..:..:..:..:..:..:..:..:..:..:..:..:",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"\\\\*",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"\\\\?\\",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"/\\" * 5000,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"/." * 5000,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"!@#$%%^#$%#$@#$%$$@#$%^^**(()",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"%01%02%03%04%0a%0d%0aADSF",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"%01%02%03@%04%0a%0d%0aADSF",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"/%00/",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"%00/",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"%00",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"%u0000",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 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 # format strings.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 "%n"     * 100,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 "%n"     * 500,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 "\"%n\"" * 500,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 "%s"     * 100,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 "%s"     * 500,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 "\"%s\"" * 500,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# command injection.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"|touch 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tmp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/SULLEY",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";touch 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tmp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/SULLEY;",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"|notepad",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";notepad;",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 "\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nnotepad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\n",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# SQL injection.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"1;SELECT%20*",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“'sqlattempt1",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"(sqlattempt2)",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  "OR%201=1",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# some binary strings.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xde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xad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xbe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xef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xde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xad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xbe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xef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 * 10,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xde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xad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xbe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xef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 * 100,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xde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xad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xbe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xef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 * 1000,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xde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xad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xbe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\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xef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 * 10000,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"\x00"             * 1000,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"/>
              <a:cs typeface="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# miscellaneous.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"\r\n" * 100,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"&lt;&gt;" * 500,     #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sendmail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crackaddr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"/>
                <a:cs typeface="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500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Intelligently Fuzzing Different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key to intelligent fuzzing is understanding the timing, state, and format of data</a:t>
            </a:r>
          </a:p>
          <a:p>
            <a:pPr lvl="1"/>
            <a:r>
              <a:rPr lang="en-US" dirty="0"/>
              <a:t>How is it going to be parsed?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If we’re fuzzing a binary protocol of [Type][Len][Variable]</a:t>
            </a:r>
          </a:p>
          <a:p>
            <a:pPr lvl="1"/>
            <a:r>
              <a:rPr lang="en-US" dirty="0"/>
              <a:t>The length should “usually” be correct</a:t>
            </a:r>
          </a:p>
          <a:p>
            <a:pPr lvl="1"/>
            <a:r>
              <a:rPr lang="en-US" dirty="0"/>
              <a:t>The type should be as many as possible</a:t>
            </a:r>
          </a:p>
          <a:p>
            <a:pPr lvl="1"/>
            <a:r>
              <a:rPr lang="en-US" dirty="0"/>
              <a:t>The variable string could be valid if required</a:t>
            </a:r>
          </a:p>
          <a:p>
            <a:pPr lvl="2"/>
            <a:r>
              <a:rPr lang="en-US" dirty="0"/>
              <a:t>But more likely from the anomaly library</a:t>
            </a:r>
          </a:p>
          <a:p>
            <a:pPr lvl="1"/>
            <a:endParaRPr lang="en-US" dirty="0"/>
          </a:p>
          <a:p>
            <a:r>
              <a:rPr lang="en-US" dirty="0"/>
              <a:t>Also, can calculate runtime</a:t>
            </a:r>
          </a:p>
          <a:p>
            <a:pPr lvl="2"/>
            <a:r>
              <a:rPr lang="en-US" dirty="0"/>
              <a:t>Elements * Anomalies * Time/Run = Total Run Time</a:t>
            </a:r>
          </a:p>
          <a:p>
            <a:pPr lvl="3"/>
            <a:r>
              <a:rPr lang="en-US" dirty="0"/>
              <a:t>20 * 1000 * 10sec = 55.5hrs</a:t>
            </a:r>
          </a:p>
          <a:p>
            <a:pPr lvl="4"/>
            <a:r>
              <a:rPr lang="en-US" dirty="0"/>
              <a:t>How to decrease that?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5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we detect faults?</a:t>
            </a:r>
          </a:p>
          <a:p>
            <a:pPr lvl="1"/>
            <a:r>
              <a:rPr lang="en-US" dirty="0"/>
              <a:t>Always start by manually causing a fault in the application under test if possible.</a:t>
            </a:r>
          </a:p>
          <a:p>
            <a:pPr lvl="2"/>
            <a:r>
              <a:rPr lang="en-US" dirty="0"/>
              <a:t>This shows you what a fault will look like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Fuzzing is pointless if you’re not sure how to detect errors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Debuggers, OS or application logs, network sniffs, crash files,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 fuzzing tools can “bin” crashes</a:t>
            </a:r>
          </a:p>
          <a:p>
            <a:pPr lvl="2"/>
            <a:r>
              <a:rPr lang="en-US" dirty="0"/>
              <a:t>5000 crashes could be the result of one bug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1: Attach with a debugger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Attach to the process with debugger</a:t>
            </a:r>
          </a:p>
          <a:p>
            <a:r>
              <a:rPr lang="en-US" dirty="0"/>
              <a:t>Run attack</a:t>
            </a:r>
          </a:p>
          <a:p>
            <a:r>
              <a:rPr lang="en-US" dirty="0"/>
              <a:t>Wait for exceptions</a:t>
            </a:r>
          </a:p>
          <a:p>
            <a:r>
              <a:rPr lang="en-US" dirty="0"/>
              <a:t>Might not work well for two reasons:</a:t>
            </a:r>
          </a:p>
          <a:p>
            <a:pPr lvl="1"/>
            <a:r>
              <a:rPr lang="en-US" dirty="0"/>
              <a:t>Doesn’t scale/requires constant manual work</a:t>
            </a:r>
          </a:p>
          <a:p>
            <a:pPr lvl="1"/>
            <a:r>
              <a:rPr lang="en-US" dirty="0"/>
              <a:t>Catches too many 1</a:t>
            </a:r>
            <a:r>
              <a:rPr lang="en-US" baseline="30000" dirty="0"/>
              <a:t>st</a:t>
            </a:r>
            <a:r>
              <a:rPr lang="en-US" dirty="0"/>
              <a:t> chance exceptions</a:t>
            </a:r>
          </a:p>
          <a:p>
            <a:pPr lvl="2"/>
            <a:r>
              <a:rPr lang="en-US" dirty="0"/>
              <a:t>IE is the king of exceptions that are “OK”</a:t>
            </a:r>
          </a:p>
          <a:p>
            <a:pPr lvl="2"/>
            <a:r>
              <a:rPr lang="en-US" dirty="0"/>
              <a:t>Exception types can of course be ignored</a:t>
            </a:r>
          </a:p>
        </p:txBody>
      </p:sp>
    </p:spTree>
    <p:extLst>
      <p:ext uri="{BB962C8B-B14F-4D97-AF65-F5344CB8AC3E}">
        <p14:creationId xmlns:p14="http://schemas.microsoft.com/office/powerpoint/2010/main" val="171323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2: Monitoring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C:\Program Files\</a:t>
            </a:r>
            <a:r>
              <a:rPr lang="en-US" dirty="0" err="1"/>
              <a:t>FileFuzz</a:t>
            </a:r>
            <a:r>
              <a:rPr lang="en-US" dirty="0"/>
              <a:t>&gt;</a:t>
            </a:r>
            <a:r>
              <a:rPr lang="en-US" dirty="0">
                <a:solidFill>
                  <a:srgbClr val="FF0000"/>
                </a:solidFill>
              </a:rPr>
              <a:t>crash.exe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"C:\Program Files\QuickTime\QuickTimePlayer.exe" 5000 C:\bad-1.m4v</a:t>
            </a:r>
          </a:p>
          <a:p>
            <a:pPr>
              <a:buNone/>
            </a:pPr>
            <a:r>
              <a:rPr lang="en-US" dirty="0"/>
              <a:t>[*] crash.exe "C:\Program Files\QuickTime\QuickTimePlayer.exe" 5000 C:\bad.m4v</a:t>
            </a:r>
          </a:p>
          <a:p>
            <a:pPr>
              <a:buNone/>
            </a:pPr>
            <a:r>
              <a:rPr lang="en-US" dirty="0"/>
              <a:t>[*] Access Violation</a:t>
            </a:r>
          </a:p>
          <a:p>
            <a:pPr>
              <a:buNone/>
            </a:pPr>
            <a:r>
              <a:rPr lang="en-US" dirty="0"/>
              <a:t>[*] Exception caught at 6828e4fe </a:t>
            </a:r>
            <a:r>
              <a:rPr lang="en-US" dirty="0" err="1"/>
              <a:t>mov</a:t>
            </a:r>
            <a:r>
              <a:rPr lang="en-US" dirty="0"/>
              <a:t> </a:t>
            </a:r>
            <a:r>
              <a:rPr lang="en-US" dirty="0" err="1"/>
              <a:t>edx</a:t>
            </a:r>
            <a:r>
              <a:rPr lang="en-US" dirty="0"/>
              <a:t>,[edx+0x4]</a:t>
            </a:r>
          </a:p>
          <a:p>
            <a:pPr>
              <a:buNone/>
            </a:pPr>
            <a:r>
              <a:rPr lang="en-US" dirty="0"/>
              <a:t>[*] EAX:00005af4 EBX:00000000 ECX:00000004 EDX:00142ffc</a:t>
            </a:r>
          </a:p>
          <a:p>
            <a:pPr>
              <a:buNone/>
            </a:pPr>
            <a:r>
              <a:rPr lang="en-US" dirty="0"/>
              <a:t>[*] ESI:00142ffc EDI:00116704 ESP:001160fc EBP:00000000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When wrapped by another program, can be effective</a:t>
            </a:r>
          </a:p>
          <a:p>
            <a:pPr lvl="1"/>
            <a:r>
              <a:rPr lang="en-US" dirty="0"/>
              <a:t>The </a:t>
            </a:r>
            <a:r>
              <a:rPr lang="en-US" dirty="0" err="1">
                <a:solidFill>
                  <a:srgbClr val="FF0000"/>
                </a:solidFill>
              </a:rPr>
              <a:t>filefuzz</a:t>
            </a:r>
            <a:r>
              <a:rPr lang="en-US" dirty="0"/>
              <a:t> program wraps crash</a:t>
            </a:r>
          </a:p>
        </p:txBody>
      </p:sp>
    </p:spTree>
    <p:extLst>
      <p:ext uri="{BB962C8B-B14F-4D97-AF65-F5344CB8AC3E}">
        <p14:creationId xmlns:p14="http://schemas.microsoft.com/office/powerpoint/2010/main" val="88933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Fuzzing?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70% of modern security vulnerabilities are programming flaws</a:t>
            </a:r>
          </a:p>
          <a:p>
            <a:r>
              <a:rPr lang="en-US" dirty="0"/>
              <a:t>10% being configuration issues</a:t>
            </a:r>
          </a:p>
          <a:p>
            <a:r>
              <a:rPr lang="en-US" dirty="0"/>
              <a:t>20% being design issues</a:t>
            </a:r>
          </a:p>
          <a:p>
            <a:endParaRPr lang="en-US" dirty="0"/>
          </a:p>
          <a:p>
            <a:r>
              <a:rPr lang="en-US" dirty="0"/>
              <a:t>“Over 80% of communication software implementations today are vulnerable to implementation-level security flaws. For example, 25 out of 30 Bluetooth implementations crashed when they were tested with Bluetooth fuzzing tools.” (2007-8)</a:t>
            </a:r>
          </a:p>
          <a:p>
            <a:endParaRPr lang="en-US" dirty="0"/>
          </a:p>
        </p:txBody>
      </p:sp>
      <p:pic>
        <p:nvPicPr>
          <p:cNvPr id="5" name="Picture 2" descr="Figure_1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621" y="1600200"/>
            <a:ext cx="3951270" cy="183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78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3: Scriptable Debugger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import sys</a:t>
            </a:r>
          </a:p>
          <a:p>
            <a:pPr>
              <a:buNone/>
            </a:pPr>
            <a:r>
              <a:rPr lang="en-US" dirty="0"/>
              <a:t>from pydbg import *</a:t>
            </a:r>
          </a:p>
          <a:p>
            <a:pPr>
              <a:buNone/>
            </a:pPr>
            <a:r>
              <a:rPr lang="en-US" dirty="0"/>
              <a:t>from </a:t>
            </a:r>
            <a:r>
              <a:rPr lang="en-US" dirty="0" err="1"/>
              <a:t>pydbg.defines</a:t>
            </a:r>
            <a:r>
              <a:rPr lang="en-US" dirty="0"/>
              <a:t> import *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def handler_crash (pydbg):</a:t>
            </a:r>
          </a:p>
          <a:p>
            <a:pPr>
              <a:buNone/>
            </a:pPr>
            <a:r>
              <a:rPr lang="en-US" dirty="0"/>
              <a:t>    print </a:t>
            </a:r>
            <a:r>
              <a:rPr lang="en-US" dirty="0" err="1"/>
              <a:t>pydbg.dump_context</a:t>
            </a:r>
            <a:r>
              <a:rPr lang="en-US" dirty="0"/>
              <a:t>()  </a:t>
            </a:r>
          </a:p>
          <a:p>
            <a:pPr>
              <a:buNone/>
            </a:pPr>
            <a:r>
              <a:rPr lang="en-US" dirty="0"/>
              <a:t>    return DBG_EXCEPTION_NOT_HANDLED</a:t>
            </a:r>
          </a:p>
          <a:p>
            <a:pPr>
              <a:buNone/>
            </a:pPr>
            <a:r>
              <a:rPr lang="en-US" dirty="0"/>
              <a:t>    </a:t>
            </a:r>
          </a:p>
          <a:p>
            <a:pPr>
              <a:buNone/>
            </a:pPr>
            <a:r>
              <a:rPr lang="en-US" dirty="0"/>
              <a:t>dbg = pydbg()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for (pid, name) in dbg.enumerate_processes():</a:t>
            </a:r>
          </a:p>
          <a:p>
            <a:pPr>
              <a:buNone/>
            </a:pPr>
            <a:r>
              <a:rPr lang="en-US" dirty="0"/>
              <a:t>    if name == sys.argv[1]:</a:t>
            </a:r>
          </a:p>
          <a:p>
            <a:pPr>
              <a:buNone/>
            </a:pPr>
            <a:r>
              <a:rPr lang="en-US" dirty="0"/>
              <a:t>        break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dbg.attach(pid)</a:t>
            </a:r>
          </a:p>
          <a:p>
            <a:pPr>
              <a:buNone/>
            </a:pPr>
            <a:r>
              <a:rPr lang="en-US" dirty="0"/>
              <a:t>dbg.set_callback(EXCEPTION_ACCESS_VIOLATION, handler_crash)</a:t>
            </a:r>
          </a:p>
          <a:p>
            <a:pPr>
              <a:buNone/>
            </a:pPr>
            <a:r>
              <a:rPr lang="en-US" dirty="0"/>
              <a:t>dbg.debug_event_loop()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76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Peach </a:t>
            </a:r>
            <a:r>
              <a:rPr lang="en-US" dirty="0" err="1"/>
              <a:t>Fuzzer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Fuzzing platform</a:t>
            </a:r>
          </a:p>
          <a:p>
            <a:endParaRPr lang="en-US" dirty="0"/>
          </a:p>
          <a:p>
            <a:r>
              <a:rPr lang="en-US" dirty="0"/>
              <a:t>Separates out modeling of data and state systems being fuzzed w/ the actual fuzzing engine</a:t>
            </a:r>
          </a:p>
          <a:p>
            <a:pPr lvl="1"/>
            <a:r>
              <a:rPr lang="en-US" dirty="0"/>
              <a:t>Provides robust agent/monitoring system</a:t>
            </a:r>
          </a:p>
          <a:p>
            <a:pPr lvl="1"/>
            <a:endParaRPr lang="en-US" dirty="0"/>
          </a:p>
          <a:p>
            <a:r>
              <a:rPr lang="en-US" dirty="0"/>
              <a:t>Pluggable and extensible!</a:t>
            </a:r>
          </a:p>
        </p:txBody>
      </p:sp>
    </p:spTree>
    <p:extLst>
      <p:ext uri="{BB962C8B-B14F-4D97-AF65-F5344CB8AC3E}">
        <p14:creationId xmlns:p14="http://schemas.microsoft.com/office/powerpoint/2010/main" val="1862623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Peach </a:t>
            </a:r>
            <a:r>
              <a:rPr lang="en-US" dirty="0" err="1"/>
              <a:t>Fuzzer</a:t>
            </a:r>
            <a:r>
              <a:rPr lang="en-US" dirty="0"/>
              <a:t> - Components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Modeling: peach applies fuzzing to models of data and state</a:t>
            </a:r>
          </a:p>
          <a:p>
            <a:pPr lvl="1"/>
            <a:r>
              <a:rPr lang="en-US" dirty="0"/>
              <a:t>Focus on data and state modeling</a:t>
            </a:r>
          </a:p>
          <a:p>
            <a:pPr lvl="1"/>
            <a:r>
              <a:rPr lang="en-US" dirty="0"/>
              <a:t>This differentiates between a dumb/smart fuzz</a:t>
            </a:r>
          </a:p>
          <a:p>
            <a:pPr lvl="1"/>
            <a:endParaRPr lang="en-US" dirty="0"/>
          </a:p>
          <a:p>
            <a:r>
              <a:rPr lang="en-US" dirty="0"/>
              <a:t>Publisher: I/O interfaces, convert abstract state models and apply actual transport implementation</a:t>
            </a:r>
          </a:p>
          <a:p>
            <a:pPr lvl="1"/>
            <a:r>
              <a:rPr lang="en-US" dirty="0"/>
              <a:t>write files, TCP, UDP, COM objects, HTTP requests,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Fuzzing Strategy: How to generate/mutate the data.</a:t>
            </a:r>
          </a:p>
          <a:p>
            <a:pPr lvl="1"/>
            <a:r>
              <a:rPr lang="en-US" dirty="0"/>
              <a:t>How to transition state - does not produce data at this point</a:t>
            </a:r>
          </a:p>
          <a:p>
            <a:endParaRPr lang="en-US" dirty="0"/>
          </a:p>
          <a:p>
            <a:r>
              <a:rPr lang="en-US" dirty="0" err="1"/>
              <a:t>Mutators</a:t>
            </a:r>
            <a:r>
              <a:rPr lang="en-US" dirty="0"/>
              <a:t>: used to produce data.</a:t>
            </a:r>
          </a:p>
        </p:txBody>
      </p:sp>
    </p:spTree>
    <p:extLst>
      <p:ext uri="{BB962C8B-B14F-4D97-AF65-F5344CB8AC3E}">
        <p14:creationId xmlns:p14="http://schemas.microsoft.com/office/powerpoint/2010/main" val="59396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Peach </a:t>
            </a:r>
            <a:r>
              <a:rPr lang="en-US" dirty="0" err="1"/>
              <a:t>Fuzzer</a:t>
            </a:r>
            <a:r>
              <a:rPr lang="en-US" dirty="0"/>
              <a:t> -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Agents: run locally or remotely, monitor fuzzing activities</a:t>
            </a:r>
          </a:p>
          <a:p>
            <a:endParaRPr lang="en-US" dirty="0"/>
          </a:p>
          <a:p>
            <a:r>
              <a:rPr lang="en-US" dirty="0"/>
              <a:t>Monitors: run inside of an agent, do tasks like capturing network traffic or attaching to a debugger</a:t>
            </a:r>
          </a:p>
          <a:p>
            <a:endParaRPr lang="en-US" dirty="0"/>
          </a:p>
          <a:p>
            <a:r>
              <a:rPr lang="en-US" dirty="0"/>
              <a:t>Logger: save crash and fuzzing run information</a:t>
            </a:r>
          </a:p>
          <a:p>
            <a:pPr lvl="1"/>
            <a:r>
              <a:rPr lang="en-US" dirty="0"/>
              <a:t>File system logger by default</a:t>
            </a:r>
          </a:p>
          <a:p>
            <a:pPr lvl="1"/>
            <a:endParaRPr lang="en-US" dirty="0"/>
          </a:p>
          <a:p>
            <a:r>
              <a:rPr lang="en-US" dirty="0"/>
              <a:t>Steps to Fuzzing:</a:t>
            </a:r>
          </a:p>
          <a:p>
            <a:pPr lvl="1"/>
            <a:r>
              <a:rPr lang="en-US" dirty="0"/>
              <a:t>Create models</a:t>
            </a:r>
          </a:p>
          <a:p>
            <a:pPr lvl="1"/>
            <a:r>
              <a:rPr lang="en-US" dirty="0"/>
              <a:t>Select/configure publisher</a:t>
            </a:r>
          </a:p>
          <a:p>
            <a:pPr lvl="1"/>
            <a:r>
              <a:rPr lang="en-US" dirty="0"/>
              <a:t>Configure agents/monitors</a:t>
            </a:r>
          </a:p>
          <a:p>
            <a:pPr lvl="1"/>
            <a:r>
              <a:rPr lang="en-US" dirty="0"/>
              <a:t>Configure logging</a:t>
            </a:r>
          </a:p>
        </p:txBody>
      </p:sp>
    </p:spTree>
    <p:extLst>
      <p:ext uri="{BB962C8B-B14F-4D97-AF65-F5344CB8AC3E}">
        <p14:creationId xmlns:p14="http://schemas.microsoft.com/office/powerpoint/2010/main" val="652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Peach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Peach </a:t>
            </a:r>
            <a:r>
              <a:rPr lang="en-US" dirty="0" err="1"/>
              <a:t>Fuzzer</a:t>
            </a:r>
            <a:r>
              <a:rPr lang="en-US" dirty="0"/>
              <a:t> Framework</a:t>
            </a:r>
          </a:p>
          <a:p>
            <a:pPr lvl="1"/>
            <a:r>
              <a:rPr lang="en-US" dirty="0"/>
              <a:t>Actively maintained</a:t>
            </a:r>
          </a:p>
          <a:p>
            <a:pPr lvl="1"/>
            <a:r>
              <a:rPr lang="en-US" dirty="0"/>
              <a:t>Commercial version available</a:t>
            </a:r>
          </a:p>
          <a:p>
            <a:pPr lvl="1"/>
            <a:r>
              <a:rPr lang="en-US" dirty="0"/>
              <a:t>Peach Community Edition available too</a:t>
            </a:r>
          </a:p>
          <a:p>
            <a:pPr lvl="1"/>
            <a:endParaRPr lang="en-US" dirty="0"/>
          </a:p>
          <a:p>
            <a:r>
              <a:rPr lang="en-US" dirty="0"/>
              <a:t>Peach training is available</a:t>
            </a:r>
          </a:p>
          <a:p>
            <a:pPr lvl="1"/>
            <a:r>
              <a:rPr lang="en-US" dirty="0"/>
              <a:t>There is a bit of a learning curve, we’re just looking for an intro on this topic</a:t>
            </a:r>
          </a:p>
        </p:txBody>
      </p:sp>
    </p:spTree>
    <p:extLst>
      <p:ext uri="{BB962C8B-B14F-4D97-AF65-F5344CB8AC3E}">
        <p14:creationId xmlns:p14="http://schemas.microsoft.com/office/powerpoint/2010/main" val="2116793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Peach Components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1981200"/>
            <a:ext cx="19050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Peach Pit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0" y="1981200"/>
            <a:ext cx="37338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Peach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81800" y="1981200"/>
            <a:ext cx="2133600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Peach Agent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2286000"/>
            <a:ext cx="16002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Model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3048000"/>
            <a:ext cx="16002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Model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16002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 Config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" y="4572000"/>
            <a:ext cx="16002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Config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71800" y="2667000"/>
            <a:ext cx="14478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48200" y="2438400"/>
            <a:ext cx="14478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24400" y="2590800"/>
            <a:ext cx="14478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800600" y="2743200"/>
            <a:ext cx="14478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Mutators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71800" y="3810000"/>
            <a:ext cx="14478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Publisher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8200" y="3810000"/>
            <a:ext cx="14478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71800" y="4800600"/>
            <a:ext cx="14478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Logging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48200" y="4800600"/>
            <a:ext cx="14478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  <a:p>
            <a:pPr algn="ctr"/>
            <a:r>
              <a:rPr lang="en-US" dirty="0"/>
              <a:t>Manager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162800" y="2514600"/>
            <a:ext cx="12954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315200" y="2667000"/>
            <a:ext cx="12954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467600" y="2819400"/>
            <a:ext cx="12954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39000" y="4267200"/>
            <a:ext cx="12954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</a:t>
            </a:r>
          </a:p>
          <a:p>
            <a:pPr algn="ctr"/>
            <a:r>
              <a:rPr lang="en-US" dirty="0"/>
              <a:t>Publisher</a:t>
            </a:r>
          </a:p>
        </p:txBody>
      </p:sp>
    </p:spTree>
    <p:extLst>
      <p:ext uri="{BB962C8B-B14F-4D97-AF65-F5344CB8AC3E}">
        <p14:creationId xmlns:p14="http://schemas.microsoft.com/office/powerpoint/2010/main" val="190165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Fuzzing w/ Peach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1981200"/>
            <a:ext cx="7239000" cy="449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00200" y="2286000"/>
            <a:ext cx="22860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Peach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10200" y="2895600"/>
            <a:ext cx="1600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Application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57800" y="4724400"/>
            <a:ext cx="2209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Peach Agent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05000" y="2590800"/>
            <a:ext cx="16002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Publisher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5000" y="3200400"/>
            <a:ext cx="16002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05000" y="3810000"/>
            <a:ext cx="16002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05000" y="4419600"/>
            <a:ext cx="16002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  <a:p>
            <a:pPr algn="ctr"/>
            <a:r>
              <a:rPr lang="en-US" dirty="0"/>
              <a:t>Manager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62600" y="4876800"/>
            <a:ext cx="16002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Debugger</a:t>
            </a:r>
          </a:p>
        </p:txBody>
      </p:sp>
      <p:sp>
        <p:nvSpPr>
          <p:cNvPr id="13" name="Oval 12"/>
          <p:cNvSpPr/>
          <p:nvPr/>
        </p:nvSpPr>
        <p:spPr>
          <a:xfrm>
            <a:off x="5486400" y="2133600"/>
            <a:ext cx="1219200" cy="838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File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3429000" y="2286000"/>
            <a:ext cx="2209800" cy="6096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429000" y="2743200"/>
            <a:ext cx="2209800" cy="6096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3352800" y="4648200"/>
            <a:ext cx="2362200" cy="6096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</a:t>
            </a:r>
          </a:p>
        </p:txBody>
      </p:sp>
      <p:sp>
        <p:nvSpPr>
          <p:cNvPr id="17" name="Left-Right Arrow 16"/>
          <p:cNvSpPr/>
          <p:nvPr/>
        </p:nvSpPr>
        <p:spPr>
          <a:xfrm rot="5400000">
            <a:off x="5619750" y="4019550"/>
            <a:ext cx="1104900" cy="6096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7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929911" y="1338947"/>
            <a:ext cx="3508741" cy="350874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3816" y="1341824"/>
            <a:ext cx="3508741" cy="3508741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Testing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72201" y="1454150"/>
            <a:ext cx="2625557" cy="923330"/>
            <a:chOff x="6172201" y="1454150"/>
            <a:chExt cx="2625557" cy="923330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7354734" y="1454150"/>
              <a:ext cx="1443024" cy="92333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  <a:t>Actual</a:t>
              </a:r>
              <a:b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  <a:t>software</a:t>
              </a:r>
              <a:b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  <a:t>functionality</a:t>
              </a:r>
            </a:p>
          </p:txBody>
        </p:sp>
        <p:sp>
          <p:nvSpPr>
            <p:cNvPr id="6" name="Striped Right Arrow 5"/>
            <p:cNvSpPr/>
            <p:nvPr/>
          </p:nvSpPr>
          <p:spPr>
            <a:xfrm rot="9571568">
              <a:off x="6172201" y="1914524"/>
              <a:ext cx="1257300" cy="428625"/>
            </a:xfrm>
            <a:prstGeom prst="stripedRight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" pitchFamily="34" charset="0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460375" y="1452238"/>
            <a:ext cx="2101849" cy="881385"/>
            <a:chOff x="460375" y="1452238"/>
            <a:chExt cx="2101849" cy="881385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60375" y="1452238"/>
              <a:ext cx="1246623" cy="6463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  <a:t>Traditional</a:t>
              </a:r>
              <a:b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  <a:t>faults</a:t>
              </a:r>
            </a:p>
          </p:txBody>
        </p:sp>
        <p:sp>
          <p:nvSpPr>
            <p:cNvPr id="9" name="Striped Right Arrow 8"/>
            <p:cNvSpPr/>
            <p:nvPr/>
          </p:nvSpPr>
          <p:spPr>
            <a:xfrm rot="1120599">
              <a:off x="1304924" y="1904998"/>
              <a:ext cx="1257300" cy="428625"/>
            </a:xfrm>
            <a:prstGeom prst="striped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451749" y="3867147"/>
            <a:ext cx="2272400" cy="1021043"/>
            <a:chOff x="451749" y="3867147"/>
            <a:chExt cx="2272400" cy="1021043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51749" y="4241859"/>
              <a:ext cx="1443024" cy="6463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  <a:t>Intended</a:t>
              </a:r>
              <a:b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en-US" sz="1800" b="0" dirty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  <a:t>functionality</a:t>
              </a:r>
            </a:p>
          </p:txBody>
        </p:sp>
        <p:sp>
          <p:nvSpPr>
            <p:cNvPr id="12" name="Striped Right Arrow 11"/>
            <p:cNvSpPr/>
            <p:nvPr/>
          </p:nvSpPr>
          <p:spPr>
            <a:xfrm rot="19888742">
              <a:off x="1466849" y="3867147"/>
              <a:ext cx="1257300" cy="428625"/>
            </a:xfrm>
            <a:prstGeom prst="striped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" pitchFamily="34" charset="0"/>
              </a:endParaRPr>
            </a:p>
          </p:txBody>
        </p:sp>
      </p:grpSp>
      <p:grpSp>
        <p:nvGrpSpPr>
          <p:cNvPr id="13" name="Group 42"/>
          <p:cNvGrpSpPr/>
          <p:nvPr/>
        </p:nvGrpSpPr>
        <p:grpSpPr>
          <a:xfrm>
            <a:off x="1964847" y="4381500"/>
            <a:ext cx="1638300" cy="2219371"/>
            <a:chOff x="1964847" y="4381500"/>
            <a:chExt cx="1638300" cy="2219371"/>
          </a:xfrm>
        </p:grpSpPr>
        <p:sp>
          <p:nvSpPr>
            <p:cNvPr id="14" name="Rounded Rectangle 13"/>
            <p:cNvSpPr/>
            <p:nvPr/>
          </p:nvSpPr>
          <p:spPr>
            <a:xfrm>
              <a:off x="1984075" y="5443267"/>
              <a:ext cx="1604514" cy="603849"/>
            </a:xfrm>
            <a:prstGeom prst="roundRect">
              <a:avLst>
                <a:gd name="adj" fmla="val 49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" pitchFamily="34" charset="0"/>
              </a:endParaRPr>
            </a:p>
          </p:txBody>
        </p:sp>
        <p:grpSp>
          <p:nvGrpSpPr>
            <p:cNvPr id="15" name="Group 29"/>
            <p:cNvGrpSpPr/>
            <p:nvPr/>
          </p:nvGrpSpPr>
          <p:grpSpPr>
            <a:xfrm>
              <a:off x="1964847" y="4381500"/>
              <a:ext cx="1638300" cy="2219371"/>
              <a:chOff x="1964847" y="4381500"/>
              <a:chExt cx="1638300" cy="2219371"/>
            </a:xfrm>
          </p:grpSpPr>
          <p:sp>
            <p:nvSpPr>
              <p:cNvPr id="16" name="Text Box 27"/>
              <p:cNvSpPr txBox="1">
                <a:spLocks noChangeArrowheads="1"/>
              </p:cNvSpPr>
              <p:nvPr/>
            </p:nvSpPr>
            <p:spPr bwMode="auto">
              <a:xfrm>
                <a:off x="1964847" y="6077651"/>
                <a:ext cx="1638300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chemeClr val="accent1"/>
                    </a:solidFill>
                    <a:latin typeface="Segoe UI" pitchFamily="34" charset="0"/>
                    <a:cs typeface="Segoe UI" pitchFamily="34" charset="0"/>
                  </a:rPr>
                  <a:t>No authentication</a:t>
                </a:r>
              </a:p>
            </p:txBody>
          </p:sp>
          <p:sp>
            <p:nvSpPr>
              <p:cNvPr id="17" name="Text Box 39"/>
              <p:cNvSpPr txBox="1">
                <a:spLocks noChangeArrowheads="1"/>
              </p:cNvSpPr>
              <p:nvPr/>
            </p:nvSpPr>
            <p:spPr bwMode="auto">
              <a:xfrm>
                <a:off x="2086245" y="5490028"/>
                <a:ext cx="1400175" cy="52253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b="0" dirty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Missing </a:t>
                </a:r>
                <a:br>
                  <a:rPr lang="en-US" sz="1400" b="0" dirty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</a:br>
                <a:r>
                  <a:rPr lang="en-US" sz="1400" b="0" dirty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defenses</a:t>
                </a:r>
              </a:p>
            </p:txBody>
          </p:sp>
          <p:sp>
            <p:nvSpPr>
              <p:cNvPr id="18" name="Up Arrow 17"/>
              <p:cNvSpPr/>
              <p:nvPr/>
            </p:nvSpPr>
            <p:spPr>
              <a:xfrm>
                <a:off x="3067050" y="4381500"/>
                <a:ext cx="381000" cy="1066800"/>
              </a:xfrm>
              <a:prstGeom prst="up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" pitchFamily="34" charset="0"/>
                </a:endParaRPr>
              </a:p>
            </p:txBody>
          </p:sp>
        </p:grpSp>
      </p:grpSp>
      <p:grpSp>
        <p:nvGrpSpPr>
          <p:cNvPr id="19" name="Group 44"/>
          <p:cNvGrpSpPr/>
          <p:nvPr/>
        </p:nvGrpSpPr>
        <p:grpSpPr>
          <a:xfrm>
            <a:off x="3687075" y="4371975"/>
            <a:ext cx="1638300" cy="2236918"/>
            <a:chOff x="3687075" y="4371975"/>
            <a:chExt cx="1638300" cy="2236918"/>
          </a:xfrm>
        </p:grpSpPr>
        <p:sp>
          <p:nvSpPr>
            <p:cNvPr id="20" name="Rounded Rectangle 19"/>
            <p:cNvSpPr/>
            <p:nvPr/>
          </p:nvSpPr>
          <p:spPr>
            <a:xfrm>
              <a:off x="3715109" y="5447940"/>
              <a:ext cx="1604514" cy="603849"/>
            </a:xfrm>
            <a:prstGeom prst="roundRect">
              <a:avLst>
                <a:gd name="adj" fmla="val 49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" pitchFamily="34" charset="0"/>
              </a:endParaRPr>
            </a:p>
          </p:txBody>
        </p:sp>
        <p:grpSp>
          <p:nvGrpSpPr>
            <p:cNvPr id="21" name="Group 30"/>
            <p:cNvGrpSpPr/>
            <p:nvPr/>
          </p:nvGrpSpPr>
          <p:grpSpPr>
            <a:xfrm>
              <a:off x="3687075" y="4371975"/>
              <a:ext cx="1638300" cy="2236918"/>
              <a:chOff x="3687075" y="4371975"/>
              <a:chExt cx="1638300" cy="2236918"/>
            </a:xfrm>
          </p:grpSpPr>
          <p:sp>
            <p:nvSpPr>
              <p:cNvPr id="22" name="Text Box 47"/>
              <p:cNvSpPr txBox="1">
                <a:spLocks noChangeArrowheads="1"/>
              </p:cNvSpPr>
              <p:nvPr/>
            </p:nvSpPr>
            <p:spPr bwMode="auto">
              <a:xfrm>
                <a:off x="3687075" y="6085673"/>
                <a:ext cx="1638300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chemeClr val="accent1"/>
                    </a:solidFill>
                    <a:latin typeface="Segoe UI" pitchFamily="34" charset="0"/>
                    <a:cs typeface="Segoe UI" pitchFamily="34" charset="0"/>
                  </a:rPr>
                  <a:t>Weak authentication</a:t>
                </a:r>
              </a:p>
            </p:txBody>
          </p:sp>
          <p:sp>
            <p:nvSpPr>
              <p:cNvPr id="23" name="Text Box 50"/>
              <p:cNvSpPr txBox="1">
                <a:spLocks noChangeArrowheads="1"/>
              </p:cNvSpPr>
              <p:nvPr/>
            </p:nvSpPr>
            <p:spPr bwMode="auto">
              <a:xfrm>
                <a:off x="3798229" y="5489523"/>
                <a:ext cx="1438275" cy="52322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b="0" dirty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Poor</a:t>
                </a:r>
                <a:br>
                  <a:rPr lang="en-US" sz="1400" b="0" dirty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</a:br>
                <a:r>
                  <a:rPr lang="en-US" sz="1400" b="0" dirty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defenses</a:t>
                </a:r>
              </a:p>
            </p:txBody>
          </p:sp>
          <p:sp>
            <p:nvSpPr>
              <p:cNvPr id="24" name="Up Arrow 23"/>
              <p:cNvSpPr/>
              <p:nvPr/>
            </p:nvSpPr>
            <p:spPr>
              <a:xfrm>
                <a:off x="4286250" y="4371975"/>
                <a:ext cx="381000" cy="1066800"/>
              </a:xfrm>
              <a:prstGeom prst="up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" pitchFamily="34" charset="0"/>
                </a:endParaRPr>
              </a:p>
            </p:txBody>
          </p:sp>
        </p:grpSp>
      </p:grpSp>
      <p:grpSp>
        <p:nvGrpSpPr>
          <p:cNvPr id="25" name="Group 47"/>
          <p:cNvGrpSpPr/>
          <p:nvPr/>
        </p:nvGrpSpPr>
        <p:grpSpPr>
          <a:xfrm>
            <a:off x="5372099" y="4371975"/>
            <a:ext cx="1724025" cy="2242250"/>
            <a:chOff x="5372099" y="4371975"/>
            <a:chExt cx="1724025" cy="2242250"/>
          </a:xfrm>
        </p:grpSpPr>
        <p:sp>
          <p:nvSpPr>
            <p:cNvPr id="26" name="Rounded Rectangle 25"/>
            <p:cNvSpPr/>
            <p:nvPr/>
          </p:nvSpPr>
          <p:spPr>
            <a:xfrm>
              <a:off x="5443627" y="5450275"/>
              <a:ext cx="1604514" cy="603849"/>
            </a:xfrm>
            <a:prstGeom prst="roundRect">
              <a:avLst>
                <a:gd name="adj" fmla="val 49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" pitchFamily="34" charset="0"/>
              </a:endParaRPr>
            </a:p>
          </p:txBody>
        </p:sp>
        <p:grpSp>
          <p:nvGrpSpPr>
            <p:cNvPr id="27" name="Group 31"/>
            <p:cNvGrpSpPr/>
            <p:nvPr/>
          </p:nvGrpSpPr>
          <p:grpSpPr>
            <a:xfrm>
              <a:off x="5372099" y="4371975"/>
              <a:ext cx="1724025" cy="2242250"/>
              <a:chOff x="5372099" y="4371975"/>
              <a:chExt cx="1724025" cy="2242250"/>
            </a:xfrm>
          </p:grpSpPr>
          <p:sp>
            <p:nvSpPr>
              <p:cNvPr id="28" name="Text Box 54"/>
              <p:cNvSpPr txBox="1">
                <a:spLocks noChangeArrowheads="1"/>
              </p:cNvSpPr>
              <p:nvPr/>
            </p:nvSpPr>
            <p:spPr bwMode="auto">
              <a:xfrm>
                <a:off x="5372099" y="6091005"/>
                <a:ext cx="1724025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chemeClr val="accent1"/>
                    </a:solidFill>
                    <a:latin typeface="Segoe UI" pitchFamily="34" charset="0"/>
                    <a:cs typeface="Segoe UI" pitchFamily="34" charset="0"/>
                  </a:rPr>
                  <a:t>Buffer overflow in authentication</a:t>
                </a:r>
              </a:p>
            </p:txBody>
          </p:sp>
          <p:sp>
            <p:nvSpPr>
              <p:cNvPr id="29" name="Text Box 57"/>
              <p:cNvSpPr txBox="1">
                <a:spLocks noChangeArrowheads="1"/>
              </p:cNvSpPr>
              <p:nvPr/>
            </p:nvSpPr>
            <p:spPr bwMode="auto">
              <a:xfrm>
                <a:off x="5548044" y="5491056"/>
                <a:ext cx="1400176" cy="52322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b="0" dirty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Extra</a:t>
                </a:r>
                <a:br>
                  <a:rPr lang="en-US" sz="1400" b="0" dirty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</a:br>
                <a:r>
                  <a:rPr lang="en-US" sz="1400" b="0" dirty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“functionality”</a:t>
                </a:r>
              </a:p>
            </p:txBody>
          </p:sp>
          <p:sp>
            <p:nvSpPr>
              <p:cNvPr id="30" name="Up Arrow 29"/>
              <p:cNvSpPr/>
              <p:nvPr/>
            </p:nvSpPr>
            <p:spPr>
              <a:xfrm>
                <a:off x="5619750" y="4371975"/>
                <a:ext cx="381000" cy="1066800"/>
              </a:xfrm>
              <a:prstGeom prst="up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7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Fixing Bugs</a:t>
            </a:r>
          </a:p>
        </p:txBody>
      </p:sp>
      <p:pic>
        <p:nvPicPr>
          <p:cNvPr id="4" name="Picture 2" descr="Figure_4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7919" y="1524000"/>
            <a:ext cx="7531798" cy="498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89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Post-Release Bug Fixes</a:t>
            </a:r>
          </a:p>
        </p:txBody>
      </p:sp>
      <p:pic>
        <p:nvPicPr>
          <p:cNvPr id="4" name="Content Placeholder 3" descr="Figure_4_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66217" y="1405399"/>
            <a:ext cx="5211566" cy="54526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86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Fuzzing?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i="1" dirty="0"/>
              <a:t>Fuzz testing</a:t>
            </a:r>
            <a:r>
              <a:rPr lang="en-US" dirty="0"/>
              <a:t> or </a:t>
            </a:r>
            <a:r>
              <a:rPr lang="en-US" i="1" dirty="0"/>
              <a:t>Fuzzing</a:t>
            </a:r>
            <a:r>
              <a:rPr lang="en-US" dirty="0"/>
              <a:t> is a Black Box software testing technique, which basically consists in finding implementation bugs using malformed/semi-malformed data injection in an automated fashion.” [1]</a:t>
            </a:r>
          </a:p>
          <a:p>
            <a:endParaRPr lang="en-US" dirty="0"/>
          </a:p>
          <a:p>
            <a:r>
              <a:rPr lang="en-US" dirty="0"/>
              <a:t>Automated testing technique to find bugs in software</a:t>
            </a:r>
          </a:p>
          <a:p>
            <a:pPr lvl="1"/>
            <a:r>
              <a:rPr lang="en-US" dirty="0"/>
              <a:t>Focus on the attack surface, which are the areas of code used to access or interface between systems</a:t>
            </a:r>
          </a:p>
          <a:p>
            <a:pPr lvl="1"/>
            <a:r>
              <a:rPr lang="en-US" dirty="0"/>
              <a:t>Files, APIs, Network interfaces, </a:t>
            </a:r>
            <a:r>
              <a:rPr lang="en-US" dirty="0" err="1"/>
              <a:t>Reg</a:t>
            </a:r>
            <a:r>
              <a:rPr lang="en-US" dirty="0"/>
              <a:t> keys, etc.</a:t>
            </a:r>
          </a:p>
          <a:p>
            <a:pPr lvl="1"/>
            <a:r>
              <a:rPr lang="en-US" dirty="0"/>
              <a:t>Also, focus on boundary conditions (data and other)</a:t>
            </a:r>
          </a:p>
          <a:p>
            <a:pPr lvl="2"/>
            <a:r>
              <a:rPr lang="en-US" dirty="0"/>
              <a:t>Integer types, and privilege types,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5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Fuzzing?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types of fuzzing</a:t>
            </a:r>
          </a:p>
          <a:p>
            <a:pPr lvl="1"/>
            <a:r>
              <a:rPr lang="en-US" dirty="0"/>
              <a:t>Mutation and Generation </a:t>
            </a:r>
          </a:p>
          <a:p>
            <a:pPr lvl="2"/>
            <a:r>
              <a:rPr lang="en-US" dirty="0"/>
              <a:t>Also called dumb and intelligent</a:t>
            </a:r>
          </a:p>
          <a:p>
            <a:pPr lvl="2"/>
            <a:r>
              <a:rPr lang="en-US" dirty="0"/>
              <a:t>Dumb is not necessarily less effective</a:t>
            </a:r>
          </a:p>
          <a:p>
            <a:endParaRPr lang="en-US" dirty="0"/>
          </a:p>
          <a:p>
            <a:r>
              <a:rPr lang="en-US" dirty="0"/>
              <a:t>“Most” of the data needs to be delivered correctly for fuzzing to work well</a:t>
            </a:r>
          </a:p>
          <a:p>
            <a:pPr lvl="1"/>
            <a:r>
              <a:rPr lang="en-US" dirty="0"/>
              <a:t>So it’s not really dumb is it?</a:t>
            </a:r>
          </a:p>
          <a:p>
            <a:endParaRPr lang="en-US" dirty="0"/>
          </a:p>
        </p:txBody>
      </p:sp>
      <p:pic>
        <p:nvPicPr>
          <p:cNvPr id="4" name="Picture 11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09" y="4908108"/>
            <a:ext cx="7991991" cy="19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5442011" y="5813231"/>
            <a:ext cx="698212" cy="489916"/>
          </a:xfrm>
          <a:custGeom>
            <a:avLst/>
            <a:gdLst>
              <a:gd name="connsiteX0" fmla="*/ 626533 w 838200"/>
              <a:gd name="connsiteY0" fmla="*/ 101600 h 651933"/>
              <a:gd name="connsiteX1" fmla="*/ 584200 w 838200"/>
              <a:gd name="connsiteY1" fmla="*/ 59266 h 651933"/>
              <a:gd name="connsiteX2" fmla="*/ 533400 w 838200"/>
              <a:gd name="connsiteY2" fmla="*/ 42333 h 651933"/>
              <a:gd name="connsiteX3" fmla="*/ 508000 w 838200"/>
              <a:gd name="connsiteY3" fmla="*/ 33866 h 651933"/>
              <a:gd name="connsiteX4" fmla="*/ 237066 w 838200"/>
              <a:gd name="connsiteY4" fmla="*/ 50800 h 651933"/>
              <a:gd name="connsiteX5" fmla="*/ 211666 w 838200"/>
              <a:gd name="connsiteY5" fmla="*/ 59266 h 651933"/>
              <a:gd name="connsiteX6" fmla="*/ 143933 w 838200"/>
              <a:gd name="connsiteY6" fmla="*/ 76200 h 651933"/>
              <a:gd name="connsiteX7" fmla="*/ 110066 w 838200"/>
              <a:gd name="connsiteY7" fmla="*/ 84666 h 651933"/>
              <a:gd name="connsiteX8" fmla="*/ 76200 w 838200"/>
              <a:gd name="connsiteY8" fmla="*/ 101600 h 651933"/>
              <a:gd name="connsiteX9" fmla="*/ 67733 w 838200"/>
              <a:gd name="connsiteY9" fmla="*/ 127000 h 651933"/>
              <a:gd name="connsiteX10" fmla="*/ 50800 w 838200"/>
              <a:gd name="connsiteY10" fmla="*/ 152400 h 651933"/>
              <a:gd name="connsiteX11" fmla="*/ 42333 w 838200"/>
              <a:gd name="connsiteY11" fmla="*/ 177800 h 651933"/>
              <a:gd name="connsiteX12" fmla="*/ 16933 w 838200"/>
              <a:gd name="connsiteY12" fmla="*/ 228600 h 651933"/>
              <a:gd name="connsiteX13" fmla="*/ 0 w 838200"/>
              <a:gd name="connsiteY13" fmla="*/ 296333 h 651933"/>
              <a:gd name="connsiteX14" fmla="*/ 8466 w 838200"/>
              <a:gd name="connsiteY14" fmla="*/ 474133 h 651933"/>
              <a:gd name="connsiteX15" fmla="*/ 25400 w 838200"/>
              <a:gd name="connsiteY15" fmla="*/ 491066 h 651933"/>
              <a:gd name="connsiteX16" fmla="*/ 33866 w 838200"/>
              <a:gd name="connsiteY16" fmla="*/ 516466 h 651933"/>
              <a:gd name="connsiteX17" fmla="*/ 127000 w 838200"/>
              <a:gd name="connsiteY17" fmla="*/ 575733 h 651933"/>
              <a:gd name="connsiteX18" fmla="*/ 194733 w 838200"/>
              <a:gd name="connsiteY18" fmla="*/ 592666 h 651933"/>
              <a:gd name="connsiteX19" fmla="*/ 228600 w 838200"/>
              <a:gd name="connsiteY19" fmla="*/ 601133 h 651933"/>
              <a:gd name="connsiteX20" fmla="*/ 279400 w 838200"/>
              <a:gd name="connsiteY20" fmla="*/ 618066 h 651933"/>
              <a:gd name="connsiteX21" fmla="*/ 364066 w 838200"/>
              <a:gd name="connsiteY21" fmla="*/ 635000 h 651933"/>
              <a:gd name="connsiteX22" fmla="*/ 440266 w 838200"/>
              <a:gd name="connsiteY22" fmla="*/ 651933 h 651933"/>
              <a:gd name="connsiteX23" fmla="*/ 601133 w 838200"/>
              <a:gd name="connsiteY23" fmla="*/ 643466 h 651933"/>
              <a:gd name="connsiteX24" fmla="*/ 651933 w 838200"/>
              <a:gd name="connsiteY24" fmla="*/ 609600 h 651933"/>
              <a:gd name="connsiteX25" fmla="*/ 694266 w 838200"/>
              <a:gd name="connsiteY25" fmla="*/ 567266 h 651933"/>
              <a:gd name="connsiteX26" fmla="*/ 711200 w 838200"/>
              <a:gd name="connsiteY26" fmla="*/ 550333 h 651933"/>
              <a:gd name="connsiteX27" fmla="*/ 736600 w 838200"/>
              <a:gd name="connsiteY27" fmla="*/ 533400 h 651933"/>
              <a:gd name="connsiteX28" fmla="*/ 753533 w 838200"/>
              <a:gd name="connsiteY28" fmla="*/ 508000 h 651933"/>
              <a:gd name="connsiteX29" fmla="*/ 804333 w 838200"/>
              <a:gd name="connsiteY29" fmla="*/ 440266 h 651933"/>
              <a:gd name="connsiteX30" fmla="*/ 829733 w 838200"/>
              <a:gd name="connsiteY30" fmla="*/ 364066 h 651933"/>
              <a:gd name="connsiteX31" fmla="*/ 838200 w 838200"/>
              <a:gd name="connsiteY31" fmla="*/ 338666 h 651933"/>
              <a:gd name="connsiteX32" fmla="*/ 829733 w 838200"/>
              <a:gd name="connsiteY32" fmla="*/ 203200 h 651933"/>
              <a:gd name="connsiteX33" fmla="*/ 821266 w 838200"/>
              <a:gd name="connsiteY33" fmla="*/ 160866 h 651933"/>
              <a:gd name="connsiteX34" fmla="*/ 795866 w 838200"/>
              <a:gd name="connsiteY34" fmla="*/ 127000 h 651933"/>
              <a:gd name="connsiteX35" fmla="*/ 745066 w 838200"/>
              <a:gd name="connsiteY35" fmla="*/ 67733 h 651933"/>
              <a:gd name="connsiteX36" fmla="*/ 660400 w 838200"/>
              <a:gd name="connsiteY36" fmla="*/ 16933 h 651933"/>
              <a:gd name="connsiteX37" fmla="*/ 609600 w 838200"/>
              <a:gd name="connsiteY37" fmla="*/ 0 h 651933"/>
              <a:gd name="connsiteX38" fmla="*/ 186266 w 838200"/>
              <a:gd name="connsiteY38" fmla="*/ 8466 h 651933"/>
              <a:gd name="connsiteX39" fmla="*/ 160866 w 838200"/>
              <a:gd name="connsiteY39" fmla="*/ 50800 h 651933"/>
              <a:gd name="connsiteX40" fmla="*/ 160866 w 838200"/>
              <a:gd name="connsiteY40" fmla="*/ 135466 h 65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8200" h="651933">
                <a:moveTo>
                  <a:pt x="626533" y="101600"/>
                </a:moveTo>
                <a:cubicBezTo>
                  <a:pt x="612422" y="87489"/>
                  <a:pt x="601036" y="69980"/>
                  <a:pt x="584200" y="59266"/>
                </a:cubicBezTo>
                <a:cubicBezTo>
                  <a:pt x="569141" y="49683"/>
                  <a:pt x="550333" y="47977"/>
                  <a:pt x="533400" y="42333"/>
                </a:cubicBezTo>
                <a:lnTo>
                  <a:pt x="508000" y="33866"/>
                </a:lnTo>
                <a:cubicBezTo>
                  <a:pt x="366608" y="38916"/>
                  <a:pt x="331854" y="23719"/>
                  <a:pt x="237066" y="50800"/>
                </a:cubicBezTo>
                <a:cubicBezTo>
                  <a:pt x="228485" y="53252"/>
                  <a:pt x="220276" y="56918"/>
                  <a:pt x="211666" y="59266"/>
                </a:cubicBezTo>
                <a:cubicBezTo>
                  <a:pt x="189213" y="65389"/>
                  <a:pt x="166511" y="70556"/>
                  <a:pt x="143933" y="76200"/>
                </a:cubicBezTo>
                <a:lnTo>
                  <a:pt x="110066" y="84666"/>
                </a:lnTo>
                <a:cubicBezTo>
                  <a:pt x="98777" y="90311"/>
                  <a:pt x="85124" y="92675"/>
                  <a:pt x="76200" y="101600"/>
                </a:cubicBezTo>
                <a:cubicBezTo>
                  <a:pt x="69889" y="107911"/>
                  <a:pt x="71724" y="119018"/>
                  <a:pt x="67733" y="127000"/>
                </a:cubicBezTo>
                <a:cubicBezTo>
                  <a:pt x="63182" y="136101"/>
                  <a:pt x="55351" y="143299"/>
                  <a:pt x="50800" y="152400"/>
                </a:cubicBezTo>
                <a:cubicBezTo>
                  <a:pt x="46809" y="160382"/>
                  <a:pt x="46324" y="169818"/>
                  <a:pt x="42333" y="177800"/>
                </a:cubicBezTo>
                <a:cubicBezTo>
                  <a:pt x="19215" y="224036"/>
                  <a:pt x="29701" y="181785"/>
                  <a:pt x="16933" y="228600"/>
                </a:cubicBezTo>
                <a:cubicBezTo>
                  <a:pt x="10810" y="251052"/>
                  <a:pt x="0" y="296333"/>
                  <a:pt x="0" y="296333"/>
                </a:cubicBezTo>
                <a:cubicBezTo>
                  <a:pt x="2822" y="355600"/>
                  <a:pt x="792" y="415298"/>
                  <a:pt x="8466" y="474133"/>
                </a:cubicBezTo>
                <a:cubicBezTo>
                  <a:pt x="9498" y="482048"/>
                  <a:pt x="21293" y="484221"/>
                  <a:pt x="25400" y="491066"/>
                </a:cubicBezTo>
                <a:cubicBezTo>
                  <a:pt x="29992" y="498719"/>
                  <a:pt x="28511" y="509326"/>
                  <a:pt x="33866" y="516466"/>
                </a:cubicBezTo>
                <a:cubicBezTo>
                  <a:pt x="65915" y="559198"/>
                  <a:pt x="77756" y="563422"/>
                  <a:pt x="127000" y="575733"/>
                </a:cubicBezTo>
                <a:lnTo>
                  <a:pt x="194733" y="592666"/>
                </a:lnTo>
                <a:cubicBezTo>
                  <a:pt x="206022" y="595488"/>
                  <a:pt x="217561" y="597453"/>
                  <a:pt x="228600" y="601133"/>
                </a:cubicBezTo>
                <a:cubicBezTo>
                  <a:pt x="245533" y="606777"/>
                  <a:pt x="261794" y="615131"/>
                  <a:pt x="279400" y="618066"/>
                </a:cubicBezTo>
                <a:cubicBezTo>
                  <a:pt x="378977" y="634663"/>
                  <a:pt x="288263" y="618155"/>
                  <a:pt x="364066" y="635000"/>
                </a:cubicBezTo>
                <a:cubicBezTo>
                  <a:pt x="460804" y="656497"/>
                  <a:pt x="357675" y="631284"/>
                  <a:pt x="440266" y="651933"/>
                </a:cubicBezTo>
                <a:cubicBezTo>
                  <a:pt x="493888" y="649111"/>
                  <a:pt x="548479" y="653997"/>
                  <a:pt x="601133" y="643466"/>
                </a:cubicBezTo>
                <a:cubicBezTo>
                  <a:pt x="621089" y="639475"/>
                  <a:pt x="637543" y="623991"/>
                  <a:pt x="651933" y="609600"/>
                </a:cubicBezTo>
                <a:lnTo>
                  <a:pt x="694266" y="567266"/>
                </a:lnTo>
                <a:cubicBezTo>
                  <a:pt x="699911" y="561621"/>
                  <a:pt x="704558" y="554761"/>
                  <a:pt x="711200" y="550333"/>
                </a:cubicBezTo>
                <a:lnTo>
                  <a:pt x="736600" y="533400"/>
                </a:lnTo>
                <a:cubicBezTo>
                  <a:pt x="742244" y="524933"/>
                  <a:pt x="747176" y="515946"/>
                  <a:pt x="753533" y="508000"/>
                </a:cubicBezTo>
                <a:cubicBezTo>
                  <a:pt x="776455" y="479346"/>
                  <a:pt x="787456" y="490898"/>
                  <a:pt x="804333" y="440266"/>
                </a:cubicBezTo>
                <a:lnTo>
                  <a:pt x="829733" y="364066"/>
                </a:lnTo>
                <a:lnTo>
                  <a:pt x="838200" y="338666"/>
                </a:lnTo>
                <a:cubicBezTo>
                  <a:pt x="835378" y="293511"/>
                  <a:pt x="834023" y="248240"/>
                  <a:pt x="829733" y="203200"/>
                </a:cubicBezTo>
                <a:cubicBezTo>
                  <a:pt x="828369" y="188874"/>
                  <a:pt x="827111" y="174016"/>
                  <a:pt x="821266" y="160866"/>
                </a:cubicBezTo>
                <a:cubicBezTo>
                  <a:pt x="815535" y="147971"/>
                  <a:pt x="804068" y="138483"/>
                  <a:pt x="795866" y="127000"/>
                </a:cubicBezTo>
                <a:cubicBezTo>
                  <a:pt x="778456" y="102626"/>
                  <a:pt x="772983" y="86345"/>
                  <a:pt x="745066" y="67733"/>
                </a:cubicBezTo>
                <a:cubicBezTo>
                  <a:pt x="715250" y="47855"/>
                  <a:pt x="692943" y="29950"/>
                  <a:pt x="660400" y="16933"/>
                </a:cubicBezTo>
                <a:cubicBezTo>
                  <a:pt x="643827" y="10304"/>
                  <a:pt x="609600" y="0"/>
                  <a:pt x="609600" y="0"/>
                </a:cubicBezTo>
                <a:cubicBezTo>
                  <a:pt x="468489" y="2822"/>
                  <a:pt x="327171" y="337"/>
                  <a:pt x="186266" y="8466"/>
                </a:cubicBezTo>
                <a:cubicBezTo>
                  <a:pt x="172311" y="9271"/>
                  <a:pt x="161473" y="42915"/>
                  <a:pt x="160866" y="50800"/>
                </a:cubicBezTo>
                <a:cubicBezTo>
                  <a:pt x="158701" y="78939"/>
                  <a:pt x="160866" y="107244"/>
                  <a:pt x="160866" y="135466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Fuzzing Most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effective on languages like C/C++ where memory is unmanaged</a:t>
            </a:r>
          </a:p>
          <a:p>
            <a:pPr lvl="1"/>
            <a:r>
              <a:rPr lang="en-US" dirty="0"/>
              <a:t>I.e. programmer can manually define the size of static buffers as in </a:t>
            </a:r>
            <a:r>
              <a:rPr lang="en-US" i="1" dirty="0"/>
              <a:t>‘char </a:t>
            </a:r>
            <a:r>
              <a:rPr lang="en-US" i="1" dirty="0" err="1"/>
              <a:t>buf</a:t>
            </a:r>
            <a:r>
              <a:rPr lang="en-US" i="1" dirty="0"/>
              <a:t>[100]’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Don’t forget languages like python/ruby are built with C/C++ and can call directly to it</a:t>
            </a:r>
          </a:p>
          <a:p>
            <a:pPr lvl="1"/>
            <a:r>
              <a:rPr lang="en-US" dirty="0"/>
              <a:t>Even .NET code sometimes calls to unmanaged code</a:t>
            </a:r>
          </a:p>
          <a:p>
            <a:r>
              <a:rPr lang="en-US" dirty="0"/>
              <a:t>Could be used elsewhere like web,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Looking for different exceptions typically though</a:t>
            </a:r>
          </a:p>
          <a:p>
            <a:r>
              <a:rPr lang="en-US" dirty="0"/>
              <a:t>Still very effective in PC world</a:t>
            </a:r>
          </a:p>
          <a:p>
            <a:pPr lvl="1"/>
            <a:r>
              <a:rPr lang="en-US" dirty="0"/>
              <a:t>Even more so in hardware/</a:t>
            </a:r>
            <a:r>
              <a:rPr lang="en-US" dirty="0" err="1"/>
              <a:t>teleco</a:t>
            </a:r>
            <a:r>
              <a:rPr lang="en-US" dirty="0"/>
              <a:t>/SCADA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2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Six Stages of Fuzzing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1: Prerequisites</a:t>
            </a:r>
          </a:p>
          <a:p>
            <a:pPr lvl="1"/>
            <a:r>
              <a:rPr lang="en-US" dirty="0"/>
              <a:t>Identify Targets</a:t>
            </a:r>
          </a:p>
          <a:p>
            <a:pPr lvl="1"/>
            <a:r>
              <a:rPr lang="en-US" dirty="0"/>
              <a:t>Prioritize Efforts</a:t>
            </a:r>
          </a:p>
          <a:p>
            <a:pPr lvl="1"/>
            <a:endParaRPr lang="en-US" dirty="0"/>
          </a:p>
          <a:p>
            <a:r>
              <a:rPr lang="en-US" dirty="0"/>
              <a:t>Stage 2: Creation of fuzzed data</a:t>
            </a:r>
          </a:p>
          <a:p>
            <a:pPr lvl="1"/>
            <a:r>
              <a:rPr lang="en-US" dirty="0"/>
              <a:t>Will it be format aware? Context-aware?</a:t>
            </a:r>
          </a:p>
          <a:p>
            <a:pPr lvl="1"/>
            <a:r>
              <a:rPr lang="en-US" dirty="0"/>
              <a:t>Use existing data or generate from scratch?</a:t>
            </a:r>
          </a:p>
          <a:p>
            <a:pPr lvl="1"/>
            <a:r>
              <a:rPr lang="en-US" dirty="0"/>
              <a:t>How will malformations be applied?</a:t>
            </a:r>
          </a:p>
          <a:p>
            <a:pPr lvl="1"/>
            <a:r>
              <a:rPr lang="en-US" dirty="0"/>
              <a:t>Will restrictions on malformations be enforced? Deterministic, random or both</a:t>
            </a:r>
          </a:p>
        </p:txBody>
      </p:sp>
    </p:spTree>
    <p:extLst>
      <p:ext uri="{BB962C8B-B14F-4D97-AF65-F5344CB8AC3E}">
        <p14:creationId xmlns:p14="http://schemas.microsoft.com/office/powerpoint/2010/main" val="1232136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276</TotalTime>
  <Words>1647</Words>
  <Application>Microsoft Macintosh PowerPoint</Application>
  <PresentationFormat>On-screen Show (4:3)</PresentationFormat>
  <Paragraphs>339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Segoe</vt:lpstr>
      <vt:lpstr>Segoe UI</vt:lpstr>
      <vt:lpstr>Tw Cen MT</vt:lpstr>
      <vt:lpstr>Wingdings</vt:lpstr>
      <vt:lpstr>Clarity</vt:lpstr>
      <vt:lpstr>Fuzzing</vt:lpstr>
      <vt:lpstr>What Is Fuzzing?</vt:lpstr>
      <vt:lpstr>Security Testing</vt:lpstr>
      <vt:lpstr>Costs of Fixing Bugs</vt:lpstr>
      <vt:lpstr>Post-Release Bug Fixes</vt:lpstr>
      <vt:lpstr>What Is Fuzzing?</vt:lpstr>
      <vt:lpstr>What is Fuzzing?</vt:lpstr>
      <vt:lpstr>When Is Fuzzing Most Effective?</vt:lpstr>
      <vt:lpstr>MS Six Stages of Fuzzing [1]</vt:lpstr>
      <vt:lpstr>MS Six Stages of Fuzzing [1]</vt:lpstr>
      <vt:lpstr>Test Cases</vt:lpstr>
      <vt:lpstr>High-Level Overview</vt:lpstr>
      <vt:lpstr>Overview Refined</vt:lpstr>
      <vt:lpstr>A Smart Fuzzer</vt:lpstr>
      <vt:lpstr>Traditional String Anomaly Library</vt:lpstr>
      <vt:lpstr>Intelligently Fuzzing Different Types</vt:lpstr>
      <vt:lpstr>Monitoring</vt:lpstr>
      <vt:lpstr>Gen 1: Attach with a debugger</vt:lpstr>
      <vt:lpstr>Gen 2: Monitoring Application</vt:lpstr>
      <vt:lpstr>Gen 3: Scriptable Debugger</vt:lpstr>
      <vt:lpstr>Peach Fuzzer</vt:lpstr>
      <vt:lpstr>Peach Fuzzer - Components [1]</vt:lpstr>
      <vt:lpstr>Peach Fuzzer - Components</vt:lpstr>
      <vt:lpstr>Working with Peach</vt:lpstr>
      <vt:lpstr>Peach Components</vt:lpstr>
      <vt:lpstr>File Fuzzing w/ Peach</vt:lpstr>
    </vt:vector>
  </TitlesOfParts>
  <Company>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Intro to Reverse engineering</dc:title>
  <dc:creator>Josh Stroschein</dc:creator>
  <cp:lastModifiedBy>Stroschein, Joshua</cp:lastModifiedBy>
  <cp:revision>34</cp:revision>
  <dcterms:created xsi:type="dcterms:W3CDTF">2015-08-25T04:39:00Z</dcterms:created>
  <dcterms:modified xsi:type="dcterms:W3CDTF">2019-01-29T15:26:16Z</dcterms:modified>
</cp:coreProperties>
</file>