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6"/>
  </p:notesMasterIdLst>
  <p:sldIdLst>
    <p:sldId id="256" r:id="rId2"/>
    <p:sldId id="303" r:id="rId3"/>
    <p:sldId id="304" r:id="rId4"/>
    <p:sldId id="305" r:id="rId5"/>
    <p:sldId id="306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6" r:id="rId33"/>
    <p:sldId id="337" r:id="rId34"/>
    <p:sldId id="338" r:id="rId3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4" autoAdjust="0"/>
    <p:restoredTop sz="81808" autoAdjust="0"/>
  </p:normalViewPr>
  <p:slideViewPr>
    <p:cSldViewPr snapToGrid="0" snapToObjects="1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co.com/Legal/acceptable-use-policy-aup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11480">
              <a:lnSpc>
                <a:spcPct val="90000"/>
              </a:lnSpc>
              <a:buSzPct val="100000"/>
              <a:buChar char="▪"/>
            </a:pPr>
            <a:r>
              <a:t>Black box model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Company staff does not know about the test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Tester is not given details about the network</a:t>
            </a:r>
          </a:p>
          <a:p>
            <a:pPr marL="996696" lvl="2" indent="0">
              <a:lnSpc>
                <a:spcPct val="90000"/>
              </a:lnSpc>
              <a:buSzPct val="100000"/>
              <a:buChar char="◾"/>
            </a:pPr>
            <a:r>
              <a:t>Burden is on the tester to find these details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Tests if security personnel are able to detect an attack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endParaRPr/>
          </a:p>
          <a:p>
            <a:pPr marL="283463">
              <a:lnSpc>
                <a:spcPct val="90000"/>
              </a:lnSpc>
              <a:buSzPct val="100000"/>
              <a:buChar char="▫"/>
            </a:pPr>
            <a:r>
              <a:t>GOAL == gain access anyway possible &amp; remain undetected (PoC)</a:t>
            </a:r>
          </a:p>
          <a:p>
            <a:pPr marL="283463">
              <a:lnSpc>
                <a:spcPct val="90000"/>
              </a:lnSpc>
              <a:buSzPct val="100000"/>
              <a:buChar char="▫"/>
            </a:pPr>
            <a:r>
              <a:t>BENEFIT == wake up call, PoC that it CAN happen…sony wasn’t just unlucky</a:t>
            </a:r>
          </a:p>
          <a:p>
            <a:pPr marL="283463">
              <a:lnSpc>
                <a:spcPct val="90000"/>
              </a:lnSpc>
              <a:buSzPct val="100000"/>
              <a:buChar char="▫"/>
            </a:pPr>
            <a:r>
              <a:t>DRAWBACK == probably not as “comprehensive”…because you’re only looking for 1 way in…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won’t port scan all 65535 ports, rather just a few on a few Ips…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these require much more skill than a OVERT test (skilled PT’er) cause you’re not just “running tools”.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typically cost more, take longer, 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64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lvl="1" indent="-171450">
              <a:buSzPct val="100000"/>
              <a:buFont typeface="Arial"/>
              <a:buChar char="•"/>
            </a:pPr>
            <a:r>
              <a:rPr dirty="0"/>
              <a:t>Grey box:  Company gives tester partial information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“Here is a list of our IP addy’s”, “This webserver is running Linux Redhad version xx.xx w/ Apache version xx.xx.”</a:t>
            </a:r>
          </a:p>
          <a:p>
            <a:endParaRPr dirty="0"/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How to choose: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soapbox == I tend to rail against Overt…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NOT BECAUSE IT’S BAD --- BUT BECAUSE PEOPLE BUY OVERT WITHOUT KNOWING THEY’RE BUYING IT…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typically preferred by most PT’ers because these simulate “real world attacks”.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THE MAIN DIFF HERE:</a:t>
            </a:r>
          </a:p>
          <a:p>
            <a:pPr marL="1085850" lvl="2" indent="-171450">
              <a:buSzPct val="100000"/>
              <a:buFont typeface="Arial"/>
              <a:buChar char="•"/>
            </a:pPr>
            <a:r>
              <a:rPr dirty="0"/>
              <a:t>Covert PT’ing is about finding the EASIEST way to gain access to a system (undetected) NOT about finding a LARGE # of vulnerabilities (Overt)</a:t>
            </a:r>
          </a:p>
        </p:txBody>
      </p:sp>
    </p:spTree>
    <p:extLst>
      <p:ext uri="{BB962C8B-B14F-4D97-AF65-F5344CB8AC3E}">
        <p14:creationId xmlns:p14="http://schemas.microsoft.com/office/powerpoint/2010/main" val="43969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Lot’s of students are interested in certs…so the next couple of slides provide a brief overview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" action="ppaction://noaction"/>
              </a:rPr>
              <a:t>A good place to see what’s hot is to browse “ClearanceJobs.com” to get a bead on the hottest security certifications job hunters need</a:t>
            </a:r>
          </a:p>
          <a:p>
            <a:pPr marL="171450" indent="-171450">
              <a:buSzPct val="100000"/>
              <a:buFont typeface="Arial"/>
              <a:buChar char="•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" action="ppaction://noaction"/>
            </a:endParaRPr>
          </a:p>
          <a:p>
            <a:pPr marL="171450" indent="-171450">
              <a:buSzPct val="100000"/>
              <a:buFont typeface="Arial"/>
              <a:buChar char="•"/>
            </a:pPr>
            <a:r>
              <a:t>Certified Ethical Hacker (CEH)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Developed by the International Council of Electronic Commerce Consultants (EC-Council)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Based on 21 domains (subject areas)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Web site == www.eccouncil.org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Recently been upgraded…from v5 to v6…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OPST</a:t>
            </a:r>
          </a:p>
          <a:p>
            <a:pPr marL="628650" lvl="1" indent="-171450">
              <a:buSzPct val="100000"/>
              <a:buFont typeface="Arial"/>
              <a:buChar char="•"/>
              <a:defRPr sz="1300"/>
            </a:pPr>
            <a:r>
              <a:t>Open Source Security Testing Methodology Manual</a:t>
            </a:r>
          </a:p>
          <a:p>
            <a:pPr marL="628650" lvl="1" indent="-171450">
              <a:buSzPct val="100000"/>
              <a:buFont typeface="Arial"/>
              <a:buChar char="•"/>
              <a:defRPr sz="1300"/>
            </a:pPr>
            <a:r>
              <a:t>http://www.isecom.org/projects/opst.shtml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OPST actually requires you test against test servers  *which are located at La Salle University, Barcelona.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No tricks to the tests- you can either do it or you can't (use scripting and tools and programming)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it is not about what you know but if you can apply what you know</a:t>
            </a:r>
          </a:p>
          <a:p>
            <a:pPr marL="171450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Off-Sec (OSCP / OSCE)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MY PERSONAL FAVS!!!</a:t>
            </a:r>
          </a:p>
          <a:p>
            <a:pPr marL="628650" lvl="1" indent="-171450">
              <a:buSzPct val="100000"/>
              <a:buFont typeface="Arial"/>
              <a:buChar char="•"/>
              <a:defRPr b="1"/>
            </a:pPr>
            <a:r>
              <a:t>OSCP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OSCP, or Offensive Security Certified Professional, is one of the world's first completely hands on information security certifications.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OSCP challenges the students to prove they have a clear understanding the concepts of the Pentesting With BackTrack material,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as well as a depth of knowledge in penetration testing.</a:t>
            </a:r>
          </a:p>
          <a:p>
            <a:pPr marL="628650" lvl="1" indent="-171450">
              <a:buSzPct val="100000"/>
              <a:buFont typeface="Arial"/>
              <a:buChar char="•"/>
              <a:defRPr b="1"/>
            </a:pPr>
            <a:endParaRPr/>
          </a:p>
          <a:p>
            <a:pPr marL="628650" lvl="1" indent="-171450">
              <a:buSzPct val="100000"/>
              <a:buFont typeface="Arial"/>
              <a:buChar char="•"/>
              <a:defRPr b="1"/>
            </a:pPr>
            <a:r>
              <a:t>OSCE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OSCE, or Offensive Security Certified Expert, takes security certification to a level never even considered today's market.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After the student completes the very challenging Cracking the Perimeter class the core of their understanding and knowledge is challenged to the limits in the special OSCE certification labs.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OSCE labs are set up with a limited amount of machines and very specific "hacks" must be performed in order to pass this amazingly challenging 48-hour exam.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student must submit their completed exploits and the steps they took to obtain the proof.txt files on the servers they are challenged with.</a:t>
            </a:r>
          </a:p>
        </p:txBody>
      </p:sp>
    </p:spTree>
    <p:extLst>
      <p:ext uri="{BB962C8B-B14F-4D97-AF65-F5344CB8AC3E}">
        <p14:creationId xmlns:p14="http://schemas.microsoft.com/office/powerpoint/2010/main" val="29746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CISSP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Issued by the International Information Systems Security Certifications Consortium (ISC</a:t>
            </a:r>
            <a:r>
              <a:rPr baseline="30000"/>
              <a:t>2</a:t>
            </a:r>
            <a:r>
              <a:t>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Usually more concerned with policies and procedures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Consists of 10 domains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Web site == www.isc2.org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CISA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Candidates for a CISA certification must pass a test,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adhere to the Information Systems Audit and Control Association's Code of Professional Ethics, </a:t>
            </a:r>
          </a:p>
          <a:p>
            <a:pPr marL="628650" lvl="1" indent="-171450">
              <a:buSzPct val="100000"/>
              <a:buFont typeface="Arial"/>
              <a:buChar char="•"/>
              <a:defRPr b="1"/>
            </a:pPr>
            <a:r>
              <a:t>provide proof of a minimum of five years of professional IS auditing, control, or security work</a:t>
            </a:r>
            <a:r>
              <a:rPr b="0"/>
              <a:t>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follow a program of </a:t>
            </a:r>
            <a:r>
              <a:rPr b="1"/>
              <a:t>continuing professional education</a:t>
            </a:r>
            <a:r>
              <a:t>.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There are certainly many many other types of tests/certs that can be had (LPT) / (Certified Pen Tester), etc…etc…etc…but </a:t>
            </a:r>
          </a:p>
        </p:txBody>
      </p:sp>
    </p:spTree>
    <p:extLst>
      <p:ext uri="{BB962C8B-B14F-4D97-AF65-F5344CB8AC3E}">
        <p14:creationId xmlns:p14="http://schemas.microsoft.com/office/powerpoint/2010/main" val="186208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11480">
              <a:buSzPct val="100000"/>
              <a:buChar char="▪"/>
            </a:pPr>
            <a:r>
              <a:t>Ethics </a:t>
            </a:r>
          </a:p>
          <a:p>
            <a:pPr marL="868680" lvl="1" indent="0">
              <a:buSzPct val="100000"/>
              <a:buChar char="▪"/>
            </a:pPr>
            <a:r>
              <a:t>(from the Ancient Greek word ēthos (E-thauce) meaning "custom, habit” </a:t>
            </a:r>
          </a:p>
          <a:p>
            <a:pPr marL="868680" lvl="1" indent="0">
              <a:buSzPct val="100000"/>
              <a:buChar char="▪"/>
            </a:pPr>
            <a:r>
              <a:t>The study of values and customs of a person or group. </a:t>
            </a:r>
          </a:p>
          <a:p>
            <a:pPr marL="868680" lvl="1" indent="0">
              <a:buSzPct val="100000"/>
              <a:buChar char="▪"/>
            </a:pPr>
            <a:r>
              <a:t>Covering the concepts such as right and wrong, good and evil, and responsibility.</a:t>
            </a:r>
          </a:p>
          <a:p>
            <a:pPr marL="868680" lvl="1" indent="0">
              <a:buSzPct val="100000"/>
              <a:buChar char="▪"/>
            </a:pPr>
            <a:r>
              <a:t>The process of determining how one should hold the interests of various stakeholders, simultaneously taking into account moral values and principles</a:t>
            </a:r>
          </a:p>
          <a:p>
            <a:pPr marL="868680" lvl="1" indent="0">
              <a:buSzPct val="100000"/>
              <a:buChar char="▪"/>
            </a:pPr>
            <a:r>
              <a:t>A system defining right and wrong behaviors </a:t>
            </a:r>
          </a:p>
          <a:p>
            <a:pPr marL="868680" lvl="1" indent="0">
              <a:buSzPct val="100000"/>
              <a:buChar char="▪"/>
            </a:pPr>
            <a:endParaRPr/>
          </a:p>
          <a:p>
            <a:pPr marL="411480">
              <a:buSzPct val="100000"/>
              <a:buChar char="▪"/>
            </a:pPr>
            <a:r>
              <a:t>Teaching Ethics:</a:t>
            </a:r>
          </a:p>
          <a:p>
            <a:pPr marL="868680" lvl="1" indent="0">
              <a:buSzPct val="100000"/>
              <a:buChar char="▪"/>
            </a:pPr>
            <a:r>
              <a:t>the great debate…can “ethics” be taught?</a:t>
            </a:r>
          </a:p>
          <a:p>
            <a:pPr marL="1325880" lvl="2" indent="0">
              <a:buSzPct val="100000"/>
              <a:buChar char="▪"/>
            </a:pPr>
            <a:r>
              <a:t>some recent research says … YES!  With repeated examples…some disagree.</a:t>
            </a:r>
          </a:p>
        </p:txBody>
      </p:sp>
    </p:spTree>
    <p:extLst>
      <p:ext uri="{BB962C8B-B14F-4D97-AF65-F5344CB8AC3E}">
        <p14:creationId xmlns:p14="http://schemas.microsoft.com/office/powerpoint/2010/main" val="57076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Heard me say this:</a:t>
            </a:r>
          </a:p>
          <a:p>
            <a:pPr marL="457200" lvl="1" indent="0">
              <a:buSzPct val="100000"/>
              <a:buChar char="•"/>
            </a:pPr>
            <a:r>
              <a:t>Very slippery slope from .99 song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$9.99 album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$19.99 dvd / movie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$59.00 game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$250 Operating System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$2400 piece of software…</a:t>
            </a:r>
          </a:p>
          <a:p>
            <a:pPr marL="457200" lvl="1" indent="0">
              <a:buSzPct val="100000"/>
              <a:buChar char="•"/>
            </a:pPr>
            <a:r>
              <a:t>DO NOT START ON THE PATH!!</a:t>
            </a:r>
          </a:p>
          <a:p>
            <a:pPr marL="914400" lvl="2" indent="0">
              <a:buSzPct val="100000"/>
              <a:buChar char="•"/>
            </a:pPr>
            <a:r>
              <a:t>If you never start down the path you’ll never end up where you don’t want to be</a:t>
            </a:r>
          </a:p>
          <a:p>
            <a:pPr marL="914400" lvl="2" indent="0">
              <a:buSzPct val="100000"/>
              <a:buChar char="•"/>
            </a:pPr>
            <a:r>
              <a:t>If you’ve started down the path STOP!!!  </a:t>
            </a:r>
          </a:p>
          <a:p>
            <a:pPr marL="1371600" lvl="3" indent="0">
              <a:buSzPct val="100000"/>
              <a:buChar char="•"/>
            </a:pPr>
            <a:r>
              <a:t>Music for example---I’m not a spokesman for the RIAA---but there are GOOD alternatives to illegally downloading music.</a:t>
            </a:r>
          </a:p>
          <a:p>
            <a:pPr marL="1828800" lvl="4" indent="0">
              <a:buSzPct val="100000"/>
              <a:buChar char="•"/>
            </a:pPr>
            <a:r>
              <a:t>Never download music or use illegal software you’ll never have to question </a:t>
            </a:r>
          </a:p>
          <a:p>
            <a:pPr marL="914400" lvl="2" indent="0">
              <a:buSzPct val="100000"/>
              <a:buChar char="•"/>
            </a:pPr>
            <a:r>
              <a:t>FOLLOW YOUR GUT!!!</a:t>
            </a:r>
          </a:p>
          <a:p>
            <a:pPr marL="1371600" lvl="3" indent="0">
              <a:buSzPct val="100000"/>
              <a:buChar char="•"/>
            </a:pPr>
            <a:r>
              <a:t>Most people have a good sense of right or wrong</a:t>
            </a:r>
          </a:p>
          <a:p>
            <a:pPr marL="1371600" lvl="3" indent="0">
              <a:buSzPct val="100000"/>
              <a:buChar char="•"/>
            </a:pPr>
            <a:r>
              <a:t>If you’re not sure ASK SOMEONE BEFORE PROCEDING!!</a:t>
            </a:r>
          </a:p>
          <a:p>
            <a:pPr marL="1371600" lvl="3" indent="0">
              <a:buSzPct val="100000"/>
              <a:buChar char="•"/>
            </a:pPr>
            <a:endParaRPr/>
          </a:p>
          <a:p>
            <a:pPr>
              <a:buSzPct val="100000"/>
              <a:buChar char="•"/>
            </a:pPr>
            <a:r>
              <a:t>CIA Prezi this summer:</a:t>
            </a:r>
          </a:p>
          <a:p>
            <a:pPr marL="457200" lvl="1" indent="0">
              <a:buSzPct val="100000"/>
              <a:buChar char="•"/>
            </a:pPr>
            <a:r>
              <a:t>Don’t steal music.  We’ll know.  Amnesty for lots of things…but this one is tripping up lots of potential employees</a:t>
            </a:r>
          </a:p>
          <a:p>
            <a:pPr marL="914400" lvl="2" indent="0">
              <a:buSzPct val="100000"/>
              <a:buChar char="•"/>
            </a:pPr>
            <a:r>
              <a:t>with 100,000 job aps a year you have to be better than the best</a:t>
            </a:r>
          </a:p>
        </p:txBody>
      </p:sp>
    </p:spTree>
    <p:extLst>
      <p:ext uri="{BB962C8B-B14F-4D97-AF65-F5344CB8AC3E}">
        <p14:creationId xmlns:p14="http://schemas.microsoft.com/office/powerpoint/2010/main" val="835228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1</a:t>
            </a:r>
            <a:r>
              <a:rPr baseline="30000"/>
              <a:t>st</a:t>
            </a:r>
            <a:r>
              <a:t> off understand---there are ALWAYS legal issues with what we do…and I’m NOT A LAWYER</a:t>
            </a:r>
          </a:p>
          <a:p>
            <a:pPr marL="628650" lvl="1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2</a:t>
            </a:r>
            <a:r>
              <a:rPr baseline="30000"/>
              <a:t>nd</a:t>
            </a:r>
            <a:r>
              <a:t> you will always be the target of any investigation involving a computer crime</a:t>
            </a:r>
          </a:p>
          <a:p>
            <a:pPr marL="628650" lvl="1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3</a:t>
            </a:r>
            <a:r>
              <a:rPr baseline="30000"/>
              <a:t>rd</a:t>
            </a:r>
            <a:r>
              <a:t> I’m NOT A LAWYER</a:t>
            </a:r>
          </a:p>
          <a:p>
            <a:pPr marL="628650" lvl="1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4</a:t>
            </a:r>
            <a:r>
              <a:rPr baseline="30000"/>
              <a:t>th</a:t>
            </a:r>
            <a:r>
              <a:t> you have to decide your threshold for pain</a:t>
            </a:r>
          </a:p>
          <a:p>
            <a:pPr lvl="1" indent="457200">
              <a:lnSpc>
                <a:spcPct val="90000"/>
              </a:lnSpc>
            </a:pPr>
            <a:endParaRPr/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Laws involving technology change as rapidly as technology itself</a:t>
            </a:r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</a:pPr>
            <a:endParaRPr/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Find what is legal for you locally (local laws can affect you)</a:t>
            </a:r>
          </a:p>
          <a:p>
            <a:pPr marL="628650" lvl="1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Laws change from place to place </a:t>
            </a:r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</a:pPr>
            <a:endParaRPr/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Be aware of the specifics of what is allowed and what is not allowed</a:t>
            </a:r>
          </a:p>
          <a:p>
            <a:pPr marL="628650" lvl="1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what tools, what activities, etc…</a:t>
            </a:r>
          </a:p>
          <a:p>
            <a:pPr lvl="1" indent="457200">
              <a:lnSpc>
                <a:spcPct val="90000"/>
              </a:lnSpc>
            </a:pPr>
            <a:endParaRPr/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real estate Be aware of location!</a:t>
            </a:r>
          </a:p>
          <a:p>
            <a:pPr marL="628650" lvl="1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Internet &amp; virtualization make it difficult to tell where the computer is located</a:t>
            </a:r>
          </a:p>
          <a:p>
            <a:pPr marL="171450" lvl="2" indent="-171450">
              <a:buSzPct val="100000"/>
              <a:buFont typeface="Arial"/>
              <a:buChar char="•"/>
            </a:pPr>
            <a:endParaRPr/>
          </a:p>
          <a:p>
            <a:pPr lvl="2" indent="0"/>
            <a:endParaRPr/>
          </a:p>
          <a:p>
            <a:pPr lvl="2" indent="0"/>
            <a:r>
              <a:t>Be aware of location!!  </a:t>
            </a:r>
          </a:p>
          <a:p>
            <a:pPr marL="482600" lvl="3" indent="0">
              <a:buSzPct val="100000"/>
              <a:buChar char="•"/>
            </a:pPr>
            <a:r>
              <a:t>Beyond your local state borders?  </a:t>
            </a:r>
          </a:p>
          <a:p>
            <a:pPr marL="482600" lvl="3" indent="0">
              <a:buSzPct val="100000"/>
              <a:buChar char="•"/>
            </a:pPr>
            <a:r>
              <a:t>Jurisdiction questions?</a:t>
            </a:r>
          </a:p>
          <a:p>
            <a:pPr marL="965200" lvl="4" indent="0">
              <a:buSzPct val="100000"/>
              <a:buChar char="•"/>
            </a:pPr>
            <a:r>
              <a:t>Now you have to know MORE then just your laws?</a:t>
            </a:r>
          </a:p>
          <a:p>
            <a:pPr marL="965200" lvl="4" indent="0">
              <a:buSzPct val="100000"/>
              <a:buChar char="•"/>
            </a:pPr>
            <a:r>
              <a:t>What if your “route” passes through other States???  Do you have to abide by those laws too???</a:t>
            </a:r>
          </a:p>
        </p:txBody>
      </p:sp>
    </p:spTree>
    <p:extLst>
      <p:ext uri="{BB962C8B-B14F-4D97-AF65-F5344CB8AC3E}">
        <p14:creationId xmlns:p14="http://schemas.microsoft.com/office/powerpoint/2010/main" val="211173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Hacking tools and guns == “hacking tools are like guns” not illegal to have unless you shoot someone</a:t>
            </a:r>
          </a:p>
          <a:p>
            <a:pPr marL="411480">
              <a:buSzPct val="100000"/>
              <a:buChar char="▪"/>
            </a:pPr>
            <a:r>
              <a:t>Tools on your computer might be illegal to possess</a:t>
            </a:r>
          </a:p>
          <a:p>
            <a:pPr marL="411480">
              <a:buSzPct val="100000"/>
              <a:buChar char="▪"/>
            </a:pPr>
            <a:r>
              <a:t>Written words  are open to interpretation</a:t>
            </a:r>
          </a:p>
          <a:p>
            <a:pPr marL="411480">
              <a:buSzPct val="100000"/>
              <a:buChar char="▪"/>
            </a:pPr>
            <a:r>
              <a:t>YOU ARE RESPONSIBLE TO KNOW THE LAWS! </a:t>
            </a:r>
          </a:p>
          <a:p>
            <a:pPr marL="411480">
              <a:buSzPct val="100000"/>
              <a:buChar char="▪"/>
            </a:pPr>
            <a:r>
              <a:t>YOU CAN GO TO JAIL!</a:t>
            </a:r>
          </a:p>
          <a:p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German Law:  August 2007, </a:t>
            </a:r>
          </a:p>
          <a:p>
            <a:pPr marL="457200" lvl="1" indent="0">
              <a:buSzPct val="100000"/>
              <a:buChar char="•"/>
            </a:pPr>
            <a:r>
              <a:t> a strict reading appears to make illegal the </a:t>
            </a:r>
            <a:r>
              <a:rPr b="1"/>
              <a:t>distribution</a:t>
            </a:r>
            <a:r>
              <a:t>, </a:t>
            </a:r>
            <a:r>
              <a:rPr b="1"/>
              <a:t>sale</a:t>
            </a:r>
            <a:r>
              <a:t> and </a:t>
            </a:r>
            <a:r>
              <a:rPr b="1"/>
              <a:t>possession</a:t>
            </a:r>
            <a:r>
              <a:t> of any </a:t>
            </a:r>
            <a:r>
              <a:rPr b="1"/>
              <a:t>security tools </a:t>
            </a:r>
            <a:r>
              <a:t>which could be used to commit a crime.</a:t>
            </a:r>
          </a:p>
          <a:p>
            <a:pPr marL="457200" lvl="1" indent="0">
              <a:buSzPct val="100000"/>
              <a:buChar char="•"/>
            </a:pPr>
            <a:r>
              <a:t>In January of 2008 UK said it was considering adopting a similar law</a:t>
            </a:r>
          </a:p>
          <a:p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DSU = DO NOT DO NOT DO NOT RUN THESE TOOLS OUTSIDE THE LAB!!!</a:t>
            </a:r>
          </a:p>
        </p:txBody>
      </p:sp>
    </p:spTree>
    <p:extLst>
      <p:ext uri="{BB962C8B-B14F-4D97-AF65-F5344CB8AC3E}">
        <p14:creationId xmlns:p14="http://schemas.microsoft.com/office/powerpoint/2010/main" val="91392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75 Attorneys working closely around the US---they bring in other people </a:t>
            </a:r>
          </a:p>
          <a:p>
            <a:endParaRPr/>
          </a:p>
          <a:p>
            <a:pPr>
              <a:defRPr sz="1300" b="1"/>
            </a:pPr>
            <a:r>
              <a:t>Computer Crime &amp; Intellectual Property Section   http://www.cybercrime.gov/ </a:t>
            </a:r>
          </a:p>
          <a:p>
            <a:pPr>
              <a:defRPr sz="1300" b="1"/>
            </a:pPr>
            <a:r>
              <a:t>	* don’t go here until AFTER the contest!!</a:t>
            </a:r>
          </a:p>
          <a:p>
            <a:pPr>
              <a:defRPr sz="1300"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939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Char char="•"/>
            </a:pPr>
            <a:r>
              <a:t>sans paper google:  “sans federal computer crime laws”</a:t>
            </a:r>
          </a:p>
          <a:p>
            <a:pPr marL="171450" indent="-171450">
              <a:buSzPct val="100000"/>
              <a:buChar char="•"/>
            </a:pPr>
            <a:endParaRPr/>
          </a:p>
          <a:p>
            <a:pPr marL="171450" indent="-171450">
              <a:buSzPct val="100000"/>
              <a:buChar char="•"/>
            </a:pPr>
            <a:r>
              <a:t>CFAA (computer fraud and abuse act)</a:t>
            </a:r>
          </a:p>
          <a:p>
            <a:pPr marL="628650" lvl="1" indent="-171450">
              <a:buSzPct val="100000"/>
              <a:buChar char="•"/>
            </a:pPr>
            <a:r>
              <a:t>goes back to 1984 (oldest one on the books)  modified in 1986</a:t>
            </a:r>
          </a:p>
          <a:p>
            <a:pPr marL="1085850" lvl="2" indent="-171450">
              <a:buSzPct val="100000"/>
              <a:buChar char="•"/>
            </a:pPr>
            <a:r>
              <a:t>CFAA is the most important computer crime statute in the U.S. because almost every other statute that deals with computer crime modifies the CFAA.</a:t>
            </a:r>
          </a:p>
          <a:p>
            <a:pPr marL="1543050" lvl="3" indent="-171450">
              <a:buSzPct val="100000"/>
              <a:buChar char="•"/>
            </a:pPr>
            <a:r>
              <a:t>In its current incarnation CFAA criminalizes seven types of computer activities: </a:t>
            </a:r>
          </a:p>
          <a:p>
            <a:pPr marL="2000250" lvl="4" indent="-171450">
              <a:buSzPct val="100000"/>
              <a:buChar char="•"/>
            </a:pPr>
            <a:r>
              <a:t>The first 4 are “unauthorized access” (for whatever reason), the others are “intentional damage to a computer system, trafficing passwords, threatening computers with the intent of extorting money</a:t>
            </a:r>
          </a:p>
          <a:p>
            <a:pPr marL="2457450" lvl="5" indent="-171450">
              <a:spcBef>
                <a:spcPts val="0"/>
              </a:spcBef>
              <a:buSzPct val="100000"/>
              <a:buChar char="•"/>
            </a:pPr>
            <a:r>
              <a:t>(1) the unauthorized access of a computer to obtain national security information with an intent to harm the United States or for the benefit of a foreign nation; (2) the unauthorized access of a computer to obtain protected financial or credit information; (3) the unauthorized access of a computer used by the federal government; (4) unauthorized access to a protected computer with the intent to defraud; (5) intentionally damaging a protected computer; (6) the fraudulent trafficking in computer passwords and any other information which can be used to gain access to a protected computer; and (7) threatening a protected computer with the intent of extorting money or something else of value.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SzPct val="100000"/>
              <a:buChar char="•"/>
            </a:pPr>
            <a:r>
              <a:t>ECPA:</a:t>
            </a:r>
          </a:p>
          <a:p>
            <a:pPr marL="628650" lvl="1" indent="-171450">
              <a:buSzPct val="100000"/>
              <a:buChar char="•"/>
            </a:pPr>
            <a:r>
              <a:t>Passed in 1986, Electronic Communications Privacy Act (ECPA) was an amendment to the federal wiretap law, </a:t>
            </a:r>
          </a:p>
          <a:p>
            <a:pPr marL="628650" lvl="1" indent="-171450">
              <a:buSzPct val="100000"/>
              <a:buChar char="•"/>
            </a:pPr>
            <a:r>
              <a:t>the Act made it illegal to intercept stored or transmitted electronic communication without authorization. </a:t>
            </a:r>
          </a:p>
          <a:p>
            <a:pPr marL="628650" lvl="1" indent="-171450">
              <a:buSzPct val="100000"/>
              <a:buChar char="•"/>
            </a:pPr>
            <a:r>
              <a:t>ECPA defines the provisions for access, use, disclosure, interception and privacy protections of electronic communications</a:t>
            </a:r>
          </a:p>
          <a:p>
            <a:pPr marL="628650" lvl="1" indent="-171450">
              <a:buSzPct val="100000"/>
              <a:buChar char="•"/>
            </a:pPr>
            <a:endParaRPr/>
          </a:p>
          <a:p>
            <a:pPr marL="171450" indent="-171450">
              <a:buSzPct val="100000"/>
              <a:buChar char="•"/>
              <a:defRPr b="1"/>
            </a:pPr>
            <a:r>
              <a:t>Cyber Security Enhancement Act</a:t>
            </a:r>
          </a:p>
          <a:p>
            <a:pPr marL="628650" lvl="1" indent="-171450">
              <a:buSzPct val="100000"/>
              <a:buChar char="•"/>
            </a:pPr>
            <a:r>
              <a:t>Cyber Security Enhancement Act (CSEA) was passed together with the Homeland Security Act in 2002,</a:t>
            </a:r>
          </a:p>
          <a:p>
            <a:pPr marL="1085850" lvl="2" indent="-171450">
              <a:buSzPct val="100000"/>
              <a:buChar char="•"/>
            </a:pPr>
            <a:r>
              <a:t> it granted sweeping powers to the law enforcement organizations and increased penalties that were set out in the Computer Fraud and Abuse Act.</a:t>
            </a:r>
          </a:p>
          <a:p>
            <a:pPr marL="171450" indent="-171450">
              <a:buSzPct val="100000"/>
              <a:buChar char="•"/>
            </a:pPr>
            <a:r>
              <a:t>Patriot Act</a:t>
            </a:r>
          </a:p>
          <a:p>
            <a:pPr marL="628650" lvl="1" indent="-171450">
              <a:buSzPct val="100000"/>
              <a:buChar char="•"/>
            </a:pPr>
            <a:r>
              <a:t>Lots of legal implications about who has authority to do what and collect what and look at what</a:t>
            </a:r>
          </a:p>
          <a:p>
            <a:pPr marL="628650" lvl="1" indent="-171450">
              <a:buSzPct val="100000"/>
              <a:buChar char="•"/>
            </a:pPr>
            <a:r>
              <a:t>217 specifically deals with communication interception </a:t>
            </a:r>
          </a:p>
          <a:p>
            <a:pPr marL="628650" lvl="1" indent="-171450">
              <a:buSzPct val="100000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7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your ISP?</a:t>
            </a:r>
          </a:p>
          <a:p>
            <a:endParaRPr/>
          </a:p>
          <a:p>
            <a:r>
              <a:t>Let’s find their AUP</a:t>
            </a:r>
          </a:p>
          <a:p>
            <a:endParaRPr/>
          </a:p>
          <a:p>
            <a:r>
              <a:t>How do you pen test through your ISP?  Will they find you?  Have you ever been on the receiving end of a call from your ISP?  (Dana?)</a:t>
            </a:r>
          </a:p>
          <a:p>
            <a:endParaRPr/>
          </a:p>
          <a:p>
            <a:r>
              <a:t>remember---the ISP might not have the authority to do anything to you…but they are probably recording your traffic…and THAT can be used against you (think Patriot Act)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https://www.midco.com/Legal/acceptable-use-policy-aup/</a:t>
            </a: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307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Some states deem it legal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Not always the case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Federal Government does not see it as a violation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Allows each state to address it separately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Read your ISP’s “Acceptable Use Policy”</a:t>
            </a:r>
          </a:p>
        </p:txBody>
      </p:sp>
    </p:spTree>
    <p:extLst>
      <p:ext uri="{BB962C8B-B14F-4D97-AF65-F5344CB8AC3E}">
        <p14:creationId xmlns:p14="http://schemas.microsoft.com/office/powerpoint/2010/main" val="802629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http://www.darknet.org.uk/2009/01/tjx-tj-maxx-and-marshall%e2%80%99s-hacker-jailed-for-30-years/</a:t>
            </a:r>
          </a:p>
          <a:p>
            <a:pPr marL="171450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been showing this slide for a while JUST TO HAMMER HOME THE ISSUE!!!</a:t>
            </a:r>
          </a:p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184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Remember it’s always the most restrictive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Fixers:  http://www.securityfocus.com/brief/887?ref=rss</a:t>
            </a:r>
          </a:p>
        </p:txBody>
      </p:sp>
    </p:spTree>
    <p:extLst>
      <p:ext uri="{BB962C8B-B14F-4D97-AF65-F5344CB8AC3E}">
        <p14:creationId xmlns:p14="http://schemas.microsoft.com/office/powerpoint/2010/main" val="1434782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ANYTIME ANYTIME ANYTIME!!</a:t>
            </a:r>
          </a:p>
          <a:p>
            <a:r>
              <a:t>	* even if it’s your grandma’s (ESPECIALLY if it’s family!)</a:t>
            </a:r>
          </a:p>
        </p:txBody>
      </p:sp>
    </p:spTree>
    <p:extLst>
      <p:ext uri="{BB962C8B-B14F-4D97-AF65-F5344CB8AC3E}">
        <p14:creationId xmlns:p14="http://schemas.microsoft.com/office/powerpoint/2010/main" val="105815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have to be trustworthy…</a:t>
            </a:r>
          </a:p>
          <a:p>
            <a:r>
              <a:t>You have to be able to write…</a:t>
            </a:r>
          </a:p>
          <a:p>
            <a:r>
              <a:t>Translate from technical details to something a common person could read</a:t>
            </a:r>
          </a:p>
          <a:p>
            <a:r>
              <a:t>Any packet monkey can push a button…can you READ the results?</a:t>
            </a:r>
          </a:p>
          <a:p>
            <a:r>
              <a:t>Can you exploit??? If not you’re really just doing a “vuln assessment”…</a:t>
            </a:r>
          </a:p>
        </p:txBody>
      </p:sp>
    </p:spTree>
    <p:extLst>
      <p:ext uri="{BB962C8B-B14F-4D97-AF65-F5344CB8AC3E}">
        <p14:creationId xmlns:p14="http://schemas.microsoft.com/office/powerpoint/2010/main" val="93301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PT / Ethical Hack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Legal / authorized attempt to break in order to: assess, identify AND provide POC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Expose security issues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Report the findings so the company can address BEFORE a malicious attacker finds the same thing</a:t>
            </a:r>
          </a:p>
          <a:p>
            <a:pPr lvl="1" indent="457200"/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VA vs PT: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Consider the difference between vulnerability assessments and </a:t>
            </a:r>
            <a:r>
              <a:rPr i="1"/>
              <a:t>penetration tests</a:t>
            </a:r>
            <a:r>
              <a:t>.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Think of a vulnerability assessment as the first step to a penetration test (sometimes called an “overt” PT)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information gleaned from the assessment will be used in the testing.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Whereas, the assessment is checking for holes and potential vulnerabilities, the penetration testing actually attempts to exploit the findings.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Red Teaming: / Security Test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More than an attempt to break in; also includes analyzing company’s security policy and procedures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Tester offers solutions to secure or protect the network</a:t>
            </a:r>
          </a:p>
          <a:p>
            <a:pPr lvl="1" indent="457200"/>
            <a:r>
              <a:t> 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The players:</a:t>
            </a:r>
          </a:p>
          <a:p>
            <a:pPr marL="454913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Employed by companies to perform penetration tests</a:t>
            </a:r>
          </a:p>
          <a:p>
            <a:pPr marL="454913" indent="-171450">
              <a:lnSpc>
                <a:spcPct val="90000"/>
              </a:lnSpc>
              <a:buSzPct val="100000"/>
              <a:buFont typeface="Arial"/>
              <a:buChar char="•"/>
            </a:pPr>
            <a:r>
              <a:t>Security Researchers (independent, salaried, academic)</a:t>
            </a:r>
          </a:p>
        </p:txBody>
      </p:sp>
    </p:spTree>
    <p:extLst>
      <p:ext uri="{BB962C8B-B14F-4D97-AF65-F5344CB8AC3E}">
        <p14:creationId xmlns:p14="http://schemas.microsoft.com/office/powerpoint/2010/main" val="185078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in one form or another you could look at any of these names and substitute the word “hacker” but there is a difference here…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and you should know it even if you don’t use it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 think it’s more useful to “classify” people via skill level and intent…</a:t>
            </a:r>
          </a:p>
          <a:p>
            <a:pPr marL="1085850" lvl="2" indent="-171450">
              <a:buSzPct val="100000"/>
              <a:buFont typeface="Arial"/>
              <a:buChar char="•"/>
            </a:pPr>
            <a:r>
              <a:t>skill level == how “good they are at gaining access” and “intent” == what they are going to do when they have access</a:t>
            </a:r>
          </a:p>
          <a:p>
            <a:pPr marL="1085850" lvl="2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let’s look at the first example “hacker vs hacker”. --- the term is VERY ambiguous…good to some people bad to others…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in the 60’s and 70’s “hacker” was a GOOD word --- someone good with code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in the 80’s when Wargames came out…the media latched on to the buzz word and it has been bad ever since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still in the community “some people” will use the word hacker with a positive spin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hacker vs cracker == a little more sinister because cracker is someone who is intentionally breaking laws / cracking / etc…</a:t>
            </a:r>
          </a:p>
          <a:p>
            <a:pPr marL="454913" indent="-171450">
              <a:buSzPct val="100000"/>
              <a:buFont typeface="Arial"/>
              <a:buChar char="•"/>
            </a:pPr>
            <a:r>
              <a:t>Access computer system or network without authorization</a:t>
            </a:r>
          </a:p>
          <a:p>
            <a:pPr marL="454913" indent="-171450">
              <a:buSzPct val="100000"/>
              <a:buFont typeface="Arial"/>
              <a:buChar char="•"/>
            </a:pPr>
            <a:r>
              <a:t>Breaks the law; can go to prison</a:t>
            </a:r>
          </a:p>
          <a:p>
            <a:pPr marL="454913" indent="-171450">
              <a:buSzPct val="100000"/>
              <a:buFont typeface="Arial"/>
              <a:buChar char="•"/>
            </a:pPr>
            <a:r>
              <a:t>Break into systems to steal or destroy data</a:t>
            </a:r>
          </a:p>
          <a:p>
            <a:pPr marL="454913" indent="-171450">
              <a:buSzPct val="100000"/>
              <a:buFont typeface="Arial"/>
              <a:buChar char="•"/>
            </a:pPr>
            <a:r>
              <a:t>U.S. Department of Justice calls ANYONE who employees these techniques a “hacker”</a:t>
            </a:r>
          </a:p>
          <a:p>
            <a:pPr marL="454913" indent="-171450">
              <a:buSzPct val="100000"/>
              <a:buFont typeface="Arial"/>
              <a:buChar char="•"/>
            </a:pPr>
            <a:endParaRPr/>
          </a:p>
          <a:p>
            <a:pPr marL="454913" indent="-171450">
              <a:buSzPct val="100000"/>
              <a:buFont typeface="Arial"/>
              <a:buChar char="•"/>
            </a:pPr>
            <a:r>
              <a:t>Penetration Tester / Ethical hacker</a:t>
            </a:r>
          </a:p>
          <a:p>
            <a:pPr marL="740663" lvl="1" indent="0">
              <a:buSzPct val="100000"/>
              <a:buChar char="▫"/>
            </a:pPr>
            <a:r>
              <a:t>Performs most of the same activities but with owner’s permission</a:t>
            </a:r>
          </a:p>
          <a:p>
            <a:endParaRPr/>
          </a:p>
          <a:p>
            <a:r>
              <a:t>Ethical Hacker:  </a:t>
            </a:r>
          </a:p>
          <a:p>
            <a:pPr marL="457200" lvl="1" indent="0">
              <a:buSzPct val="100000"/>
              <a:buChar char="•"/>
            </a:pPr>
            <a:r>
              <a:t>Even if you don’t know (or believe) that there are “ethichal hackers” YOU ARE WRONG</a:t>
            </a:r>
          </a:p>
          <a:p>
            <a:pPr marL="914400" lvl="2" indent="0">
              <a:buSzPct val="100000"/>
              <a:buChar char="•"/>
            </a:pPr>
            <a:r>
              <a:t>BUT---let’s just say for this second---”ethical hackers ALWAYS have permission”.</a:t>
            </a:r>
          </a:p>
          <a:p>
            <a:pPr marL="914400" lvl="2" indent="0">
              <a:buSzPct val="100000"/>
              <a:buChar char="•"/>
            </a:pPr>
            <a:r>
              <a:t>Other than permission and intent (motivation and intent) EVERYTHING is the same...no difference in tools, techniques, </a:t>
            </a:r>
          </a:p>
        </p:txBody>
      </p:sp>
    </p:spTree>
    <p:extLst>
      <p:ext uri="{BB962C8B-B14F-4D97-AF65-F5344CB8AC3E}">
        <p14:creationId xmlns:p14="http://schemas.microsoft.com/office/powerpoint/2010/main" val="177037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Programming: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ability to program is a good differentiator between a script kiddie and an elite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BECAUSE…script kiddies will ALWAYS have to rely on other peoples tools.  Programmers will write their own (tools and exploits!)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the lower the better…(assembly is good for malware, good for exploit dev</a:t>
            </a:r>
          </a:p>
          <a:p>
            <a:pPr marL="1085850" lvl="2" indent="-171450">
              <a:buSzPct val="100000"/>
              <a:buFont typeface="Arial"/>
              <a:buChar char="•"/>
            </a:pPr>
            <a:r>
              <a:t>but that doesn’t mean that scripting languages are bad (just the opposite…)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r>
              <a:t>Programming languages used by experienced penetration testers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Assembly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C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Python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Perl</a:t>
            </a:r>
          </a:p>
          <a:p>
            <a:endParaRPr/>
          </a:p>
          <a:p>
            <a:r>
              <a:t>Among other things…programming is useful for reversing and automation!</a:t>
            </a:r>
          </a:p>
          <a:p>
            <a:endParaRPr/>
          </a:p>
          <a:p>
            <a:r>
              <a:t>Lets say for example:  you’re doing a pen test…during info gathering you get a “free legit copy of their software”…how much MORE valuable is your skill set to that company if you can take the free software / demo &amp; reverse it &amp; patch it and show them a fully functional copy of their demo??? Trust me---you WILL get a call back from that company.</a:t>
            </a:r>
          </a:p>
          <a:p>
            <a:endParaRPr/>
          </a:p>
          <a:p>
            <a:r>
              <a:t>Script = Automation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Set of instructions that runs in sequence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Bat files</a:t>
            </a:r>
          </a:p>
          <a:p>
            <a:pPr lvl="1" indent="457200"/>
            <a:endParaRPr/>
          </a:p>
          <a:p>
            <a:r>
              <a:t>It’s also good to point out that simply knowing how to program doesn’t make you a good hacker. 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it’s just a good toolset to have --- like the ability to social engineer --- some people are good others are not…learn to use your strengths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0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Tigerbox can be helpful to keep all of your files / tools separate </a:t>
            </a:r>
          </a:p>
          <a:p>
            <a:endParaRPr/>
          </a:p>
          <a:p>
            <a:r>
              <a:t>Why do this on a separate machine?</a:t>
            </a:r>
          </a:p>
          <a:p>
            <a:r>
              <a:t>	* AV Software doesn’t like a lot of the tools we use, it will delete, or throw a hissy fit when it sees them or tries to use them</a:t>
            </a:r>
          </a:p>
          <a:p>
            <a:r>
              <a:t>	* most tools use root exclusively (log in as root, run as root, etc...) that’s great for our tools but a BAD idea for our own personal security...</a:t>
            </a:r>
          </a:p>
          <a:p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In this class: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If you are on on campus or following along in the videos.  HAVE A LOCAL COPY RUNNING IN A VM!!!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Also be sure to have access to the IA Lab</a:t>
            </a:r>
          </a:p>
        </p:txBody>
      </p:sp>
    </p:spTree>
    <p:extLst>
      <p:ext uri="{BB962C8B-B14F-4D97-AF65-F5344CB8AC3E}">
        <p14:creationId xmlns:p14="http://schemas.microsoft.com/office/powerpoint/2010/main" val="171233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There are lots of other distros---but this one is among the best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Well supported, (community) and underlying distro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Downloads == lots of options (even one to install it on your Xoom android tablet)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64bit for native install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KDE / Gnome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32 bit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VM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.iso for live booting (lack of forensic evidence)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Install Options: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Lots of “how tos” on the internet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Send me an email if you’re unsure 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t>We’ll use VM --- if you’re not sure how to use a VM send me an email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Forums == have thick skin, but good place to learn and get help</a:t>
            </a:r>
          </a:p>
          <a:p>
            <a:pPr marL="171450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NOTE---you do NOT have to use BT---but using a different distro == no support from me!</a:t>
            </a:r>
          </a:p>
        </p:txBody>
      </p:sp>
    </p:spTree>
    <p:extLst>
      <p:ext uri="{BB962C8B-B14F-4D97-AF65-F5344CB8AC3E}">
        <p14:creationId xmlns:p14="http://schemas.microsoft.com/office/powerpoint/2010/main" val="54310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Demo this (start the VM, log in, startx)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Show the terminal (where we’ll do most work)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Check networking (ifconfig)  --- check networking on the host (VM Player settings!!)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Warn students about checking these settings (especially if things aren’t working…ping == your friend)</a:t>
            </a:r>
          </a:p>
          <a:p>
            <a:pPr marL="171450" indent="-171450">
              <a:buSzPct val="100000"/>
              <a:buFont typeface="Arial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756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11480">
              <a:lnSpc>
                <a:spcPct val="90000"/>
              </a:lnSpc>
              <a:buSzPct val="100000"/>
              <a:buChar char="▪"/>
            </a:pPr>
            <a:r>
              <a:t>So now we have our tool---what are we going to do with it???  </a:t>
            </a:r>
          </a:p>
          <a:p>
            <a:pPr marL="868680" lvl="1" indent="0">
              <a:lnSpc>
                <a:spcPct val="90000"/>
              </a:lnSpc>
              <a:buSzPct val="100000"/>
              <a:buChar char="▪"/>
            </a:pPr>
            <a:r>
              <a:t>Conduct Security TESTS!!</a:t>
            </a:r>
          </a:p>
          <a:p>
            <a:pPr marL="411480">
              <a:lnSpc>
                <a:spcPct val="90000"/>
              </a:lnSpc>
              <a:buSzPct val="100000"/>
              <a:buChar char="▪"/>
            </a:pPr>
            <a:endParaRPr/>
          </a:p>
          <a:p>
            <a:pPr marL="411480">
              <a:lnSpc>
                <a:spcPct val="90000"/>
              </a:lnSpc>
              <a:buSzPct val="100000"/>
              <a:buChar char="▪"/>
            </a:pPr>
            <a:r>
              <a:t>Overt PT or White box model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Tester is told everything about the network topology and technology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Tester is authorized to interview IT personnel and company employees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r>
              <a:t>Makes tester job easier</a:t>
            </a:r>
          </a:p>
          <a:p>
            <a:pPr marL="740663" lvl="1" indent="0">
              <a:lnSpc>
                <a:spcPct val="90000"/>
              </a:lnSpc>
              <a:buSzPct val="100000"/>
              <a:buChar char="▫"/>
            </a:pPr>
            <a:endParaRPr/>
          </a:p>
          <a:p>
            <a:pPr marL="283463">
              <a:lnSpc>
                <a:spcPct val="90000"/>
              </a:lnSpc>
              <a:buSzPct val="100000"/>
              <a:buChar char="▫"/>
            </a:pPr>
            <a:r>
              <a:t>GOAL == Thoroughly test a system (or network) very comprehensive</a:t>
            </a:r>
          </a:p>
          <a:p>
            <a:pPr marL="283463">
              <a:lnSpc>
                <a:spcPct val="90000"/>
              </a:lnSpc>
              <a:buSzPct val="100000"/>
              <a:buChar char="▫"/>
            </a:pPr>
            <a:r>
              <a:t>BENEFIT == makes the tester’s job easier if they don’t have to worry about stealth</a:t>
            </a:r>
          </a:p>
          <a:p>
            <a:pPr marL="283463">
              <a:lnSpc>
                <a:spcPct val="90000"/>
              </a:lnSpc>
              <a:buSzPct val="100000"/>
              <a:buChar char="▫"/>
            </a:pPr>
            <a:r>
              <a:t>DRAWBACK == not really testing your CERT / Incident Response teams and “defenses”</a:t>
            </a:r>
          </a:p>
          <a:p>
            <a:pPr marL="283463">
              <a:lnSpc>
                <a:spcPct val="90000"/>
              </a:lnSpc>
              <a:buSzPct val="100000"/>
              <a:buChar char="▫"/>
            </a:pPr>
            <a:endParaRPr/>
          </a:p>
          <a:p>
            <a:pPr marL="283463">
              <a:lnSpc>
                <a:spcPct val="90000"/>
              </a:lnSpc>
              <a:buSzPct val="100000"/>
              <a:buChar char="▫"/>
            </a:pPr>
            <a:r>
              <a:t>Benefit = without worrying about being stealthy you can REALLY dig in…</a:t>
            </a:r>
          </a:p>
          <a:p>
            <a:pPr marL="1085850" lvl="2" indent="-171450">
              <a:buSzPct val="100000"/>
              <a:buFont typeface="Arial"/>
              <a:buChar char="•"/>
            </a:pPr>
            <a:r>
              <a:t>often times in covert you will only scan for known “weak services” to keep your footprint small…like look for a misconfigured SQL Server…</a:t>
            </a:r>
          </a:p>
          <a:p>
            <a:pPr marL="1085850" lvl="2" indent="-171450">
              <a:buSzPct val="100000"/>
              <a:buFont typeface="Arial"/>
              <a:buChar char="•"/>
            </a:pPr>
            <a:r>
              <a:t>But with an overt you can scan all 65,535 ports.  TCP AND UDP!</a:t>
            </a:r>
          </a:p>
          <a:p>
            <a:pPr marL="1085850" lvl="2" indent="-171450">
              <a:buSzPct val="100000"/>
              <a:buFont typeface="Arial"/>
              <a:buChar char="•"/>
            </a:pPr>
            <a:r>
              <a:t>can also be good for simulating “insider threats”---from the standpoint of “the attacker knows ALL about your network” (not from a “stealthy” standpoint</a:t>
            </a:r>
          </a:p>
        </p:txBody>
      </p:sp>
    </p:spTree>
    <p:extLst>
      <p:ext uri="{BB962C8B-B14F-4D97-AF65-F5344CB8AC3E}">
        <p14:creationId xmlns:p14="http://schemas.microsoft.com/office/powerpoint/2010/main" val="116339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5978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creativecommons.org/licenses/by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3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com.org/projects/opst.s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s.org/reading_room/whitepapers/legal/federal-computer-crime-laws_144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dlegislature.gov/statutes/DisplayStatute.aspx?Statute=43-43B&amp;Type=Statute" TargetMode="External"/><Relationship Id="rId2" Type="http://schemas.openxmlformats.org/officeDocument/2006/relationships/hyperlink" Target="http://www.ncsl.org/default.aspx?tabid=1349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focus.com/brief/88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earchdns.netcraft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i.org/download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ums.kali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300" dirty="0"/>
            </a:br>
            <a:br>
              <a:rPr lang="en-US" sz="3300" dirty="0"/>
            </a:br>
            <a:r>
              <a:rPr lang="en-US" sz="3300"/>
              <a:t>Cyber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01 Intro to Ethical Hacking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vert Penetration Test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Covert Penetration Test</a:t>
            </a:r>
          </a:p>
        </p:txBody>
      </p:sp>
      <p:sp>
        <p:nvSpPr>
          <p:cNvPr id="198" name="Covert or Black box model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Covert or Black box model</a:t>
            </a:r>
          </a:p>
          <a:p>
            <a:pPr lvl="1"/>
            <a:r>
              <a:rPr lang="en-US"/>
              <a:t>Company staff does not know about the test</a:t>
            </a:r>
          </a:p>
          <a:p>
            <a:pPr lvl="1"/>
            <a:r>
              <a:rPr lang="en-US"/>
              <a:t>Tester is not given details about the network</a:t>
            </a:r>
          </a:p>
          <a:p>
            <a:pPr lvl="2"/>
            <a:r>
              <a:rPr lang="en-US"/>
              <a:t>Burden is on the tester to find these details</a:t>
            </a:r>
          </a:p>
          <a:p>
            <a:endParaRPr lang="en-US"/>
          </a:p>
          <a:p>
            <a:r>
              <a:rPr lang="en-US"/>
              <a:t>What is the goal?</a:t>
            </a:r>
          </a:p>
          <a:p>
            <a:r>
              <a:rPr lang="en-US"/>
              <a:t>What is the benefit?  </a:t>
            </a:r>
          </a:p>
          <a:p>
            <a:r>
              <a:rPr lang="en-US"/>
              <a:t>What is the drawback?</a:t>
            </a:r>
          </a:p>
        </p:txBody>
      </p:sp>
      <p:pic>
        <p:nvPicPr>
          <p:cNvPr id="199" name="image4.tif" descr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9250" y="3065859"/>
            <a:ext cx="3385905" cy="26955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60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Middle ground?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ground?</a:t>
            </a:r>
          </a:p>
        </p:txBody>
      </p:sp>
      <p:sp>
        <p:nvSpPr>
          <p:cNvPr id="204" name="Gray box model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Gray box model</a:t>
            </a:r>
          </a:p>
          <a:p>
            <a:pPr lvl="1"/>
            <a:r>
              <a:rPr lang="en-US"/>
              <a:t>Hybrid of the white and black box models</a:t>
            </a:r>
          </a:p>
          <a:p>
            <a:pPr lvl="1"/>
            <a:endParaRPr lang="en-US"/>
          </a:p>
          <a:p>
            <a:r>
              <a:rPr lang="en-US"/>
              <a:t>How to choose (what to sell)</a:t>
            </a:r>
          </a:p>
          <a:p>
            <a:pPr lvl="1"/>
            <a:r>
              <a:rPr lang="en-US"/>
              <a:t>Personal philosophy (warning soap box)</a:t>
            </a:r>
          </a:p>
          <a:p>
            <a:endParaRPr lang="en-US"/>
          </a:p>
          <a:p>
            <a:r>
              <a:rPr lang="en-US"/>
              <a:t>Formal methodologies a little later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14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ecurity based certification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based certifications</a:t>
            </a:r>
          </a:p>
        </p:txBody>
      </p:sp>
      <p:sp>
        <p:nvSpPr>
          <p:cNvPr id="210" name="Entry Level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Entry Level</a:t>
            </a:r>
          </a:p>
          <a:p>
            <a:pPr lvl="1"/>
            <a:r>
              <a:rPr lang="en-US"/>
              <a:t>Security+</a:t>
            </a:r>
          </a:p>
          <a:p>
            <a:pPr lvl="1"/>
            <a:r>
              <a:rPr lang="en-US"/>
              <a:t>Certified Ethical Hacker (CEH)</a:t>
            </a:r>
          </a:p>
          <a:p>
            <a:pPr lvl="1"/>
            <a:r>
              <a:rPr lang="en-US"/>
              <a:t>Certified Penetration Tester (CPT)</a:t>
            </a:r>
          </a:p>
          <a:p>
            <a:r>
              <a:rPr lang="en-US"/>
              <a:t>Applied </a:t>
            </a:r>
          </a:p>
          <a:p>
            <a:pPr lvl="1"/>
            <a:r>
              <a:rPr lang="en-US"/>
              <a:t>OSSTM Professional Security Tester (OPST)</a:t>
            </a:r>
          </a:p>
          <a:p>
            <a:pPr lvl="2"/>
            <a:r>
              <a:rPr lang="en-US">
                <a:hlinkClick r:id="rId3"/>
              </a:rPr>
              <a:t>www.isecom.org/projects/opst.shtml</a:t>
            </a:r>
          </a:p>
          <a:p>
            <a:pPr lvl="1"/>
            <a:r>
              <a:rPr lang="en-US"/>
              <a:t>Cisco Certified Security Professional</a:t>
            </a:r>
          </a:p>
          <a:p>
            <a:pPr lvl="1"/>
            <a:r>
              <a:rPr lang="en-US"/>
              <a:t>Offensive Security: OSCP / OSCE</a:t>
            </a:r>
          </a:p>
          <a:p>
            <a:pPr lvl="2"/>
            <a:r>
              <a:rPr lang="en-US"/>
              <a:t>Offensive Security Certified Professional</a:t>
            </a:r>
          </a:p>
          <a:p>
            <a:pPr lvl="2"/>
            <a:r>
              <a:rPr lang="en-US"/>
              <a:t>Offensive Security Certified Expert</a:t>
            </a:r>
          </a:p>
          <a:p>
            <a:pPr lvl="1"/>
            <a:r>
              <a:rPr lang="en-US"/>
              <a:t>Certified Expert Penetration Tester (CEPT)</a:t>
            </a:r>
            <a:endParaRPr lang="en-US" dirty="0"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31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rofessional Level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Level</a:t>
            </a:r>
          </a:p>
        </p:txBody>
      </p:sp>
      <p:sp>
        <p:nvSpPr>
          <p:cNvPr id="216" name="Certified Information Systems Security Professional (CISSP)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Certified Information Systems Security Professional (CISSP)</a:t>
            </a:r>
          </a:p>
          <a:p>
            <a:r>
              <a:rPr lang="en-US"/>
              <a:t>Certified Information Systems Auditor (CISA)</a:t>
            </a:r>
          </a:p>
          <a:p>
            <a:r>
              <a:rPr lang="en-US"/>
              <a:t>Many others at all levels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86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 big part of Ethical hacking = Ethic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big part of Ethical hacking = Ethics</a:t>
            </a:r>
          </a:p>
        </p:txBody>
      </p:sp>
      <p:sp>
        <p:nvSpPr>
          <p:cNvPr id="222" name="What are ethics?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ethics?</a:t>
            </a:r>
          </a:p>
          <a:p>
            <a:r>
              <a:rPr lang="en-US"/>
              <a:t>Once you understand the meaning of ethics you can understand / tackle / take on ethical hacking (white hat)</a:t>
            </a:r>
          </a:p>
          <a:p>
            <a:r>
              <a:rPr lang="en-US"/>
              <a:t>Teaching Ethics </a:t>
            </a:r>
          </a:p>
          <a:p>
            <a:pPr lvl="1"/>
            <a:r>
              <a:rPr lang="en-US"/>
              <a:t>The great debate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Ethical Hacking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Ethical Hacking</a:t>
            </a:r>
          </a:p>
        </p:txBody>
      </p:sp>
      <p:sp>
        <p:nvSpPr>
          <p:cNvPr id="228" name="Ethical hacking is an activity where a computer and network expert attacks a security system on behalf of its owners,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Ethical hacking is an activity where a computer and network expert attacks a security system on behalf of its owners, </a:t>
            </a:r>
          </a:p>
          <a:p>
            <a:pPr lvl="1"/>
            <a:r>
              <a:rPr lang="en-US"/>
              <a:t>Utilize the same tools and techniques as malicious hackers</a:t>
            </a:r>
          </a:p>
          <a:p>
            <a:pPr lvl="1"/>
            <a:r>
              <a:rPr lang="en-US"/>
              <a:t>Seek the same vulnerabilities that a malicious hacker could exploit</a:t>
            </a:r>
          </a:p>
          <a:p>
            <a:pPr lvl="1"/>
            <a:r>
              <a:rPr lang="en-US"/>
              <a:t>BUT report problems instead of taking advantage of them</a:t>
            </a:r>
            <a:endParaRPr lang="en-US" dirty="0"/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egal issue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issues</a:t>
            </a:r>
          </a:p>
        </p:txBody>
      </p:sp>
      <p:sp>
        <p:nvSpPr>
          <p:cNvPr id="234" name="Laws involving technology are “behind the times” but do change quickly and geographically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Laws involving technology are “behind the times” but do change quickly and geographically</a:t>
            </a:r>
          </a:p>
          <a:p>
            <a:r>
              <a:rPr lang="en-US"/>
              <a:t>Find what is legal for you locally</a:t>
            </a:r>
          </a:p>
          <a:p>
            <a:r>
              <a:rPr lang="en-US"/>
              <a:t>Get the specifics on ALL COMPOUNDED LAWS!</a:t>
            </a:r>
          </a:p>
          <a:p>
            <a:r>
              <a:rPr lang="en-US"/>
              <a:t>Just like real estate it’s all about:</a:t>
            </a:r>
          </a:p>
          <a:p>
            <a:pPr lvl="1"/>
            <a:r>
              <a:rPr lang="en-US"/>
              <a:t>location, location, location</a:t>
            </a:r>
            <a:endParaRPr lang="en-US" dirty="0"/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etasploit (and other tools) ARE weapons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4356"/>
            </a:lvl1pPr>
          </a:lstStyle>
          <a:p>
            <a:r>
              <a:rPr lang="en-US"/>
              <a:t>Metasploit (and other tools) ARE weapons</a:t>
            </a:r>
          </a:p>
        </p:txBody>
      </p:sp>
      <p:sp>
        <p:nvSpPr>
          <p:cNvPr id="240" name="Failure to understand this point can result in you going to federal prison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Failure to understand this point can result in you going to federal prison</a:t>
            </a:r>
          </a:p>
          <a:p>
            <a:r>
              <a:rPr lang="en-US"/>
              <a:t>Governments are getting more serious about punishment for cybercrimes</a:t>
            </a:r>
          </a:p>
          <a:p>
            <a:pPr lvl="1"/>
            <a:r>
              <a:rPr lang="en-US"/>
              <a:t>German law:  202(c)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US Federal Law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Federal Laws</a:t>
            </a:r>
          </a:p>
        </p:txBody>
      </p:sp>
      <p:sp>
        <p:nvSpPr>
          <p:cNvPr id="246" name="Federal computer crime laws are getting more specific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Federal computer crime laws are getting more specific</a:t>
            </a:r>
          </a:p>
          <a:p>
            <a:pPr lvl="1"/>
            <a:r>
              <a:rPr lang="en-US"/>
              <a:t>Cover cybercrimes and intellectual property issues</a:t>
            </a:r>
          </a:p>
          <a:p>
            <a:r>
              <a:rPr lang="en-US"/>
              <a:t>Computer Hacking and Intellectual Property (CHIP)</a:t>
            </a:r>
          </a:p>
          <a:p>
            <a:pPr lvl="1"/>
            <a:r>
              <a:rPr lang="en-US"/>
              <a:t>New government branch to address cybercrimes and intellectual property issues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59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he Laws and You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Laws and You</a:t>
            </a:r>
          </a:p>
        </p:txBody>
      </p:sp>
      <p:sp>
        <p:nvSpPr>
          <p:cNvPr id="252" name="http://www.sans.org/reading_room/whitepapers/legal/federal-computer-crime-laws_1446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http://www.sans.org/reading_room/whitepapers/legal/federal-computer-crime-laws_1446</a:t>
            </a:r>
            <a:r>
              <a:rPr lang="en-US"/>
              <a:t> </a:t>
            </a:r>
          </a:p>
          <a:p>
            <a:r>
              <a:rPr lang="en-US"/>
              <a:t>Federal Laws</a:t>
            </a:r>
          </a:p>
          <a:p>
            <a:pPr lvl="1"/>
            <a:r>
              <a:rPr lang="en-US"/>
              <a:t>Computer Fraud and Abuse Act </a:t>
            </a:r>
          </a:p>
          <a:p>
            <a:pPr lvl="1"/>
            <a:r>
              <a:rPr lang="en-US"/>
              <a:t>Electronic Communications Privacy Act</a:t>
            </a:r>
          </a:p>
          <a:p>
            <a:pPr lvl="1"/>
            <a:r>
              <a:rPr lang="en-US"/>
              <a:t>Computer Security Enhancement Act</a:t>
            </a:r>
          </a:p>
          <a:p>
            <a:pPr lvl="1"/>
            <a:r>
              <a:rPr lang="en-US"/>
              <a:t>Patriot Act: Section 217 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 of this unit, students will be able to identify different types of offensive security engagements and understand ethical considerations surrounding them</a:t>
            </a:r>
          </a:p>
          <a:p>
            <a:r>
              <a:rPr lang="en-US" dirty="0"/>
              <a:t>Students will be able to identify laws governing computer security as they relate to cyber operations.</a:t>
            </a:r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Hands-On Ethical Hacking and Network Defense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sz="900"/>
              <a:t>Hands-On Ethical Hacking and Network Defense</a:t>
            </a:r>
          </a:p>
        </p:txBody>
      </p:sp>
      <p:sp>
        <p:nvSpPr>
          <p:cNvPr id="258" name="State Law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Laws</a:t>
            </a:r>
          </a:p>
        </p:txBody>
      </p:sp>
      <p:sp>
        <p:nvSpPr>
          <p:cNvPr id="259" name="Make sure you understand the state laws in EVERY state you’re doing business in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sure you understand the state laws in EVERY state you’re doing business in</a:t>
            </a:r>
          </a:p>
          <a:p>
            <a:endParaRPr lang="en-US"/>
          </a:p>
          <a:p>
            <a:r>
              <a:rPr lang="en-US">
                <a:hlinkClick r:id="rId2"/>
              </a:rPr>
              <a:t>http://www.ncsl.org/default.aspx?tabid=13494</a:t>
            </a:r>
            <a:r>
              <a:rPr lang="en-US"/>
              <a:t>  </a:t>
            </a:r>
          </a:p>
          <a:p>
            <a:r>
              <a:rPr lang="en-US">
                <a:hlinkClick r:id="rId3"/>
              </a:rPr>
              <a:t>http://sdlegislature.gov/statutes/DisplayStatute.aspx?Statute=43-43B&amp;Type=Statute</a:t>
            </a:r>
            <a:r>
              <a:rPr lang="en-US"/>
              <a:t> 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/>
          <a:p>
            <a:fld id="{86CB4B4D-7CA3-9044-876B-883B54F8677D}" type="slidenum">
              <a:rPr lang="is-IS" smtClean="0"/>
              <a:pPr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9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ocal Laws (including ISP!)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Laws (including ISP!)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265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125267"/>
            <a:ext cx="8629650" cy="36432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93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It’s law so It’s not always clear…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law so It’s not always clear…</a:t>
            </a:r>
          </a:p>
        </p:txBody>
      </p:sp>
      <p:sp>
        <p:nvSpPr>
          <p:cNvPr id="270" name="A simple example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simple example </a:t>
            </a:r>
          </a:p>
          <a:p>
            <a:pPr lvl="1"/>
            <a:r>
              <a:rPr lang="en-US"/>
              <a:t>is port scanning legal?</a:t>
            </a:r>
          </a:p>
          <a:p>
            <a:pPr lvl="1"/>
            <a:r>
              <a:rPr lang="en-US"/>
              <a:t>is password cracking?</a:t>
            </a:r>
          </a:p>
          <a:p>
            <a:pPr lvl="2"/>
            <a:r>
              <a:rPr lang="en-US"/>
              <a:t>is there a federal law?</a:t>
            </a:r>
          </a:p>
          <a:p>
            <a:pPr lvl="2"/>
            <a:r>
              <a:rPr lang="en-US"/>
              <a:t>is there a state law?</a:t>
            </a:r>
          </a:p>
          <a:p>
            <a:pPr lvl="2"/>
            <a:r>
              <a:rPr lang="en-US"/>
              <a:t>local law?</a:t>
            </a:r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87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http://www.cybercrime.gov/cc.html"/>
          <p:cNvSpPr txBox="1"/>
          <p:nvPr/>
        </p:nvSpPr>
        <p:spPr>
          <a:xfrm>
            <a:off x="3028950" y="5611393"/>
            <a:ext cx="308610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sz="1350"/>
              <a:t>http://www.cybercrime.gov/cc.html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23</a:t>
            </a:fld>
            <a:endParaRPr lang="is-IS"/>
          </a:p>
        </p:txBody>
      </p:sp>
      <p:pic>
        <p:nvPicPr>
          <p:cNvPr id="277" name="Overview of recent hacking cases.jpg" descr="Overview of recent hacking cas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1750" y="973932"/>
            <a:ext cx="4407694" cy="4650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16899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What You Cannot Do Legally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Cannot Do Legally</a:t>
            </a:r>
          </a:p>
        </p:txBody>
      </p:sp>
      <p:sp>
        <p:nvSpPr>
          <p:cNvPr id="282" name="Accessing a computer without permission is illegal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Accessing a computer without permission is illegal</a:t>
            </a:r>
          </a:p>
          <a:p>
            <a:r>
              <a:rPr lang="en-US"/>
              <a:t>Other illegal actions</a:t>
            </a:r>
          </a:p>
          <a:p>
            <a:pPr lvl="1"/>
            <a:r>
              <a:rPr lang="en-US"/>
              <a:t>Installing worms or viruses </a:t>
            </a:r>
          </a:p>
          <a:p>
            <a:pPr lvl="2"/>
            <a:r>
              <a:rPr lang="en-US"/>
              <a:t>What if they’re fixers?</a:t>
            </a:r>
          </a:p>
          <a:p>
            <a:pPr lvl="3"/>
            <a:r>
              <a:rPr lang="en-US">
                <a:hlinkClick r:id="rId3"/>
              </a:rPr>
              <a:t>http://www.securityfocus.com/brief/887</a:t>
            </a:r>
          </a:p>
          <a:p>
            <a:pPr lvl="1"/>
            <a:r>
              <a:rPr lang="en-US"/>
              <a:t>Denial of Service attacks</a:t>
            </a:r>
          </a:p>
          <a:p>
            <a:pPr lvl="1"/>
            <a:r>
              <a:rPr lang="en-US"/>
              <a:t>Denying users access to network resources</a:t>
            </a:r>
          </a:p>
          <a:p>
            <a:r>
              <a:rPr lang="en-US"/>
              <a:t>Be careful your actions do not prevent customers from doing their jobs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455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et It in Writing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It in Writing</a:t>
            </a:r>
          </a:p>
        </p:txBody>
      </p:sp>
      <p:sp>
        <p:nvSpPr>
          <p:cNvPr id="288" name="Using a contract is just good business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a contract is just good business</a:t>
            </a:r>
          </a:p>
          <a:p>
            <a:r>
              <a:rPr lang="en-US"/>
              <a:t>Contracts may be useful in court</a:t>
            </a:r>
          </a:p>
          <a:p>
            <a:r>
              <a:rPr lang="en-US"/>
              <a:t>Internet can also be a useful resource</a:t>
            </a:r>
          </a:p>
          <a:p>
            <a:r>
              <a:rPr lang="en-US"/>
              <a:t>Have an attorney read over your contract before sending or signing it 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372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Ethical Hacking in a Nutshell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Ethical Hacking in a Nutshell</a:t>
            </a:r>
          </a:p>
        </p:txBody>
      </p:sp>
      <p:sp>
        <p:nvSpPr>
          <p:cNvPr id="294" name="What it takes to be a security tester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takes to be a security tester</a:t>
            </a:r>
          </a:p>
          <a:p>
            <a:pPr lvl="1"/>
            <a:r>
              <a:rPr lang="en-US"/>
              <a:t>Knowledge of network and computer technology</a:t>
            </a:r>
          </a:p>
          <a:p>
            <a:pPr lvl="1"/>
            <a:r>
              <a:rPr lang="en-US"/>
              <a:t>Ability to communicate with management and IT personnel</a:t>
            </a:r>
          </a:p>
          <a:p>
            <a:pPr lvl="1"/>
            <a:r>
              <a:rPr lang="en-US"/>
              <a:t>Ability to write</a:t>
            </a:r>
          </a:p>
          <a:p>
            <a:pPr lvl="1"/>
            <a:r>
              <a:rPr lang="en-US"/>
              <a:t>Understanding of the laws</a:t>
            </a:r>
          </a:p>
          <a:p>
            <a:pPr lvl="1"/>
            <a:r>
              <a:rPr lang="en-US"/>
              <a:t>Ability to use necessary tools</a:t>
            </a:r>
          </a:p>
        </p:txBody>
      </p:sp>
      <p:sp>
        <p:nvSpPr>
          <p:cNvPr id="295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405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he Internet and You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 and You</a:t>
            </a:r>
          </a:p>
        </p:txBody>
      </p:sp>
      <p:sp>
        <p:nvSpPr>
          <p:cNvPr id="300" name="Practice good OPSEC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Practice good OPSEC</a:t>
            </a:r>
          </a:p>
          <a:p>
            <a:pPr lvl="1"/>
            <a:r>
              <a:rPr lang="en-US"/>
              <a:t>For your safety, security, and wellbeing</a:t>
            </a:r>
          </a:p>
          <a:p>
            <a:r>
              <a:rPr lang="en-US"/>
              <a:t>What do you want the world to know about you?</a:t>
            </a:r>
          </a:p>
          <a:p>
            <a:pPr lvl="1"/>
            <a:r>
              <a:rPr lang="en-US"/>
              <a:t>Where you work</a:t>
            </a:r>
          </a:p>
          <a:p>
            <a:pPr lvl="1"/>
            <a:r>
              <a:rPr lang="en-US"/>
              <a:t>Where you live</a:t>
            </a:r>
          </a:p>
          <a:p>
            <a:pPr lvl="1"/>
            <a:r>
              <a:rPr lang="en-US"/>
              <a:t>What new expensive toy you got</a:t>
            </a:r>
          </a:p>
          <a:p>
            <a:pPr lvl="1"/>
            <a:r>
              <a:rPr lang="en-US"/>
              <a:t>When you’re on vacation (and not home)</a:t>
            </a:r>
          </a:p>
          <a:p>
            <a:pPr lvl="1"/>
            <a:r>
              <a:rPr lang="en-US"/>
              <a:t>Went to that party before you were 21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/>
          <a:p>
            <a:fld id="{86CB4B4D-7CA3-9044-876B-883B54F8677D}" type="slidenum">
              <a:rPr lang="is-IS" smtClean="0"/>
              <a:pPr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288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/>
          <a:p>
            <a:fld id="{86CB4B4D-7CA3-9044-876B-883B54F8677D}" type="slidenum">
              <a:rPr lang="is-IS" smtClean="0"/>
              <a:pPr/>
              <a:t>28</a:t>
            </a:fld>
            <a:endParaRPr lang="is-IS"/>
          </a:p>
        </p:txBody>
      </p:sp>
      <p:pic>
        <p:nvPicPr>
          <p:cNvPr id="30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1719" y="1599228"/>
            <a:ext cx="4500563" cy="3657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6105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/>
          <a:p>
            <a:fld id="{86CB4B4D-7CA3-9044-876B-883B54F8677D}" type="slidenum">
              <a:rPr lang="is-IS" smtClean="0"/>
              <a:pPr/>
              <a:t>29</a:t>
            </a:fld>
            <a:endParaRPr lang="is-IS"/>
          </a:p>
        </p:txBody>
      </p:sp>
      <p:pic>
        <p:nvPicPr>
          <p:cNvPr id="307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88009"/>
            <a:ext cx="9144000" cy="40819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858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eneral Terms: Setting the stage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Terms: Setting the stage</a:t>
            </a:r>
          </a:p>
        </p:txBody>
      </p:sp>
      <p:sp>
        <p:nvSpPr>
          <p:cNvPr id="146" name="Penetration test / “ethical” hack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Penetration test / “ethical” hack</a:t>
            </a:r>
          </a:p>
          <a:p>
            <a:pPr lvl="1"/>
            <a:r>
              <a:rPr lang="en-US"/>
              <a:t>Legal attempt to break into a company’s network to find its weakest link</a:t>
            </a:r>
          </a:p>
          <a:p>
            <a:pPr lvl="1"/>
            <a:r>
              <a:rPr lang="en-US"/>
              <a:t>Tester reports findings</a:t>
            </a:r>
          </a:p>
          <a:p>
            <a:r>
              <a:rPr lang="en-US"/>
              <a:t>Vulnerability Assessment (VA)</a:t>
            </a:r>
          </a:p>
          <a:p>
            <a:r>
              <a:rPr lang="en-US"/>
              <a:t>PT vs VA </a:t>
            </a:r>
          </a:p>
          <a:p>
            <a:pPr lvl="1"/>
            <a:r>
              <a:rPr lang="en-US"/>
              <a:t>confusion in the market place…</a:t>
            </a:r>
          </a:p>
          <a:p>
            <a:r>
              <a:rPr lang="en-US"/>
              <a:t>Red Teaming / Security test </a:t>
            </a:r>
          </a:p>
          <a:p>
            <a:pPr lvl="1"/>
            <a:r>
              <a:rPr lang="en-US"/>
              <a:t>how is this diff than a PT or VA?</a:t>
            </a:r>
          </a:p>
          <a:p>
            <a:r>
              <a:rPr lang="en-US"/>
              <a:t>Penetration Testers / Ethical Hackers / Sec Researchers</a:t>
            </a:r>
          </a:p>
          <a:p>
            <a:pPr lvl="1"/>
            <a:r>
              <a:rPr lang="en-US"/>
              <a:t>The players!</a:t>
            </a:r>
            <a:endParaRPr lang="en-US" dirty="0"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9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1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229" y="1853065"/>
            <a:ext cx="6071543" cy="4045166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ww.homepages.dsu.edu/pengebretson/ssn.doc"/>
          <p:cNvSpPr txBox="1"/>
          <p:nvPr/>
        </p:nvSpPr>
        <p:spPr>
          <a:xfrm>
            <a:off x="2094760" y="1392569"/>
            <a:ext cx="473819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>
              <a:defRPr>
                <a:hlinkClick r:id="" action="ppaction://noaction"/>
              </a:defRPr>
            </a:lvl1pPr>
          </a:lstStyle>
          <a:p>
            <a:r>
              <a:rPr sz="1350"/>
              <a:t>www.homepages.dsu.edu/pengebretson/ssn.doc</a:t>
            </a:r>
          </a:p>
        </p:txBody>
      </p:sp>
    </p:spTree>
    <p:extLst>
      <p:ext uri="{BB962C8B-B14F-4D97-AF65-F5344CB8AC3E}">
        <p14:creationId xmlns:p14="http://schemas.microsoft.com/office/powerpoint/2010/main" val="112050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http://searchdns.netcraft.com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hlinkClick r:id="" action="ppaction://noaction"/>
              </a:defRPr>
            </a:lvl1pPr>
          </a:lstStyle>
          <a:p>
            <a:r>
              <a:rPr lang="en-US">
                <a:hlinkClick r:id="rId2"/>
              </a:rPr>
              <a:t>http://searchdns.netcraft.com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1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829" y="2152192"/>
            <a:ext cx="6193967" cy="3882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9704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ummary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24" name="Several meanings for the word “hacker”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Several meanings for the word “hacker”</a:t>
            </a:r>
          </a:p>
          <a:p>
            <a:r>
              <a:rPr lang="en-US"/>
              <a:t>Several different words to describe Pen Testing</a:t>
            </a:r>
          </a:p>
          <a:p>
            <a:r>
              <a:rPr lang="en-US"/>
              <a:t>Several different types of security tests </a:t>
            </a:r>
          </a:p>
          <a:p>
            <a:pPr lvl="1"/>
            <a:r>
              <a:rPr lang="en-US"/>
              <a:t>PTs vs VAs vs Red Teaming </a:t>
            </a:r>
          </a:p>
          <a:p>
            <a:r>
              <a:rPr lang="en-US"/>
              <a:t>Different Penetration test models:</a:t>
            </a:r>
          </a:p>
          <a:p>
            <a:pPr lvl="1"/>
            <a:r>
              <a:rPr lang="en-US"/>
              <a:t>Overt / White box</a:t>
            </a:r>
          </a:p>
          <a:p>
            <a:pPr lvl="1"/>
            <a:r>
              <a:rPr lang="en-US"/>
              <a:t>Covert / Black box </a:t>
            </a:r>
          </a:p>
          <a:p>
            <a:pPr lvl="1"/>
            <a:r>
              <a:rPr lang="en-US"/>
              <a:t>Hybrid / Gray box model</a:t>
            </a:r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is-IS" smtClean="0"/>
              <a:pPr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77751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ummary (continued)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(continued)</a:t>
            </a:r>
          </a:p>
        </p:txBody>
      </p:sp>
      <p:sp>
        <p:nvSpPr>
          <p:cNvPr id="328" name="Security Certs:  depends on your goals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Security Certs:  depends on your goals</a:t>
            </a:r>
          </a:p>
          <a:p>
            <a:r>
              <a:rPr lang="en-US"/>
              <a:t>Legal issues:</a:t>
            </a:r>
          </a:p>
          <a:p>
            <a:pPr lvl="1"/>
            <a:r>
              <a:rPr lang="en-US"/>
              <a:t>Be aware of what you are legally allowed or not allowed to do</a:t>
            </a:r>
          </a:p>
          <a:p>
            <a:pPr lvl="1"/>
            <a:r>
              <a:rPr lang="en-US"/>
              <a:t>Compounding (most restrictive) of </a:t>
            </a:r>
          </a:p>
          <a:p>
            <a:pPr lvl="2"/>
            <a:r>
              <a:rPr lang="en-US"/>
              <a:t>Federal </a:t>
            </a:r>
            <a:r>
              <a:rPr lang="en-US">
                <a:sym typeface="Wingdings"/>
              </a:rPr>
              <a:t> </a:t>
            </a:r>
            <a:r>
              <a:rPr lang="en-US"/>
              <a:t>state </a:t>
            </a:r>
            <a:r>
              <a:rPr lang="en-US">
                <a:sym typeface="Wingdings"/>
              </a:rPr>
              <a:t> </a:t>
            </a:r>
            <a:r>
              <a:rPr lang="en-US"/>
              <a:t>Local </a:t>
            </a:r>
            <a:r>
              <a:rPr lang="en-US">
                <a:sym typeface="Wingdings"/>
              </a:rPr>
              <a:t> </a:t>
            </a:r>
            <a:r>
              <a:rPr lang="en-US"/>
              <a:t>Other</a:t>
            </a:r>
          </a:p>
          <a:p>
            <a:pPr lvl="1"/>
            <a:r>
              <a:rPr lang="en-US"/>
              <a:t>ISPs might not have “legal teeth” but don’t underestimate</a:t>
            </a:r>
          </a:p>
          <a:p>
            <a:r>
              <a:rPr lang="en-US"/>
              <a:t>YOU HAVE TO UNDERSTAND ALL LAWS before conducting a security test</a:t>
            </a:r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ummary (continued)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(continued)</a:t>
            </a:r>
          </a:p>
        </p:txBody>
      </p:sp>
      <p:sp>
        <p:nvSpPr>
          <p:cNvPr id="332" name="Get it in writing!!!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 it in writing!!!</a:t>
            </a:r>
          </a:p>
          <a:p>
            <a:pPr lvl="1"/>
            <a:r>
              <a:rPr lang="en-US"/>
              <a:t>Use a contract</a:t>
            </a:r>
          </a:p>
          <a:p>
            <a:pPr lvl="1"/>
            <a:r>
              <a:rPr lang="en-US"/>
              <a:t>Have an attorney read the contract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8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many names for a “hacker”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many names for a “hacker”</a:t>
            </a:r>
          </a:p>
        </p:txBody>
      </p:sp>
      <p:sp>
        <p:nvSpPr>
          <p:cNvPr id="152" name="Hacker vs Hacker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Hacker vs Hacker </a:t>
            </a:r>
          </a:p>
          <a:p>
            <a:r>
              <a:rPr lang="en-US"/>
              <a:t>Hackers vs Cracker </a:t>
            </a:r>
          </a:p>
          <a:p>
            <a:r>
              <a:rPr lang="en-US"/>
              <a:t>Crackers vs Script Kiddie vs Packet Money  vs Elite</a:t>
            </a:r>
          </a:p>
          <a:p>
            <a:r>
              <a:rPr lang="en-US"/>
              <a:t>White Hat Hacker vs Black Hat Hackers vs Gray Hat Hackers </a:t>
            </a:r>
          </a:p>
          <a:p>
            <a:r>
              <a:rPr lang="en-US"/>
              <a:t>Ethical Hacker vs Malicious Attacker</a:t>
            </a:r>
          </a:p>
          <a:p>
            <a:r>
              <a:rPr lang="en-US"/>
              <a:t>Hactivist vs…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4" name="image1.tif" descr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7936" y="896541"/>
            <a:ext cx="1636663" cy="245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2.tif" descr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72050" y="3750516"/>
            <a:ext cx="3879715" cy="22502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046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mmon Question: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Question:</a:t>
            </a:r>
          </a:p>
        </p:txBody>
      </p:sp>
      <p:sp>
        <p:nvSpPr>
          <p:cNvPr id="160" name="How do I move from “script kiddie” to elite?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I move from “script kiddie” to elite?</a:t>
            </a:r>
          </a:p>
          <a:p>
            <a:r>
              <a:rPr lang="en-US"/>
              <a:t>Programming</a:t>
            </a:r>
          </a:p>
          <a:p>
            <a:pPr lvl="2"/>
            <a:r>
              <a:rPr lang="en-US"/>
              <a:t>“Eventually everything is software!”</a:t>
            </a:r>
          </a:p>
          <a:p>
            <a:pPr lvl="2"/>
            <a:r>
              <a:rPr lang="en-US"/>
              <a:t>“The lower level the better”…(think Assembly)</a:t>
            </a:r>
          </a:p>
          <a:p>
            <a:pPr lvl="3"/>
            <a:r>
              <a:rPr lang="en-US"/>
              <a:t>the lower you go the more doors you open</a:t>
            </a:r>
          </a:p>
          <a:p>
            <a:pPr lvl="4"/>
            <a:r>
              <a:rPr lang="en-US"/>
              <a:t>Assembly, C, C++, Python, Perl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ools needed: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needed:</a:t>
            </a:r>
          </a:p>
        </p:txBody>
      </p:sp>
      <p:sp>
        <p:nvSpPr>
          <p:cNvPr id="166" name="Dedicated machine == good!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Dedicated machine == good!</a:t>
            </a:r>
          </a:p>
          <a:p>
            <a:r>
              <a:rPr lang="en-US"/>
              <a:t>(sometimes called a Tiger box)</a:t>
            </a:r>
          </a:p>
          <a:p>
            <a:pPr lvl="1"/>
            <a:r>
              <a:rPr lang="en-US"/>
              <a:t>Collection of OSs and hacking tools</a:t>
            </a:r>
          </a:p>
          <a:p>
            <a:pPr lvl="1"/>
            <a:r>
              <a:rPr lang="en-US"/>
              <a:t>Helps penetration testers and security testers conduct vulnerabilities assessments and attacks</a:t>
            </a:r>
          </a:p>
          <a:p>
            <a:r>
              <a:rPr lang="en-US"/>
              <a:t>What if you can’t afford a dedicated machine?</a:t>
            </a:r>
          </a:p>
          <a:p>
            <a:pPr lvl="1"/>
            <a:r>
              <a:rPr lang="en-US"/>
              <a:t>Old cheap laptops / desktops</a:t>
            </a:r>
          </a:p>
          <a:p>
            <a:pPr lvl="1"/>
            <a:r>
              <a:rPr lang="en-US"/>
              <a:t>VMs</a:t>
            </a:r>
            <a:endParaRPr lang="en-US" dirty="0"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&lt;&lt; BT &amp; Kali Linux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&lt;&lt; BT &amp; Kali Linux</a:t>
            </a:r>
          </a:p>
        </p:txBody>
      </p:sp>
      <p:sp>
        <p:nvSpPr>
          <p:cNvPr id="181" name="Defacto pen testing distro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Defacto pen testing distro</a:t>
            </a:r>
          </a:p>
          <a:p>
            <a:r>
              <a:rPr lang="en-US"/>
              <a:t>General Info:</a:t>
            </a:r>
          </a:p>
          <a:p>
            <a:pPr lvl="1"/>
            <a:r>
              <a:rPr lang="en-US">
                <a:hlinkClick r:id="" action="ppaction://noaction"/>
              </a:rPr>
              <a:t>http://kali.org</a:t>
            </a:r>
          </a:p>
          <a:p>
            <a:pPr lvl="1"/>
            <a:r>
              <a:rPr lang="en-US">
                <a:hlinkClick r:id="" action="ppaction://noaction"/>
              </a:rPr>
              <a:t>http://www.backtrack-linux.org/</a:t>
            </a:r>
          </a:p>
          <a:p>
            <a:r>
              <a:rPr lang="en-US"/>
              <a:t>Downloads:</a:t>
            </a:r>
          </a:p>
          <a:p>
            <a:pPr lvl="1"/>
            <a:r>
              <a:rPr lang="en-US">
                <a:hlinkClick r:id="rId3"/>
              </a:rPr>
              <a:t>http://www.kali.org/downloads/</a:t>
            </a:r>
          </a:p>
          <a:p>
            <a:r>
              <a:rPr lang="en-US"/>
              <a:t>Install options:</a:t>
            </a:r>
          </a:p>
          <a:p>
            <a:pPr lvl="1"/>
            <a:r>
              <a:rPr lang="en-US"/>
              <a:t>Physical (local), vm, live disc, USB persistent</a:t>
            </a:r>
          </a:p>
          <a:p>
            <a:r>
              <a:rPr lang="en-US"/>
              <a:t>Community Forums:</a:t>
            </a:r>
          </a:p>
          <a:p>
            <a:pPr lvl="1"/>
            <a:r>
              <a:rPr lang="en-US">
                <a:hlinkClick r:id="rId4"/>
              </a:rPr>
              <a:t>http://forums.kali.org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4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&lt;&lt;Kali (or BT) Linux: running in a VM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&lt;&lt;Kali (or BT) Linux: running in a VM</a:t>
            </a:r>
          </a:p>
        </p:txBody>
      </p:sp>
      <p:sp>
        <p:nvSpPr>
          <p:cNvPr id="186" name="Download the VM from Kali (or OffSec)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Download the VM from Kali (or OffSec)</a:t>
            </a:r>
          </a:p>
          <a:p>
            <a:pPr lvl="1"/>
            <a:r>
              <a:rPr lang="en-US"/>
              <a:t>Extract (7z)</a:t>
            </a:r>
          </a:p>
          <a:p>
            <a:pPr lvl="1"/>
            <a:r>
              <a:rPr lang="en-US"/>
              <a:t>Open VM player  </a:t>
            </a:r>
            <a:r>
              <a:rPr lang="en-US">
                <a:sym typeface="Wingdings"/>
              </a:rPr>
              <a:t> </a:t>
            </a:r>
            <a:r>
              <a:rPr lang="en-US"/>
              <a:t>Open  a Virtual Machine</a:t>
            </a:r>
          </a:p>
          <a:p>
            <a:pPr lvl="1"/>
            <a:r>
              <a:rPr lang="en-US"/>
              <a:t>Navigate to the .vmx and open</a:t>
            </a:r>
          </a:p>
          <a:p>
            <a:r>
              <a:rPr lang="en-US"/>
              <a:t>Logging in </a:t>
            </a:r>
          </a:p>
          <a:p>
            <a:pPr lvl="1"/>
            <a:r>
              <a:rPr lang="en-US"/>
              <a:t>User / Pass == root / toor</a:t>
            </a:r>
          </a:p>
          <a:p>
            <a:r>
              <a:rPr lang="en-US"/>
              <a:t>BT ONLY:  need to start GUI </a:t>
            </a:r>
          </a:p>
          <a:p>
            <a:pPr lvl="1"/>
            <a:r>
              <a:rPr lang="en-US"/>
              <a:t>startx</a:t>
            </a:r>
          </a:p>
          <a:p>
            <a:r>
              <a:rPr lang="en-US"/>
              <a:t>Wireless (in a VM)</a:t>
            </a:r>
          </a:p>
        </p:txBody>
      </p:sp>
    </p:spTree>
    <p:extLst>
      <p:ext uri="{BB962C8B-B14F-4D97-AF65-F5344CB8AC3E}">
        <p14:creationId xmlns:p14="http://schemas.microsoft.com/office/powerpoint/2010/main" val="118110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vert Penetration Tests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Overt Penetration Tests</a:t>
            </a:r>
          </a:p>
        </p:txBody>
      </p:sp>
      <p:sp>
        <p:nvSpPr>
          <p:cNvPr id="191" name="Overt PT or White box model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Overt PT or White box model</a:t>
            </a:r>
          </a:p>
          <a:p>
            <a:pPr lvl="1"/>
            <a:r>
              <a:rPr lang="en-US"/>
              <a:t>Tester is told everything about the network topology and technology</a:t>
            </a:r>
          </a:p>
          <a:p>
            <a:pPr lvl="1"/>
            <a:r>
              <a:rPr lang="en-US"/>
              <a:t>Tester is authorized to interview IT personnel and company employees</a:t>
            </a:r>
          </a:p>
          <a:p>
            <a:pPr lvl="1"/>
            <a:endParaRPr lang="en-US"/>
          </a:p>
          <a:p>
            <a:r>
              <a:rPr lang="en-US"/>
              <a:t>What is the goal?</a:t>
            </a:r>
          </a:p>
          <a:p>
            <a:r>
              <a:rPr lang="en-US"/>
              <a:t>What is the benefit?  </a:t>
            </a:r>
          </a:p>
          <a:p>
            <a:r>
              <a:rPr lang="en-US"/>
              <a:t>What is the drawback?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8020050" y="6329363"/>
            <a:ext cx="495300" cy="365125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3" name="image3.tif" descr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3650" y="3853083"/>
            <a:ext cx="2695575" cy="19182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8521664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2127</TotalTime>
  <Words>4255</Words>
  <Application>Microsoft Macintosh PowerPoint</Application>
  <PresentationFormat>On-screen Show (4:3)</PresentationFormat>
  <Paragraphs>511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PP_C5Modules_CC_License_standard</vt:lpstr>
      <vt:lpstr>  Cyber Operations</vt:lpstr>
      <vt:lpstr>Learning Outcomes</vt:lpstr>
      <vt:lpstr>General Terms: Setting the stage</vt:lpstr>
      <vt:lpstr>The many names for a “hacker”</vt:lpstr>
      <vt:lpstr>Common Question:</vt:lpstr>
      <vt:lpstr>Tools needed:</vt:lpstr>
      <vt:lpstr>&lt;&lt; BT &amp; Kali Linux</vt:lpstr>
      <vt:lpstr>&lt;&lt;Kali (or BT) Linux: running in a VM</vt:lpstr>
      <vt:lpstr>Overt Penetration Tests</vt:lpstr>
      <vt:lpstr>Covert Penetration Test</vt:lpstr>
      <vt:lpstr>Middle ground?</vt:lpstr>
      <vt:lpstr>Security based certifications</vt:lpstr>
      <vt:lpstr>Professional Level</vt:lpstr>
      <vt:lpstr>A big part of Ethical hacking = Ethics</vt:lpstr>
      <vt:lpstr>Ethical Hacking</vt:lpstr>
      <vt:lpstr>Legal issues</vt:lpstr>
      <vt:lpstr>Metasploit (and other tools) ARE weapons</vt:lpstr>
      <vt:lpstr>US Federal Laws</vt:lpstr>
      <vt:lpstr>The Laws and You</vt:lpstr>
      <vt:lpstr>State Laws</vt:lpstr>
      <vt:lpstr>Local Laws (including ISP!)</vt:lpstr>
      <vt:lpstr>It’s law so It’s not always clear…</vt:lpstr>
      <vt:lpstr>PowerPoint Presentation</vt:lpstr>
      <vt:lpstr>What You Cannot Do Legally</vt:lpstr>
      <vt:lpstr>Get It in Writing</vt:lpstr>
      <vt:lpstr>Ethical Hacking in a Nutshell</vt:lpstr>
      <vt:lpstr>The Internet and You</vt:lpstr>
      <vt:lpstr>PowerPoint Presentation</vt:lpstr>
      <vt:lpstr>PowerPoint Presentation</vt:lpstr>
      <vt:lpstr>PowerPoint Presentation</vt:lpstr>
      <vt:lpstr>http://searchdns.netcraft.com</vt:lpstr>
      <vt:lpstr>Summary</vt:lpstr>
      <vt:lpstr>Summary (continued)</vt:lpstr>
      <vt:lpstr>Summary (continued)</vt:lpstr>
    </vt:vector>
  </TitlesOfParts>
  <Company>University of California at Davis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Ham, Michael</cp:lastModifiedBy>
  <cp:revision>191</cp:revision>
  <cp:lastPrinted>2016-07-18T16:40:10Z</cp:lastPrinted>
  <dcterms:created xsi:type="dcterms:W3CDTF">2016-07-03T20:12:42Z</dcterms:created>
  <dcterms:modified xsi:type="dcterms:W3CDTF">2018-03-13T19:24:06Z</dcterms:modified>
</cp:coreProperties>
</file>