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27"/>
  </p:notesMasterIdLst>
  <p:sldIdLst>
    <p:sldId id="256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324" r:id="rId24"/>
    <p:sldId id="325" r:id="rId25"/>
    <p:sldId id="326" r:id="rId26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41" autoAdjust="0"/>
    <p:restoredTop sz="81847" autoAdjust="0"/>
  </p:normalViewPr>
  <p:slideViewPr>
    <p:cSldViewPr snapToGrid="0" snapToObjects="1">
      <p:cViewPr varScale="1">
        <p:scale>
          <a:sx n="87" d="100"/>
          <a:sy n="87" d="100"/>
        </p:scale>
        <p:origin x="154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F34958D-5910-2B4E-8346-D45CE8D303AB}" type="datetimeFigureOut">
              <a:rPr lang="en-US" smtClean="0"/>
              <a:t>3/13/18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27B6843-3AD9-D947-BFC2-4A81687A7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321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ebpages.charter.net/edreamleo/commands.html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27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181240" indent="-181240">
              <a:buSzPct val="100000"/>
              <a:buFont typeface="Arial"/>
              <a:buChar char="•"/>
              <a:defRPr sz="1300"/>
            </a:pPr>
            <a:r>
              <a:rPr dirty="0"/>
              <a:t>Body pane</a:t>
            </a:r>
          </a:p>
          <a:p>
            <a:pPr marL="664546" lvl="1" indent="-181240">
              <a:buSzPct val="100000"/>
              <a:buFont typeface="Arial"/>
              <a:buChar char="•"/>
              <a:defRPr sz="1300"/>
            </a:pPr>
            <a:r>
              <a:rPr dirty="0"/>
              <a:t>Highlighted in Green</a:t>
            </a:r>
          </a:p>
          <a:p>
            <a:pPr marL="664546" lvl="1" indent="-181240">
              <a:buSzPct val="100000"/>
              <a:buFont typeface="Arial"/>
              <a:buChar char="•"/>
              <a:defRPr sz="1300"/>
            </a:pPr>
            <a:r>
              <a:rPr dirty="0"/>
              <a:t>The body pane contains the body text of the node selected in the outline pane.</a:t>
            </a:r>
          </a:p>
          <a:p>
            <a:pPr marL="664546" lvl="1" indent="-181240">
              <a:buSzPct val="100000"/>
              <a:buFont typeface="Arial"/>
              <a:buChar char="•"/>
              <a:defRPr sz="1300"/>
            </a:pPr>
            <a:r>
              <a:rPr dirty="0"/>
              <a:t>All the information you want associated with the Node…detailed notes! (found an open port, running these services, has this vulnerability, etc…)</a:t>
            </a:r>
          </a:p>
          <a:p>
            <a:pPr marL="664546" lvl="1" indent="-181240">
              <a:buSzPct val="100000"/>
              <a:buFont typeface="Arial"/>
              <a:buChar char="•"/>
              <a:defRPr sz="1300"/>
            </a:pPr>
            <a:endParaRPr dirty="0"/>
          </a:p>
          <a:p>
            <a:pPr marL="181240" indent="-181240">
              <a:buSzPct val="100000"/>
              <a:buFont typeface="Arial"/>
              <a:buChar char="•"/>
              <a:defRPr sz="1300"/>
            </a:pPr>
            <a:r>
              <a:rPr dirty="0"/>
              <a:t>Log pane</a:t>
            </a:r>
          </a:p>
          <a:p>
            <a:pPr marL="664546" lvl="1" indent="-181240">
              <a:buSzPct val="100000"/>
              <a:buFont typeface="Arial"/>
              <a:buChar char="•"/>
              <a:defRPr sz="1300"/>
            </a:pPr>
            <a:r>
              <a:rPr dirty="0"/>
              <a:t>Highlighted in blue</a:t>
            </a:r>
          </a:p>
          <a:p>
            <a:pPr marL="664546" lvl="1" indent="-181240">
              <a:buSzPct val="100000"/>
              <a:buFont typeface="Arial"/>
              <a:buChar char="•"/>
              <a:defRPr sz="1300"/>
            </a:pPr>
            <a:r>
              <a:rPr dirty="0"/>
              <a:t>The log pane contains informational messages from Leo or your scripts.</a:t>
            </a:r>
          </a:p>
          <a:p>
            <a:pPr marL="181240" indent="-181240">
              <a:buSzPct val="100000"/>
              <a:buFont typeface="Arial"/>
              <a:buChar char="•"/>
              <a:defRPr sz="1300"/>
            </a:pPr>
            <a:endParaRPr dirty="0"/>
          </a:p>
          <a:p>
            <a:pPr marL="181240" indent="-181240">
              <a:buSzPct val="100000"/>
              <a:buFont typeface="Arial"/>
              <a:buChar char="•"/>
              <a:defRPr sz="1300"/>
            </a:pPr>
            <a:r>
              <a:rPr dirty="0"/>
              <a:t>Minibuffer</a:t>
            </a:r>
          </a:p>
          <a:p>
            <a:pPr marL="664546" lvl="1" indent="-181240">
              <a:buSzPct val="100000"/>
              <a:buFont typeface="Arial"/>
              <a:buChar char="•"/>
              <a:defRPr sz="1300"/>
            </a:pPr>
            <a:r>
              <a:rPr dirty="0"/>
              <a:t>Highlighted in purple</a:t>
            </a:r>
          </a:p>
          <a:p>
            <a:pPr marL="664546" lvl="1" indent="-181240">
              <a:buSzPct val="100000"/>
              <a:buFont typeface="Arial"/>
              <a:buChar char="•"/>
              <a:defRPr sz="1300"/>
            </a:pPr>
            <a:r>
              <a:rPr dirty="0"/>
              <a:t>You can type command and search strings in the minibuffer. It works much like the Emacs mini-buffer. </a:t>
            </a:r>
          </a:p>
          <a:p>
            <a:pPr marL="664546" lvl="1" indent="-181240">
              <a:buSzPct val="100000"/>
              <a:buFont typeface="Arial"/>
              <a:buChar char="•"/>
              <a:defRPr sz="1300"/>
            </a:pPr>
            <a:r>
              <a:rPr dirty="0"/>
              <a:t>To enter a command, type &lt;Alt-x&gt; followed by the command name and then &lt;return&gt;. </a:t>
            </a:r>
          </a:p>
          <a:p>
            <a:pPr marL="664546" lvl="1" indent="-181240">
              <a:buSzPct val="100000"/>
              <a:buFont typeface="Arial"/>
              <a:buChar char="•"/>
              <a:defRPr sz="1300"/>
            </a:pPr>
            <a:r>
              <a:rPr dirty="0"/>
              <a:t>To type a search string, type &lt;ctrl-f&gt; followed by the search string and then &lt;return&gt;. </a:t>
            </a:r>
          </a:p>
          <a:p>
            <a:pPr marL="664546" lvl="1" indent="-181240">
              <a:buSzPct val="100000"/>
              <a:buFont typeface="Arial"/>
              <a:buChar char="•"/>
              <a:defRPr sz="1300"/>
            </a:pPr>
            <a:r>
              <a:rPr dirty="0"/>
              <a:t>For full details, see </a:t>
            </a:r>
            <a:r>
              <a:rPr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Using Leo’s Commands.</a:t>
            </a:r>
            <a:r>
              <a:rPr dirty="0"/>
              <a:t> http://webpages.charter.net/edreamleo/commands.html </a:t>
            </a:r>
          </a:p>
          <a:p>
            <a:pPr marL="664546" lvl="1" indent="-181240">
              <a:buSzPct val="100000"/>
              <a:buFont typeface="Arial"/>
              <a:buChar char="•"/>
              <a:defRPr sz="1300"/>
            </a:pPr>
            <a:r>
              <a:rPr dirty="0"/>
              <a:t>NOTE!!!  Always search fromm the top</a:t>
            </a:r>
          </a:p>
        </p:txBody>
      </p:sp>
    </p:spTree>
    <p:extLst>
      <p:ext uri="{BB962C8B-B14F-4D97-AF65-F5344CB8AC3E}">
        <p14:creationId xmlns:p14="http://schemas.microsoft.com/office/powerpoint/2010/main" val="4280585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7" name="Shape 1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181240" indent="-181240">
              <a:buSzPct val="100000"/>
              <a:buFont typeface="Arial"/>
              <a:buChar char="•"/>
            </a:lvl1pPr>
          </a:lstStyle>
          <a:p>
            <a:r>
              <a:t>To me this just makes more sense---allows me to view more information more quickly</a:t>
            </a:r>
          </a:p>
        </p:txBody>
      </p:sp>
    </p:spTree>
    <p:extLst>
      <p:ext uri="{BB962C8B-B14F-4D97-AF65-F5344CB8AC3E}">
        <p14:creationId xmlns:p14="http://schemas.microsoft.com/office/powerpoint/2010/main" val="3777449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3" name="Shape 16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181240" indent="-181240">
              <a:buSzPct val="100000"/>
              <a:buFont typeface="Arial"/>
              <a:buChar char="•"/>
              <a:defRPr sz="1300"/>
            </a:pPr>
            <a:r>
              <a:rPr dirty="0"/>
              <a:t>When you first create a new node it will be highlighted in blue and allow you to edit the heading</a:t>
            </a:r>
          </a:p>
          <a:p>
            <a:pPr marL="181240" indent="-181240">
              <a:buSzPct val="100000"/>
              <a:buFont typeface="Arial"/>
              <a:buChar char="•"/>
              <a:defRPr sz="1300"/>
            </a:pPr>
            <a:r>
              <a:rPr dirty="0"/>
              <a:t>You can double click on the node OR…</a:t>
            </a:r>
          </a:p>
          <a:p>
            <a:pPr marL="181240" indent="-181240">
              <a:buSzPct val="100000"/>
              <a:buFont typeface="Arial"/>
              <a:buChar char="•"/>
              <a:defRPr sz="1300"/>
            </a:pPr>
            <a:r>
              <a:rPr dirty="0"/>
              <a:t>To edit an existing heading use Ctrl-H </a:t>
            </a:r>
          </a:p>
          <a:p>
            <a:pPr marL="664546" lvl="1" indent="-181240">
              <a:buSzPct val="100000"/>
              <a:buFont typeface="Arial"/>
              <a:buChar char="•"/>
              <a:defRPr sz="1300"/>
            </a:pPr>
            <a:r>
              <a:rPr dirty="0"/>
              <a:t>edits the presently selected headline.</a:t>
            </a:r>
          </a:p>
          <a:p>
            <a:pPr marL="664546" lvl="1" indent="-181240">
              <a:buSzPct val="100000"/>
              <a:buFont typeface="Arial"/>
              <a:buChar char="•"/>
              <a:defRPr sz="1300"/>
            </a:pPr>
            <a:r>
              <a:rPr dirty="0"/>
              <a:t>You can type Ctrl-H at any time, regardless of where the focus is.</a:t>
            </a:r>
          </a:p>
          <a:p>
            <a:pPr lvl="1" indent="483306">
              <a:defRPr sz="1300"/>
            </a:pPr>
            <a:endParaRPr dirty="0"/>
          </a:p>
          <a:p>
            <a:pPr marL="181240" indent="-181240">
              <a:buSzPct val="100000"/>
              <a:buFont typeface="Arial"/>
              <a:buChar char="•"/>
            </a:pPr>
            <a:r>
              <a:rPr dirty="0"/>
              <a:t>Typing the &lt;return&gt; key ends editing of the headline and puts focus back in the body pane.</a:t>
            </a:r>
          </a:p>
        </p:txBody>
      </p:sp>
    </p:spTree>
    <p:extLst>
      <p:ext uri="{BB962C8B-B14F-4D97-AF65-F5344CB8AC3E}">
        <p14:creationId xmlns:p14="http://schemas.microsoft.com/office/powerpoint/2010/main" val="28585774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8" name="Shape 16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Again…this might seem clumsy at first…but in the end you’ll be more efficient if you learn to master the keyboard shortcuts</a:t>
            </a:r>
          </a:p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8884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4" name="Shape 17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181240" indent="-181240">
              <a:buSzPct val="100000"/>
              <a:buFont typeface="Arial"/>
              <a:buChar char="•"/>
            </a:pPr>
            <a:r>
              <a:t>Leo is flexible.  You can save as nearly any file type:  </a:t>
            </a:r>
          </a:p>
          <a:p>
            <a:pPr marL="181240" indent="-181240">
              <a:buSzPct val="100000"/>
              <a:buFont typeface="Arial"/>
              <a:buChar char="•"/>
            </a:pPr>
            <a:r>
              <a:t>By default it saves a “.leo” file.  Look up the “@files command to export your file to python, txt, etc…</a:t>
            </a:r>
          </a:p>
          <a:p>
            <a:pPr marL="181240" indent="-181240">
              <a:buSzPct val="100000"/>
              <a:buFont typeface="Arial"/>
              <a:buChar char="•"/>
            </a:pPr>
            <a:r>
              <a:t>For this class, I’ll have you submit a .leo</a:t>
            </a:r>
          </a:p>
          <a:p>
            <a:pPr marL="181240" indent="-181240">
              <a:buSzPct val="100000"/>
              <a:buFont typeface="Arial"/>
              <a:buChar char="•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35893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0" name="Shape 18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Create a new node.  It will appear under the currently selected Node</a:t>
            </a:r>
          </a:p>
          <a:p>
            <a:endParaRPr/>
          </a:p>
          <a:p>
            <a:pPr marL="181240" indent="-181240">
              <a:buSzPct val="100000"/>
              <a:buFont typeface="Arial"/>
              <a:buChar char="•"/>
            </a:pPr>
            <a:r>
              <a:t>Remember the fastest way to rename is directly after you’ve created the node (highlighted in blue)</a:t>
            </a:r>
          </a:p>
          <a:p>
            <a:pPr marL="664546" lvl="1" indent="-181240">
              <a:buSzPct val="100000"/>
              <a:buFont typeface="Arial"/>
              <a:buChar char="•"/>
            </a:pPr>
            <a:r>
              <a:t>Hitting return will drop you into the body of the node and allow you to enter info</a:t>
            </a:r>
          </a:p>
          <a:p>
            <a:pPr marL="664546" lvl="1" indent="-181240">
              <a:buSzPct val="100000"/>
              <a:buFont typeface="Arial"/>
              <a:buChar char="•"/>
            </a:pPr>
            <a:endParaRPr/>
          </a:p>
          <a:p>
            <a:pPr marL="207345" indent="-181240">
              <a:buSzPct val="100000"/>
              <a:buFont typeface="Arial"/>
              <a:buChar char="•"/>
            </a:pPr>
            <a:r>
              <a:t>Remember once you hit enter it will drop you into the body text where you start adding information about your target (focus is in the body pane)</a:t>
            </a:r>
          </a:p>
        </p:txBody>
      </p:sp>
    </p:spTree>
    <p:extLst>
      <p:ext uri="{BB962C8B-B14F-4D97-AF65-F5344CB8AC3E}">
        <p14:creationId xmlns:p14="http://schemas.microsoft.com/office/powerpoint/2010/main" val="32090327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6" name="Shape 18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181240" indent="-181240">
              <a:buSzPct val="100000"/>
              <a:buFont typeface="Arial"/>
              <a:buChar char="•"/>
            </a:lvl1pPr>
          </a:lstStyle>
          <a:p>
            <a:r>
              <a:t>This is where you’ll keep pertainent notes about a subject (probably output from scans or other interesting bits of info</a:t>
            </a:r>
          </a:p>
        </p:txBody>
      </p:sp>
    </p:spTree>
    <p:extLst>
      <p:ext uri="{BB962C8B-B14F-4D97-AF65-F5344CB8AC3E}">
        <p14:creationId xmlns:p14="http://schemas.microsoft.com/office/powerpoint/2010/main" val="38382723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1" name="Shape 20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181240" indent="-181240">
              <a:buSzPct val="100000"/>
              <a:buFont typeface="Arial"/>
              <a:buChar char="•"/>
            </a:pPr>
            <a:r>
              <a:t>To sort from the menu:</a:t>
            </a:r>
          </a:p>
          <a:p>
            <a:pPr marL="638440" lvl="1" indent="-181240">
              <a:buSzPct val="100000"/>
              <a:buFont typeface="Arial"/>
              <a:buChar char="•"/>
            </a:pPr>
            <a:r>
              <a:t>Outline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t>Sort Children (or Sort Siblings)</a:t>
            </a:r>
          </a:p>
          <a:p>
            <a:pPr marL="181240" indent="-181240">
              <a:buSzPct val="100000"/>
              <a:buFont typeface="Arial"/>
              <a:buChar char="•"/>
            </a:pPr>
            <a:endParaRPr/>
          </a:p>
          <a:p>
            <a:pPr marL="181240" indent="-181240">
              <a:buSzPct val="100000"/>
              <a:buFont typeface="Arial"/>
              <a:buChar char="•"/>
            </a:pPr>
            <a:r>
              <a:t>I create a new child node….“fix car” followed by the &lt;return&gt; key.</a:t>
            </a:r>
          </a:p>
          <a:p>
            <a:pPr marL="181240" indent="-181240">
              <a:buSzPct val="100000"/>
              <a:buFont typeface="Arial"/>
              <a:buChar char="•"/>
            </a:pPr>
            <a:r>
              <a:t>I decide that new node should have first priority.</a:t>
            </a:r>
          </a:p>
          <a:p>
            <a:pPr marL="181240" indent="-181240">
              <a:buSzPct val="100000"/>
              <a:buFont typeface="Arial"/>
              <a:buChar char="•"/>
            </a:pPr>
            <a:r>
              <a:t>I type Ctrl-U to move the node up. </a:t>
            </a:r>
          </a:p>
          <a:p>
            <a:pPr marL="181240" indent="-181240">
              <a:buSzPct val="100000"/>
              <a:buFont typeface="Arial"/>
              <a:buChar char="•"/>
            </a:pPr>
            <a:r>
              <a:t>It becomes the first child of the “to do” node.</a:t>
            </a:r>
          </a:p>
        </p:txBody>
      </p:sp>
    </p:spTree>
    <p:extLst>
      <p:ext uri="{BB962C8B-B14F-4D97-AF65-F5344CB8AC3E}">
        <p14:creationId xmlns:p14="http://schemas.microsoft.com/office/powerpoint/2010/main" val="36949836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6" name="Shape 20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Hide the children nodes… can click the “+” or “-” but there are easier ways (keyboard shortcut)</a:t>
            </a:r>
          </a:p>
        </p:txBody>
      </p:sp>
    </p:spTree>
    <p:extLst>
      <p:ext uri="{BB962C8B-B14F-4D97-AF65-F5344CB8AC3E}">
        <p14:creationId xmlns:p14="http://schemas.microsoft.com/office/powerpoint/2010/main" val="40463254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1" name="Shape 21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171450" indent="-171450">
              <a:buSzPct val="100000"/>
              <a:buFont typeface="Arial"/>
              <a:buChar char="•"/>
            </a:pPr>
            <a:r>
              <a:rPr dirty="0"/>
              <a:t>Remember---one of the best things about Leo is that it is HIGHLY flexible…</a:t>
            </a:r>
          </a:p>
          <a:p>
            <a:pPr marL="171450" indent="-171450">
              <a:buSzPct val="100000"/>
              <a:buFont typeface="Arial"/>
              <a:buChar char="•"/>
            </a:pPr>
            <a:endParaRPr dirty="0"/>
          </a:p>
          <a:p>
            <a:pPr marL="171450" indent="-171450">
              <a:buSzPct val="100000"/>
              <a:buFont typeface="Arial"/>
              <a:buChar char="•"/>
            </a:pPr>
            <a:r>
              <a:rPr dirty="0"/>
              <a:t>Copying and pasting output isn’t always the most fun…but what if you could execute commands directly from the mini-buffer?</a:t>
            </a:r>
          </a:p>
          <a:p>
            <a:pPr marL="628650" lvl="1" indent="-171450">
              <a:buSzPct val="100000"/>
              <a:buFont typeface="Arial"/>
              <a:buChar char="•"/>
            </a:pPr>
            <a:r>
              <a:rPr dirty="0"/>
              <a:t>YOU CAN!</a:t>
            </a:r>
          </a:p>
          <a:p>
            <a:pPr marL="628650" lvl="1" indent="-171450">
              <a:buSzPct val="100000"/>
              <a:buFont typeface="Arial"/>
              <a:buChar char="•"/>
            </a:pPr>
            <a:endParaRPr dirty="0"/>
          </a:p>
          <a:p>
            <a:pPr marL="171450" indent="-171450">
              <a:buSzPct val="100000"/>
              <a:buFont typeface="Arial"/>
              <a:buChar char="•"/>
            </a:pPr>
            <a:r>
              <a:rPr dirty="0"/>
              <a:t>To use it, simply create a new node (I named mine "exec") and insert the python script (into the body)</a:t>
            </a:r>
          </a:p>
          <a:p>
            <a:pPr marL="171450" indent="-171450">
              <a:buSzPct val="100000"/>
              <a:buFont typeface="Arial"/>
              <a:buChar char="•"/>
            </a:pPr>
            <a:r>
              <a:rPr dirty="0"/>
              <a:t>With the node selected, click the "script-button" at the top</a:t>
            </a:r>
          </a:p>
          <a:p>
            <a:pPr marL="628650" lvl="1" indent="-171450">
              <a:buSzPct val="100000"/>
              <a:buFont typeface="Arial"/>
              <a:buChar char="•"/>
            </a:pPr>
            <a:r>
              <a:rPr dirty="0"/>
              <a:t>should create a new button titled whatever the node is named. </a:t>
            </a:r>
          </a:p>
          <a:p>
            <a:pPr marL="171450" indent="-171450">
              <a:buSzPct val="100000"/>
              <a:buFont typeface="Arial"/>
              <a:buChar char="•"/>
            </a:pPr>
            <a:r>
              <a:rPr dirty="0"/>
              <a:t>Then, go to the desired node --- put the cursor where you body and place the cursor where you want the output to go</a:t>
            </a:r>
          </a:p>
          <a:p>
            <a:pPr marL="171450" indent="-171450">
              <a:buSzPct val="100000"/>
              <a:buFont typeface="Arial"/>
              <a:buChar char="•"/>
            </a:pPr>
            <a:r>
              <a:rPr dirty="0"/>
              <a:t>Click the Exec button</a:t>
            </a:r>
          </a:p>
          <a:p>
            <a:pPr marL="171450" indent="-171450">
              <a:buSzPct val="100000"/>
              <a:buFont typeface="Arial"/>
              <a:buChar char="•"/>
            </a:pPr>
            <a:r>
              <a:rPr dirty="0"/>
              <a:t>The minibuffer will change and prompt for "Command:" at which type you insert the command you want to run. Type in whatever you want and press enter.</a:t>
            </a:r>
          </a:p>
          <a:p>
            <a:pPr marL="628650" lvl="1" indent="-171450">
              <a:buSzPct val="100000"/>
              <a:buFont typeface="Arial"/>
              <a:buChar char="•"/>
            </a:pPr>
            <a:r>
              <a:rPr dirty="0"/>
              <a:t>The command will execute and the output will be added to the body of the node with a header describing the command used and the time it was executed.</a:t>
            </a:r>
          </a:p>
          <a:p>
            <a:pPr marL="628650" lvl="1" indent="-171450">
              <a:buSzPct val="100000"/>
              <a:buFont typeface="Arial"/>
              <a:buChar char="•"/>
            </a:pPr>
            <a:endParaRPr dirty="0"/>
          </a:p>
          <a:p>
            <a:pPr marL="171450" indent="-171450">
              <a:buSzPct val="100000"/>
              <a:buFont typeface="Arial"/>
              <a:buChar char="•"/>
            </a:pPr>
            <a:r>
              <a:rPr dirty="0"/>
              <a:t>WARNING!!!  LONG OUTPUT COMMANDS CAN TAKE A LONG TIME TO EXECUTE</a:t>
            </a:r>
          </a:p>
          <a:p>
            <a:pPr marL="171450" indent="-171450">
              <a:buSzPct val="100000"/>
              <a:buFont typeface="Arial"/>
              <a:buChar char="•"/>
            </a:pPr>
            <a:endParaRPr dirty="0"/>
          </a:p>
          <a:p>
            <a:pPr marL="171450" indent="-171450">
              <a:buSzPct val="100000"/>
              <a:buFont typeface="Arial"/>
              <a:buChar char="•"/>
            </a:pPr>
            <a:endParaRPr dirty="0"/>
          </a:p>
          <a:p>
            <a:pPr marL="171450" indent="-171450">
              <a:buSzPct val="100000"/>
              <a:buFont typeface="Arial"/>
              <a:buChar char="•"/>
            </a:pPr>
            <a:r>
              <a:rPr dirty="0"/>
              <a:t>import subprocess</a:t>
            </a:r>
            <a:br>
              <a:rPr dirty="0"/>
            </a:br>
            <a:r>
              <a:rPr dirty="0"/>
              <a:t>import datetime</a:t>
            </a:r>
            <a:br>
              <a:rPr dirty="0"/>
            </a:br>
            <a:br>
              <a:rPr dirty="0"/>
            </a:br>
            <a:r>
              <a:rPr dirty="0"/>
              <a:t>def getInput (event=None):</a:t>
            </a:r>
            <a:br>
              <a:rPr dirty="0"/>
            </a:br>
            <a:br>
              <a:rPr dirty="0"/>
            </a:br>
            <a:r>
              <a:rPr dirty="0"/>
              <a:t>   stateName = 'get-input'</a:t>
            </a:r>
            <a:br>
              <a:rPr dirty="0"/>
            </a:br>
            <a:r>
              <a:rPr dirty="0"/>
              <a:t>   k = c.k</a:t>
            </a:r>
            <a:br>
              <a:rPr dirty="0"/>
            </a:br>
            <a:r>
              <a:rPr dirty="0"/>
              <a:t>   state = k.getState(stateName)</a:t>
            </a:r>
            <a:br>
              <a:rPr dirty="0"/>
            </a:br>
            <a:br>
              <a:rPr dirty="0"/>
            </a:br>
            <a:r>
              <a:rPr dirty="0"/>
              <a:t>   if state == 0:</a:t>
            </a:r>
            <a:br>
              <a:rPr dirty="0"/>
            </a:br>
            <a:r>
              <a:rPr dirty="0"/>
              <a:t>       k.setLabelBlue('Command: ',protect=True)</a:t>
            </a:r>
            <a:br>
              <a:rPr dirty="0"/>
            </a:br>
            <a:r>
              <a:rPr dirty="0"/>
              <a:t>       k.getArg(event,stateName,1,getInput)</a:t>
            </a:r>
            <a:br>
              <a:rPr dirty="0"/>
            </a:br>
            <a:r>
              <a:rPr dirty="0"/>
              <a:t>   else:</a:t>
            </a:r>
            <a:br>
              <a:rPr dirty="0"/>
            </a:br>
            <a:r>
              <a:rPr dirty="0"/>
              <a:t>       cmd = k.arg</a:t>
            </a:r>
            <a:br>
              <a:rPr dirty="0"/>
            </a:br>
            <a:r>
              <a:rPr dirty="0"/>
              <a:t>       body = c.frame.body.bodyCtrl</a:t>
            </a:r>
            <a:br>
              <a:rPr dirty="0"/>
            </a:br>
            <a:r>
              <a:rPr dirty="0"/>
              <a:t>       loc = body.getInsertPoint()</a:t>
            </a:r>
            <a:br>
              <a:rPr dirty="0"/>
            </a:br>
            <a:r>
              <a:rPr dirty="0"/>
              <a:t>       header = "Output of command: {0}\nExecuted On {1}\n----------------\n".format(cmd, datetime.datetime.now().isoformat())</a:t>
            </a:r>
            <a:br>
              <a:rPr dirty="0"/>
            </a:br>
            <a:r>
              <a:rPr dirty="0"/>
              <a:t>       </a:t>
            </a:r>
            <a:br>
              <a:rPr dirty="0"/>
            </a:br>
            <a:r>
              <a:rPr dirty="0"/>
              <a:t>       command = subprocess.Popen(k.arg, shell=True, stdout=subprocess.PIPE)</a:t>
            </a:r>
            <a:br>
              <a:rPr dirty="0"/>
            </a:br>
            <a:r>
              <a:rPr dirty="0"/>
              <a:t>       stdout = command.communicate()[0]</a:t>
            </a:r>
            <a:br>
              <a:rPr dirty="0"/>
            </a:br>
            <a:r>
              <a:rPr dirty="0"/>
              <a:t>       body.insert(loc,header + stdout)</a:t>
            </a:r>
            <a:br>
              <a:rPr dirty="0"/>
            </a:br>
            <a:r>
              <a:rPr dirty="0"/>
              <a:t>       </a:t>
            </a:r>
            <a:br>
              <a:rPr dirty="0"/>
            </a:br>
            <a:r>
              <a:rPr dirty="0"/>
              <a:t>       k.clearState()</a:t>
            </a:r>
            <a:br>
              <a:rPr dirty="0"/>
            </a:br>
            <a:br>
              <a:rPr dirty="0"/>
            </a:br>
            <a:r>
              <a:rPr dirty="0"/>
              <a:t>getInput()</a:t>
            </a:r>
          </a:p>
        </p:txBody>
      </p:sp>
    </p:spTree>
    <p:extLst>
      <p:ext uri="{BB962C8B-B14F-4D97-AF65-F5344CB8AC3E}">
        <p14:creationId xmlns:p14="http://schemas.microsoft.com/office/powerpoint/2010/main" val="3970880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73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1" name="Shape 12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Update the image: </a:t>
            </a:r>
            <a:r>
              <a:rPr b="1" dirty="0"/>
              <a:t>apt-get update &amp;&amp; apt-get upgrade</a:t>
            </a:r>
            <a:r>
              <a:rPr dirty="0"/>
              <a:t> </a:t>
            </a:r>
            <a:r>
              <a:rPr b="1" dirty="0"/>
              <a:t>-y &amp;&amp; apt-get dist-upgrade</a:t>
            </a:r>
          </a:p>
          <a:p>
            <a:r>
              <a:rPr dirty="0"/>
              <a:t>Start postgresql  - </a:t>
            </a:r>
            <a:r>
              <a:rPr b="1" dirty="0"/>
              <a:t>service postgresql start</a:t>
            </a:r>
          </a:p>
          <a:p>
            <a:pPr>
              <a:defRPr b="1"/>
            </a:pPr>
            <a:r>
              <a:rPr dirty="0"/>
              <a:t>	</a:t>
            </a:r>
            <a:r>
              <a:rPr b="0" dirty="0"/>
              <a:t>Start on boot: </a:t>
            </a:r>
            <a:r>
              <a:rPr dirty="0"/>
              <a:t>update-rc.d postgresql enable</a:t>
            </a:r>
          </a:p>
          <a:p>
            <a:r>
              <a:rPr dirty="0"/>
              <a:t>Setup Metasploit database</a:t>
            </a:r>
            <a:r>
              <a:rPr b="1" dirty="0"/>
              <a:t> msfdb init</a:t>
            </a:r>
          </a:p>
        </p:txBody>
      </p:sp>
    </p:spTree>
    <p:extLst>
      <p:ext uri="{BB962C8B-B14F-4D97-AF65-F5344CB8AC3E}">
        <p14:creationId xmlns:p14="http://schemas.microsoft.com/office/powerpoint/2010/main" val="255676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Change the hostname </a:t>
            </a:r>
          </a:p>
          <a:p>
            <a:pPr>
              <a:defRPr b="1"/>
            </a:pPr>
            <a:r>
              <a:rPr dirty="0"/>
              <a:t>	gedit /etc/hostname</a:t>
            </a:r>
          </a:p>
          <a:p>
            <a:pPr>
              <a:defRPr b="1"/>
            </a:pPr>
            <a:r>
              <a:rPr dirty="0"/>
              <a:t>	gedit /etc/hosts</a:t>
            </a:r>
          </a:p>
          <a:p>
            <a:pPr>
              <a:defRPr b="1"/>
            </a:pPr>
            <a:r>
              <a:rPr dirty="0"/>
              <a:t>	reboot</a:t>
            </a:r>
            <a:r>
              <a:rPr b="0" dirty="0"/>
              <a:t>	</a:t>
            </a:r>
          </a:p>
          <a:p>
            <a:endParaRPr b="0" dirty="0"/>
          </a:p>
          <a:p>
            <a:r>
              <a:rPr dirty="0"/>
              <a:t>Enable Logging – optional since it takes up some space.  Clients amy want a list of every command you ran</a:t>
            </a:r>
          </a:p>
          <a:p>
            <a:r>
              <a:rPr dirty="0"/>
              <a:t>	</a:t>
            </a:r>
            <a:r>
              <a:rPr b="1" dirty="0"/>
              <a:t>echo “spool /root/msf_console.log” &gt; /root/.msf4/msfconsole.rc</a:t>
            </a:r>
          </a:p>
          <a:p>
            <a:pPr>
              <a:defRPr b="1"/>
            </a:pPr>
            <a:r>
              <a:rPr dirty="0"/>
              <a:t>	</a:t>
            </a:r>
            <a:r>
              <a:rPr b="0" dirty="0"/>
              <a:t>Logs are stored at /root/msf_console.log</a:t>
            </a:r>
          </a:p>
          <a:p>
            <a:r>
              <a:rPr dirty="0"/>
              <a:t>	</a:t>
            </a:r>
            <a:endParaRPr lang="en-US" dirty="0"/>
          </a:p>
          <a:p>
            <a:r>
              <a:rPr lang="en-US" b="0" dirty="0"/>
              <a:t>SSH</a:t>
            </a:r>
            <a:r>
              <a:rPr lang="en-US" b="0" baseline="0" dirty="0"/>
              <a:t> Keys</a:t>
            </a:r>
          </a:p>
          <a:p>
            <a:r>
              <a:rPr lang="en-US" b="0" baseline="0" dirty="0"/>
              <a:t>	</a:t>
            </a:r>
            <a:r>
              <a:rPr lang="en-US" sz="1200" b="1" dirty="0">
                <a:latin typeface="+mj-lt"/>
                <a:ea typeface="+mj-ea"/>
                <a:cs typeface="+mj-cs"/>
                <a:sym typeface="Calibri"/>
              </a:rPr>
              <a:t>cd /</a:t>
            </a:r>
            <a:r>
              <a:rPr lang="en-US" sz="1200" b="1" dirty="0" err="1">
                <a:latin typeface="+mj-lt"/>
                <a:ea typeface="+mj-ea"/>
                <a:cs typeface="+mj-cs"/>
                <a:sym typeface="Calibri"/>
              </a:rPr>
              <a:t>etc</a:t>
            </a:r>
            <a:r>
              <a:rPr lang="en-US" sz="1200" b="1" dirty="0">
                <a:latin typeface="+mj-lt"/>
                <a:ea typeface="+mj-ea"/>
                <a:cs typeface="+mj-cs"/>
                <a:sym typeface="Calibri"/>
              </a:rPr>
              <a:t>/</a:t>
            </a:r>
            <a:r>
              <a:rPr lang="en-US" sz="1200" b="1" dirty="0" err="1">
                <a:latin typeface="+mj-lt"/>
                <a:ea typeface="+mj-ea"/>
                <a:cs typeface="+mj-cs"/>
                <a:sym typeface="Calibri"/>
              </a:rPr>
              <a:t>ssh</a:t>
            </a:r>
            <a:r>
              <a:rPr lang="en-US" sz="1200" b="1" dirty="0">
                <a:latin typeface="+mj-lt"/>
                <a:ea typeface="+mj-ea"/>
                <a:cs typeface="+mj-cs"/>
                <a:sym typeface="Calibri"/>
              </a:rPr>
              <a:t>/</a:t>
            </a:r>
          </a:p>
          <a:p>
            <a:pPr lvl="2"/>
            <a:r>
              <a:rPr lang="en-US" sz="1200" b="1" dirty="0" err="1">
                <a:latin typeface="+mj-lt"/>
                <a:ea typeface="+mj-ea"/>
                <a:cs typeface="+mj-cs"/>
                <a:sym typeface="Calibri"/>
              </a:rPr>
              <a:t>mkdir</a:t>
            </a:r>
            <a:r>
              <a:rPr lang="en-US" sz="1200" b="1" dirty="0"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1" dirty="0" err="1">
                <a:latin typeface="+mj-lt"/>
                <a:ea typeface="+mj-ea"/>
                <a:cs typeface="+mj-cs"/>
                <a:sym typeface="Calibri"/>
              </a:rPr>
              <a:t>default_kali_keys</a:t>
            </a:r>
            <a:endParaRPr lang="en-US" sz="1200" b="1" dirty="0">
              <a:latin typeface="+mj-lt"/>
              <a:ea typeface="+mj-ea"/>
              <a:cs typeface="+mj-cs"/>
              <a:sym typeface="Calibri"/>
            </a:endParaRPr>
          </a:p>
          <a:p>
            <a:pPr lvl="2"/>
            <a:r>
              <a:rPr lang="en-US" sz="1200" b="1" dirty="0">
                <a:latin typeface="+mj-lt"/>
                <a:ea typeface="+mj-ea"/>
                <a:cs typeface="+mj-cs"/>
                <a:sym typeface="Calibri"/>
              </a:rPr>
              <a:t>mv </a:t>
            </a:r>
            <a:r>
              <a:rPr lang="en-US" sz="1200" b="1" dirty="0" err="1">
                <a:latin typeface="+mj-lt"/>
                <a:ea typeface="+mj-ea"/>
                <a:cs typeface="+mj-cs"/>
                <a:sym typeface="Calibri"/>
              </a:rPr>
              <a:t>ssh_host</a:t>
            </a:r>
            <a:r>
              <a:rPr lang="en-US" sz="1200" b="1" dirty="0">
                <a:latin typeface="+mj-lt"/>
                <a:ea typeface="+mj-ea"/>
                <a:cs typeface="+mj-cs"/>
                <a:sym typeface="Calibri"/>
              </a:rPr>
              <a:t>_* </a:t>
            </a:r>
            <a:r>
              <a:rPr lang="en-US" sz="1200" b="1" dirty="0" err="1">
                <a:latin typeface="+mj-lt"/>
                <a:ea typeface="+mj-ea"/>
                <a:cs typeface="+mj-cs"/>
                <a:sym typeface="Calibri"/>
              </a:rPr>
              <a:t>default_kali_keys</a:t>
            </a:r>
            <a:r>
              <a:rPr lang="en-US" sz="1200" b="1" dirty="0">
                <a:latin typeface="+mj-lt"/>
                <a:ea typeface="+mj-ea"/>
                <a:cs typeface="+mj-cs"/>
                <a:sym typeface="Calibri"/>
              </a:rPr>
              <a:t>/</a:t>
            </a:r>
          </a:p>
          <a:p>
            <a:pPr lvl="2"/>
            <a:r>
              <a:rPr lang="en-US" sz="1200" b="1" dirty="0" err="1">
                <a:latin typeface="+mj-lt"/>
                <a:ea typeface="+mj-ea"/>
                <a:cs typeface="+mj-cs"/>
                <a:sym typeface="Calibri"/>
              </a:rPr>
              <a:t>dpkg</a:t>
            </a:r>
            <a:r>
              <a:rPr lang="en-US" sz="1200" b="1" dirty="0">
                <a:latin typeface="+mj-lt"/>
                <a:ea typeface="+mj-ea"/>
                <a:cs typeface="+mj-cs"/>
                <a:sym typeface="Calibri"/>
              </a:rPr>
              <a:t>-reconfigure </a:t>
            </a:r>
            <a:r>
              <a:rPr lang="en-US" sz="1200" b="1" dirty="0" err="1">
                <a:latin typeface="+mj-lt"/>
                <a:ea typeface="+mj-ea"/>
                <a:cs typeface="+mj-cs"/>
                <a:sym typeface="Calibri"/>
              </a:rPr>
              <a:t>openssh</a:t>
            </a:r>
            <a:r>
              <a:rPr lang="en-US" sz="1200" b="1" dirty="0">
                <a:latin typeface="+mj-lt"/>
                <a:ea typeface="+mj-ea"/>
                <a:cs typeface="+mj-cs"/>
                <a:sym typeface="Calibri"/>
              </a:rPr>
              <a:t>-server</a:t>
            </a:r>
          </a:p>
          <a:p>
            <a:pPr lvl="2"/>
            <a:endParaRPr b="0" dirty="0"/>
          </a:p>
          <a:p>
            <a:pPr>
              <a:defRPr b="1"/>
            </a:pPr>
            <a:r>
              <a:rPr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1603210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+mj-lt"/>
                <a:ea typeface="+mj-ea"/>
                <a:cs typeface="+mj-cs"/>
                <a:sym typeface="Calibri"/>
              </a:rPr>
              <a:t>Sublime</a:t>
            </a:r>
          </a:p>
          <a:p>
            <a:pPr lvl="1"/>
            <a:r>
              <a:rPr lang="en-US" sz="1200" b="1" dirty="0">
                <a:latin typeface="+mj-lt"/>
                <a:ea typeface="+mj-ea"/>
                <a:cs typeface="+mj-cs"/>
                <a:sym typeface="Calibri"/>
              </a:rPr>
              <a:t>cd ~</a:t>
            </a:r>
          </a:p>
          <a:p>
            <a:pPr lvl="1"/>
            <a:r>
              <a:rPr lang="en-US" sz="1200" b="1" dirty="0" err="1">
                <a:latin typeface="+mj-lt"/>
                <a:ea typeface="+mj-ea"/>
                <a:cs typeface="+mj-cs"/>
                <a:sym typeface="Calibri"/>
              </a:rPr>
              <a:t>wget</a:t>
            </a:r>
            <a:r>
              <a:rPr lang="en-US" sz="1200" b="1" dirty="0">
                <a:latin typeface="+mj-lt"/>
                <a:ea typeface="+mj-ea"/>
                <a:cs typeface="+mj-cs"/>
                <a:sym typeface="Calibri"/>
              </a:rPr>
              <a:t> https://</a:t>
            </a:r>
            <a:r>
              <a:rPr lang="en-US" sz="1200" b="1" dirty="0" err="1">
                <a:latin typeface="+mj-lt"/>
                <a:ea typeface="+mj-ea"/>
                <a:cs typeface="+mj-cs"/>
                <a:sym typeface="Calibri"/>
              </a:rPr>
              <a:t>download.sublimetext.com</a:t>
            </a:r>
            <a:r>
              <a:rPr lang="en-US" sz="1200" b="1" dirty="0">
                <a:latin typeface="+mj-lt"/>
                <a:ea typeface="+mj-ea"/>
                <a:cs typeface="+mj-cs"/>
                <a:sym typeface="Calibri"/>
              </a:rPr>
              <a:t>/sublime-text_build-3114_amd64.deb</a:t>
            </a:r>
          </a:p>
          <a:p>
            <a:pPr lvl="1"/>
            <a:r>
              <a:rPr lang="en-US" sz="1200" b="1" dirty="0" err="1">
                <a:latin typeface="+mj-lt"/>
                <a:ea typeface="+mj-ea"/>
                <a:cs typeface="+mj-cs"/>
                <a:sym typeface="Calibri"/>
              </a:rPr>
              <a:t>dpkg</a:t>
            </a:r>
            <a:r>
              <a:rPr lang="en-US" sz="1200" b="1" dirty="0">
                <a:latin typeface="+mj-lt"/>
                <a:ea typeface="+mj-ea"/>
                <a:cs typeface="+mj-cs"/>
                <a:sym typeface="Calibri"/>
              </a:rPr>
              <a:t> –I sublime*</a:t>
            </a:r>
          </a:p>
        </p:txBody>
      </p:sp>
    </p:spTree>
    <p:extLst>
      <p:ext uri="{BB962C8B-B14F-4D97-AF65-F5344CB8AC3E}">
        <p14:creationId xmlns:p14="http://schemas.microsoft.com/office/powerpoint/2010/main" val="2864981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181240" indent="-181240">
              <a:buSzPct val="100000"/>
              <a:buFont typeface="Arial"/>
              <a:buChar char="•"/>
            </a:pPr>
            <a:r>
              <a:rPr dirty="0"/>
              <a:t>Organization is the key to a detailed PT (or VA)</a:t>
            </a:r>
          </a:p>
          <a:p>
            <a:pPr marL="181240" indent="-181240">
              <a:buSzPct val="100000"/>
              <a:buFont typeface="Arial"/>
              <a:buChar char="•"/>
            </a:pPr>
            <a:r>
              <a:rPr dirty="0"/>
              <a:t>Even if you only have a single target---if you’re going to spend HOURS examining a target—you’re going to come across a lot of different pieces of info</a:t>
            </a:r>
          </a:p>
          <a:p>
            <a:pPr marL="181240" indent="-181240">
              <a:buSzPct val="100000"/>
              <a:buFont typeface="Arial"/>
              <a:buChar char="•"/>
            </a:pPr>
            <a:r>
              <a:rPr dirty="0"/>
              <a:t>Management becomes key….</a:t>
            </a:r>
          </a:p>
          <a:p>
            <a:pPr marL="409840" lvl="1" indent="-181240">
              <a:buSzPct val="100000"/>
              <a:buFont typeface="Arial"/>
              <a:buChar char="•"/>
            </a:pPr>
            <a:r>
              <a:rPr dirty="0"/>
              <a:t>You will probably want to make money doing this job and nobody has “infinite” hours to spend on a project</a:t>
            </a:r>
          </a:p>
          <a:p>
            <a:pPr marL="409840" lvl="1" indent="-181240">
              <a:buSzPct val="100000"/>
              <a:buFont typeface="Arial"/>
              <a:buChar char="•"/>
            </a:pPr>
            <a:r>
              <a:rPr dirty="0"/>
              <a:t>The ability to quickly and accurately recall information will be KEY to your success…</a:t>
            </a:r>
          </a:p>
          <a:p>
            <a:pPr marL="409840" lvl="1" indent="-181240">
              <a:buSzPct val="100000"/>
              <a:buFont typeface="Arial"/>
              <a:buChar char="•"/>
            </a:pPr>
            <a:r>
              <a:rPr dirty="0"/>
              <a:t>Things change quickly and your threat landscape changes quickly (new targets, new services)</a:t>
            </a:r>
          </a:p>
          <a:p>
            <a:pPr marL="181240" indent="-181240">
              <a:buSzPct val="100000"/>
              <a:buFont typeface="Arial"/>
              <a:buChar char="•"/>
            </a:pPr>
            <a:r>
              <a:rPr dirty="0"/>
              <a:t>Need the ability to quickly add / edit / update / change AND more importantly search and sort through that info</a:t>
            </a:r>
          </a:p>
          <a:p>
            <a:pPr marL="181240" indent="-181240">
              <a:buSzPct val="100000"/>
              <a:buFont typeface="Arial"/>
              <a:buChar char="•"/>
            </a:pPr>
            <a:r>
              <a:rPr dirty="0"/>
              <a:t>This is all about management (managing the PT)</a:t>
            </a:r>
          </a:p>
          <a:p>
            <a:pPr marL="181240" indent="-181240">
              <a:buSzPct val="100000"/>
              <a:buFont typeface="Arial"/>
              <a:buChar char="•"/>
            </a:pPr>
            <a:endParaRPr dirty="0"/>
          </a:p>
          <a:p>
            <a:pPr marL="181240" indent="-181240">
              <a:buSzPct val="100000"/>
              <a:buFont typeface="Arial"/>
              <a:buChar char="•"/>
            </a:pPr>
            <a:r>
              <a:rPr dirty="0"/>
              <a:t>There are lots of tools out there that you can use.  I’ll show you LEO because it’s my tool of choice.  </a:t>
            </a:r>
          </a:p>
          <a:p>
            <a:pPr marL="409840" lvl="1" indent="-181240">
              <a:buSzPct val="100000"/>
              <a:buFont typeface="Arial"/>
              <a:buChar char="•"/>
            </a:pPr>
            <a:r>
              <a:rPr dirty="0"/>
              <a:t>Leo’s great because it’s light weight, supported by all major (OS’s), easy to use, and has tons of keyboard shortcuts.</a:t>
            </a:r>
          </a:p>
          <a:p>
            <a:pPr marL="409840" lvl="1" indent="-181240">
              <a:buSzPct val="100000"/>
              <a:buFont typeface="Arial"/>
              <a:buChar char="•"/>
            </a:pPr>
            <a:r>
              <a:rPr dirty="0"/>
              <a:t>When you first start it’s tempting NOT to use Leo (or another tool) BUT…trust me, get into the habit---it’s like learning cmd line, you’ll thank me latter</a:t>
            </a:r>
          </a:p>
          <a:p>
            <a:pPr marL="409840" lvl="1" indent="-181240">
              <a:buSzPct val="100000"/>
              <a:buFont typeface="Arial"/>
              <a:buChar char="•"/>
            </a:pPr>
            <a:r>
              <a:rPr dirty="0"/>
              <a:t>There are Lots of other good tools </a:t>
            </a:r>
          </a:p>
          <a:p>
            <a:pPr marL="409840" lvl="1" indent="-181240">
              <a:buSzPct val="100000"/>
              <a:buFont typeface="Arial"/>
              <a:buChar char="•"/>
            </a:pPr>
            <a:r>
              <a:rPr dirty="0"/>
              <a:t>One downside / bad thing about Leo is the fact that you can’t paste screenshots…that bothers me---</a:t>
            </a:r>
          </a:p>
        </p:txBody>
      </p:sp>
    </p:spTree>
    <p:extLst>
      <p:ext uri="{BB962C8B-B14F-4D97-AF65-F5344CB8AC3E}">
        <p14:creationId xmlns:p14="http://schemas.microsoft.com/office/powerpoint/2010/main" val="589026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6" name="Shape 13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181240" indent="-181240">
              <a:buSzPct val="100000"/>
              <a:buFont typeface="Arial"/>
              <a:buChar char="•"/>
            </a:pPr>
            <a:r>
              <a:t>obviously the 1</a:t>
            </a:r>
            <a:r>
              <a:rPr baseline="30000"/>
              <a:t>st</a:t>
            </a:r>
            <a:r>
              <a:t> thing we have to do is install it…</a:t>
            </a:r>
          </a:p>
          <a:p>
            <a:pPr marL="181240" indent="-181240">
              <a:buSzPct val="100000"/>
              <a:buFont typeface="Arial"/>
              <a:buChar char="•"/>
            </a:pPr>
            <a:endParaRPr/>
          </a:p>
          <a:p>
            <a:pPr marL="181240" indent="-181240">
              <a:buSzPct val="100000"/>
              <a:buFont typeface="Arial"/>
              <a:buChar char="•"/>
            </a:pPr>
            <a:r>
              <a:t>we have to install it before we can use it.  </a:t>
            </a:r>
          </a:p>
          <a:p>
            <a:pPr marL="181240" indent="-181240">
              <a:buSzPct val="100000"/>
              <a:buFont typeface="Arial"/>
              <a:buChar char="•"/>
            </a:pPr>
            <a:endParaRPr/>
          </a:p>
          <a:p>
            <a:pPr marL="181240" indent="-181240">
              <a:buSzPct val="100000"/>
              <a:buFont typeface="Arial"/>
              <a:buChar char="•"/>
            </a:pPr>
            <a:r>
              <a:t>NOTE!! THIS IS THE PRE-COMPILED VERSION!!!  (.deb file) --- you can also install from source</a:t>
            </a:r>
          </a:p>
          <a:p>
            <a:pPr marL="181240" indent="-181240">
              <a:buSzPct val="100000"/>
              <a:buFont typeface="Arial"/>
              <a:buChar char="•"/>
            </a:pPr>
            <a:endParaRPr/>
          </a:p>
          <a:p>
            <a:pPr marL="181240" indent="-181240">
              <a:buSzPct val="100000"/>
              <a:buFont typeface="Arial"/>
              <a:buChar char="•"/>
            </a:pPr>
            <a:r>
              <a:t>to install a deb file (on a deb system) --- dpkg –i Leo4.xxx</a:t>
            </a:r>
          </a:p>
          <a:p>
            <a:pPr marL="181240" indent="-181240">
              <a:buSzPct val="100000"/>
              <a:buFont typeface="Arial"/>
              <a:buChar char="•"/>
            </a:pPr>
            <a:endParaRPr/>
          </a:p>
          <a:p>
            <a:pPr marL="181240" indent="-181240">
              <a:buSzPct val="100000"/>
              <a:buFont typeface="Arial"/>
              <a:buChar char="•"/>
            </a:pPr>
            <a:r>
              <a:t>hint:  you’re going to use it a lot, send a shortcut to the desktop</a:t>
            </a:r>
          </a:p>
        </p:txBody>
      </p:sp>
    </p:spTree>
    <p:extLst>
      <p:ext uri="{BB962C8B-B14F-4D97-AF65-F5344CB8AC3E}">
        <p14:creationId xmlns:p14="http://schemas.microsoft.com/office/powerpoint/2010/main" val="709407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2" name="Shape 14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181240" indent="-181240">
              <a:buSzPct val="100000"/>
              <a:buFont typeface="Arial"/>
              <a:buChar char="•"/>
            </a:pPr>
            <a:r>
              <a:rPr dirty="0"/>
              <a:t>Starting Leo opens a workbook file…</a:t>
            </a:r>
          </a:p>
          <a:p>
            <a:pPr marL="181240" indent="-181240">
              <a:buSzPct val="100000"/>
              <a:buFont typeface="Arial"/>
              <a:buChar char="•"/>
            </a:pPr>
            <a:endParaRPr dirty="0"/>
          </a:p>
          <a:p>
            <a:pPr marL="181240" indent="-181240">
              <a:buSzPct val="100000"/>
              <a:buFont typeface="Arial"/>
              <a:buChar char="•"/>
            </a:pPr>
            <a:r>
              <a:rPr dirty="0"/>
              <a:t>there are 4 basic parts to a leo window:</a:t>
            </a:r>
          </a:p>
          <a:p>
            <a:pPr marL="664546" lvl="1" indent="-181240">
              <a:buSzPct val="100000"/>
              <a:buFont typeface="Arial"/>
              <a:buChar char="•"/>
            </a:pPr>
            <a:r>
              <a:rPr dirty="0"/>
              <a:t>Outline (contains Nodes) == overview</a:t>
            </a:r>
          </a:p>
          <a:p>
            <a:pPr marL="664546" lvl="1" indent="-181240">
              <a:buSzPct val="100000"/>
              <a:buFont typeface="Arial"/>
              <a:buChar char="•"/>
            </a:pPr>
            <a:r>
              <a:rPr dirty="0"/>
              <a:t>Body (lower part of window) == contains notes and details contained within each node</a:t>
            </a:r>
          </a:p>
          <a:p>
            <a:pPr marL="664546" lvl="1" indent="-181240">
              <a:buSzPct val="100000"/>
              <a:buFont typeface="Arial"/>
              <a:buChar char="•"/>
            </a:pPr>
            <a:r>
              <a:rPr dirty="0"/>
              <a:t>Log windows == I totally ignore</a:t>
            </a:r>
          </a:p>
          <a:p>
            <a:pPr marL="664546" lvl="1" indent="-181240">
              <a:buSzPct val="100000"/>
              <a:buFont typeface="Arial"/>
              <a:buChar char="•"/>
            </a:pPr>
            <a:r>
              <a:rPr dirty="0"/>
              <a:t>Mini buffer == enter commands (search, save, import, export, etc…)</a:t>
            </a:r>
          </a:p>
          <a:p>
            <a:endParaRPr dirty="0"/>
          </a:p>
          <a:p>
            <a:pPr marL="181240" indent="-181240">
              <a:buSzPct val="100000"/>
              <a:buFont typeface="Arial"/>
              <a:buChar char="•"/>
            </a:pPr>
            <a:r>
              <a:rPr dirty="0"/>
              <a:t>The body has focus–it is colored a pale pink, and contains a blinking cursor.</a:t>
            </a:r>
          </a:p>
          <a:p>
            <a:pPr marL="181240" indent="-181240">
              <a:buSzPct val="100000"/>
              <a:buFont typeface="Arial"/>
              <a:buChar char="•"/>
              <a:defRPr b="1"/>
            </a:pPr>
            <a:r>
              <a:rPr dirty="0"/>
              <a:t>Note</a:t>
            </a:r>
            <a:r>
              <a:rPr b="0" dirty="0"/>
              <a:t>: on some monitors the colors will be almost invisible. You can choose such colors to suit your taste.</a:t>
            </a:r>
          </a:p>
        </p:txBody>
      </p:sp>
    </p:spTree>
    <p:extLst>
      <p:ext uri="{BB962C8B-B14F-4D97-AF65-F5344CB8AC3E}">
        <p14:creationId xmlns:p14="http://schemas.microsoft.com/office/powerpoint/2010/main" val="2962982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7" name="Shape 14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181240" indent="-181240">
              <a:buSzPct val="100000"/>
              <a:buFont typeface="Arial"/>
              <a:buChar char="•"/>
              <a:defRPr sz="1300"/>
            </a:pPr>
            <a:r>
              <a:rPr dirty="0"/>
              <a:t>The outline pane shows your project as an outline (or a series of “headings”) The outline contains all your project’s data. </a:t>
            </a:r>
          </a:p>
          <a:p>
            <a:pPr marL="181240" indent="-181240">
              <a:buSzPct val="100000"/>
              <a:buFont typeface="Arial"/>
              <a:buChar char="•"/>
              <a:defRPr sz="1300"/>
            </a:pPr>
            <a:r>
              <a:rPr dirty="0"/>
              <a:t>An outline consists of </a:t>
            </a:r>
            <a:r>
              <a:rPr b="1" dirty="0"/>
              <a:t>nodes</a:t>
            </a:r>
            <a:r>
              <a:rPr dirty="0"/>
              <a:t>. </a:t>
            </a:r>
          </a:p>
          <a:p>
            <a:pPr marL="181240" indent="-181240">
              <a:buSzPct val="100000"/>
              <a:buFont typeface="Arial"/>
              <a:buChar char="•"/>
              <a:defRPr sz="1300"/>
            </a:pPr>
            <a:r>
              <a:rPr dirty="0"/>
              <a:t>Each node has a “heading” or title and an ICON box (small blue rectangle next to the heading)</a:t>
            </a:r>
          </a:p>
          <a:p>
            <a:pPr marL="181240" indent="-181240">
              <a:buSzPct val="100000"/>
              <a:buFont typeface="Arial"/>
              <a:buChar char="•"/>
              <a:defRPr sz="1300"/>
            </a:pPr>
            <a:r>
              <a:rPr dirty="0"/>
              <a:t>The icon box will indicate the status of the node </a:t>
            </a:r>
          </a:p>
          <a:p>
            <a:pPr marL="181240" indent="-181240">
              <a:buSzPct val="100000"/>
              <a:buFont typeface="Arial"/>
              <a:buChar char="•"/>
              <a:defRPr sz="1300"/>
            </a:pPr>
            <a:r>
              <a:rPr dirty="0"/>
              <a:t>The border of the icon box is black if the node has been changed. </a:t>
            </a:r>
          </a:p>
          <a:p>
            <a:pPr marL="181240" indent="-181240">
              <a:buSzPct val="100000"/>
              <a:buFont typeface="Arial"/>
              <a:buChar char="•"/>
              <a:defRPr sz="1300"/>
            </a:pPr>
            <a:r>
              <a:rPr dirty="0"/>
              <a:t>Smaller icons within the icon box indicate the status of the node:</a:t>
            </a:r>
          </a:p>
          <a:p>
            <a:pPr marL="181240" indent="-181240">
              <a:buSzPct val="100000"/>
              <a:buFont typeface="Arial"/>
              <a:buChar char="•"/>
              <a:defRPr sz="1300"/>
            </a:pPr>
            <a:endParaRPr dirty="0"/>
          </a:p>
          <a:p>
            <a:pPr marL="664546" lvl="1" indent="-181240">
              <a:buSzPct val="100000"/>
              <a:buFont typeface="Arial"/>
              <a:buChar char="•"/>
              <a:defRPr sz="1300"/>
            </a:pPr>
            <a:r>
              <a:rPr dirty="0"/>
              <a:t>A small blue box:   the node has body text.</a:t>
            </a:r>
          </a:p>
          <a:p>
            <a:pPr marL="664546" lvl="1" indent="-181240">
              <a:buSzPct val="100000"/>
              <a:buFont typeface="Arial"/>
              <a:buChar char="•"/>
              <a:defRPr sz="1300"/>
            </a:pPr>
            <a:r>
              <a:rPr dirty="0"/>
              <a:t>A red vertical bar: the node is marked.</a:t>
            </a:r>
          </a:p>
          <a:p>
            <a:pPr marL="664546" lvl="1" indent="-181240">
              <a:buSzPct val="100000"/>
              <a:buFont typeface="Arial"/>
              <a:buChar char="•"/>
              <a:defRPr sz="1300"/>
            </a:pPr>
            <a:r>
              <a:rPr dirty="0"/>
              <a:t>A circular arrow:   the node is cloned.</a:t>
            </a:r>
          </a:p>
          <a:p>
            <a:pPr marL="181240" indent="-181240">
              <a:buSzPct val="100000"/>
              <a:buFont typeface="Arial"/>
              <a:buChar char="•"/>
              <a:defRPr sz="1300"/>
            </a:pPr>
            <a:endParaRPr dirty="0"/>
          </a:p>
          <a:p>
            <a:pPr marL="181240" indent="-181240">
              <a:buSzPct val="100000"/>
              <a:buFont typeface="Arial"/>
              <a:buChar char="•"/>
              <a:defRPr sz="1300"/>
            </a:pPr>
            <a:r>
              <a:rPr dirty="0"/>
              <a:t>If a node contains children, a smaller icon appears to the left of the icon box. This icon contains a ‘+’ or ‘-‘ symbol. Clicking this </a:t>
            </a:r>
            <a:r>
              <a:rPr b="1" dirty="0"/>
              <a:t>expansion box</a:t>
            </a:r>
            <a:r>
              <a:rPr dirty="0"/>
              <a:t> expands or contracts the node.</a:t>
            </a:r>
          </a:p>
          <a:p>
            <a:pPr marL="181240" indent="-181240">
              <a:buSzPct val="100000"/>
              <a:buFont typeface="Arial"/>
              <a:buChar char="•"/>
              <a:defRPr sz="1300"/>
            </a:pPr>
            <a:r>
              <a:rPr dirty="0"/>
              <a:t>Node</a:t>
            </a:r>
          </a:p>
          <a:p>
            <a:pPr marL="664546" lvl="1" indent="-181240">
              <a:buSzPct val="100000"/>
              <a:buFont typeface="Arial"/>
              <a:buChar char="•"/>
              <a:defRPr sz="1300"/>
            </a:pPr>
            <a:r>
              <a:rPr dirty="0"/>
              <a:t>Each outline node has two two parts, a </a:t>
            </a:r>
            <a:r>
              <a:rPr b="1" dirty="0"/>
              <a:t>headline</a:t>
            </a:r>
            <a:r>
              <a:rPr dirty="0"/>
              <a:t> and </a:t>
            </a:r>
            <a:r>
              <a:rPr b="1" dirty="0"/>
              <a:t>body text</a:t>
            </a:r>
            <a:r>
              <a:rPr dirty="0"/>
              <a:t>. </a:t>
            </a:r>
          </a:p>
          <a:p>
            <a:pPr marL="664546" lvl="1" indent="-181240">
              <a:buSzPct val="100000"/>
              <a:buFont typeface="Arial"/>
              <a:buChar char="•"/>
              <a:defRPr sz="1300"/>
            </a:pPr>
            <a:r>
              <a:rPr dirty="0"/>
              <a:t>The outline pane shows headlines. Selecting a headline selects the entire node; the node’s body text appears in the body pane. </a:t>
            </a:r>
          </a:p>
          <a:p>
            <a:pPr marL="664546" lvl="1" indent="-181240">
              <a:buSzPct val="100000"/>
              <a:buFont typeface="Arial"/>
              <a:buChar char="•"/>
              <a:defRPr sz="1300"/>
            </a:pPr>
            <a:r>
              <a:rPr dirty="0"/>
              <a:t>Leo uses standard terminology to describe the relationships of nodes in an outline. We speak of </a:t>
            </a:r>
            <a:r>
              <a:rPr b="1" dirty="0"/>
              <a:t>parent</a:t>
            </a:r>
            <a:r>
              <a:rPr dirty="0"/>
              <a:t> nodes, </a:t>
            </a:r>
            <a:r>
              <a:rPr b="1" dirty="0"/>
              <a:t>child</a:t>
            </a:r>
            <a:r>
              <a:rPr dirty="0"/>
              <a:t> nodes, </a:t>
            </a:r>
            <a:r>
              <a:rPr b="1" dirty="0"/>
              <a:t>ancestor</a:t>
            </a:r>
            <a:r>
              <a:rPr dirty="0"/>
              <a:t> nodes and </a:t>
            </a:r>
            <a:r>
              <a:rPr b="1" dirty="0"/>
              <a:t>descendant</a:t>
            </a:r>
            <a:r>
              <a:rPr dirty="0"/>
              <a:t> nodes.</a:t>
            </a:r>
          </a:p>
        </p:txBody>
      </p:sp>
    </p:spTree>
    <p:extLst>
      <p:ext uri="{BB962C8B-B14F-4D97-AF65-F5344CB8AC3E}">
        <p14:creationId xmlns:p14="http://schemas.microsoft.com/office/powerpoint/2010/main" val="885038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249552" y="3401981"/>
            <a:ext cx="5372100" cy="2059641"/>
            <a:chOff x="914400" y="3657600"/>
            <a:chExt cx="7162800" cy="2059641"/>
          </a:xfrm>
        </p:grpSpPr>
        <p:sp>
          <p:nvSpPr>
            <p:cNvPr id="11" name="Rectangle 10"/>
            <p:cNvSpPr/>
            <p:nvPr/>
          </p:nvSpPr>
          <p:spPr>
            <a:xfrm>
              <a:off x="914400" y="3657600"/>
              <a:ext cx="7162800" cy="1295400"/>
            </a:xfrm>
            <a:prstGeom prst="rect">
              <a:avLst/>
            </a:prstGeom>
            <a:noFill/>
            <a:ln w="12700">
              <a:solidFill>
                <a:srgbClr val="2955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14400" y="5069541"/>
              <a:ext cx="7162800" cy="647700"/>
            </a:xfrm>
            <a:prstGeom prst="rect">
              <a:avLst/>
            </a:prstGeom>
            <a:noFill/>
            <a:ln w="12700">
              <a:solidFill>
                <a:srgbClr val="2955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14400" y="3657600"/>
              <a:ext cx="228600" cy="1295400"/>
            </a:xfrm>
            <a:prstGeom prst="rect">
              <a:avLst/>
            </a:prstGeom>
            <a:solidFill>
              <a:srgbClr val="2955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14400" y="5069541"/>
              <a:ext cx="228600" cy="647700"/>
            </a:xfrm>
            <a:prstGeom prst="rect">
              <a:avLst/>
            </a:prstGeom>
            <a:solidFill>
              <a:srgbClr val="2955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2629775" y="3616586"/>
            <a:ext cx="4611655" cy="80356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lang="en-US" sz="3000" b="1" kern="1200" baseline="0" dirty="0" smtClean="0">
                <a:solidFill>
                  <a:srgbClr val="2955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Module Name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2629775" y="4998325"/>
            <a:ext cx="4220429" cy="27889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/>
            </a:lvl1pPr>
            <a:lvl3pPr marL="685800" indent="0">
              <a:buNone/>
              <a:defRPr/>
            </a:lvl3pPr>
            <a:lvl5pPr marL="1371600" indent="0" algn="l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427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62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751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176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42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605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82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588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587" y="187779"/>
            <a:ext cx="5550681" cy="667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909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hyperlink" Target="https://creativecommons.org/licenses/by/4.0/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 title="Page Number"/>
          <p:cNvSpPr>
            <a:spLocks noGrp="1"/>
          </p:cNvSpPr>
          <p:nvPr>
            <p:ph type="sldNum" sz="quarter" idx="4"/>
          </p:nvPr>
        </p:nvSpPr>
        <p:spPr>
          <a:xfrm>
            <a:off x="8019661" y="6329898"/>
            <a:ext cx="4956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6FE3C-7E70-4420-AA12-392E0D4EE99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457200"/>
            <a:ext cx="5685995" cy="1101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482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</a:t>
            </a:r>
          </a:p>
          <a:p>
            <a:pPr lvl="0"/>
            <a:r>
              <a:rPr lang="en-US" dirty="0"/>
              <a:t>aster text styles</a:t>
            </a:r>
          </a:p>
          <a:p>
            <a:pPr lvl="1"/>
            <a:r>
              <a:rPr lang="en-US" dirty="0"/>
              <a:t>Second </a:t>
            </a:r>
            <a:r>
              <a:rPr lang="en-US" dirty="0" err="1"/>
              <a:t>levelThird</a:t>
            </a:r>
            <a:r>
              <a:rPr lang="en-US" dirty="0"/>
              <a:t>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" y="90100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pic>
        <p:nvPicPr>
          <p:cNvPr id="1025" name="Picture 2" descr="reative Commons License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65" y="6401628"/>
            <a:ext cx="838200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976765" y="6415091"/>
            <a:ext cx="57006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This document is licensed with a </a:t>
            </a:r>
            <a:r>
              <a:rPr kumimoji="0" lang="x-none" altLang="x-non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12"/>
              </a:rPr>
              <a:t>Creative Commons Attribution 4.0 International License</a:t>
            </a:r>
            <a:r>
              <a:rPr kumimoji="0" lang="x-none" altLang="x-non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©2017 </a:t>
            </a:r>
          </a:p>
        </p:txBody>
      </p:sp>
    </p:spTree>
    <p:extLst>
      <p:ext uri="{BB962C8B-B14F-4D97-AF65-F5344CB8AC3E}">
        <p14:creationId xmlns:p14="http://schemas.microsoft.com/office/powerpoint/2010/main" val="2827883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marR="0" indent="-171450" algn="l" defTabSz="685800" rtl="0" eaLnBrk="1" fontAlgn="auto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heetz/thp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heetz/Easy-P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ourceforge.net/projects/leo/files/Leo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Cyber Operations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782175" y="5150725"/>
            <a:ext cx="4220429" cy="278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Unit 02 </a:t>
            </a:r>
            <a:r>
              <a:rPr lang="mr-IN" sz="2000" b="1" dirty="0">
                <a:solidFill>
                  <a:schemeClr val="accent5">
                    <a:lumMod val="75000"/>
                  </a:schemeClr>
                </a:solidFill>
              </a:rPr>
              <a:t>–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 Organizing and Managing the Operation</a:t>
            </a:r>
          </a:p>
          <a:p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345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 of Leo:  The main window</a:t>
            </a:r>
            <a:endParaRPr lang="en-US" dirty="0"/>
          </a:p>
        </p:txBody>
      </p:sp>
      <p:sp>
        <p:nvSpPr>
          <p:cNvPr id="139" name="Shape 139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/>
              <a:t>Start From the menu or python launchleo.py</a:t>
            </a:r>
            <a:endParaRPr lang="en-US" dirty="0"/>
          </a:p>
        </p:txBody>
      </p:sp>
      <p:pic>
        <p:nvPicPr>
          <p:cNvPr id="140" name="image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66050" y="2287499"/>
            <a:ext cx="4811900" cy="376224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50004728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 Pane and Nodes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5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85859" y="2057400"/>
            <a:ext cx="4814888" cy="376475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0542115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Body, Log, and Mini Buffer Panes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0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64556" y="1982274"/>
            <a:ext cx="4814888" cy="376475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88299846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Note on Views</a:t>
            </a:r>
            <a:endParaRPr lang="en-US" dirty="0"/>
          </a:p>
        </p:txBody>
      </p:sp>
      <p:sp>
        <p:nvSpPr>
          <p:cNvPr id="155" name="Shape 15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Personal preference:</a:t>
            </a:r>
          </a:p>
          <a:p>
            <a:pPr lvl="1"/>
            <a:r>
              <a:rPr lang="en-US"/>
              <a:t>Hide log pane</a:t>
            </a:r>
          </a:p>
          <a:p>
            <a:pPr lvl="1"/>
            <a:r>
              <a:rPr lang="en-US"/>
              <a:t>Window menu </a:t>
            </a:r>
            <a:r>
              <a:rPr lang="en-US">
                <a:sym typeface="Wingdings"/>
              </a:rPr>
              <a:t> </a:t>
            </a:r>
            <a:r>
              <a:rPr lang="en-US"/>
              <a:t>Toggle Split Direction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25971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Ctrl-H edits the presently selected headline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0" name="image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28506" y="2085463"/>
            <a:ext cx="4772495" cy="37314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image5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145103" y="2085464"/>
            <a:ext cx="4732229" cy="36999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27975690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Switching the Focus</a:t>
            </a:r>
            <a:endParaRPr lang="en-US" dirty="0"/>
          </a:p>
        </p:txBody>
      </p:sp>
      <p:sp>
        <p:nvSpPr>
          <p:cNvPr id="166" name="Shape 16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You can use Leo without ever using the mouse. </a:t>
            </a:r>
          </a:p>
          <a:p>
            <a:pPr lvl="1"/>
            <a:r>
              <a:rPr lang="en-US"/>
              <a:t>Select any Leo pane by using keystrokes instead of clicking the pane:</a:t>
            </a:r>
          </a:p>
          <a:p>
            <a:pPr lvl="2"/>
            <a:r>
              <a:rPr lang="en-US"/>
              <a:t>Switch between Body and Outline with CTRL-T</a:t>
            </a:r>
          </a:p>
          <a:p>
            <a:pPr lvl="1"/>
            <a:r>
              <a:rPr lang="en-US"/>
              <a:t>Regardless of where the focus is, </a:t>
            </a:r>
          </a:p>
          <a:p>
            <a:pPr lvl="2"/>
            <a:r>
              <a:rPr lang="en-US"/>
              <a:t>Alt-D puts focus in the body pane</a:t>
            </a:r>
          </a:p>
          <a:p>
            <a:pPr lvl="2"/>
            <a:r>
              <a:rPr lang="en-US"/>
              <a:t>Alt-T puts focus in the outline pane.</a:t>
            </a:r>
          </a:p>
          <a:p>
            <a:pPr lvl="1"/>
            <a:r>
              <a:rPr lang="en-US"/>
              <a:t>With the focus in the outline pane:</a:t>
            </a:r>
          </a:p>
          <a:p>
            <a:pPr lvl="2"/>
            <a:r>
              <a:rPr lang="en-US"/>
              <a:t>hitting the return key puts the focus in the body pane.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251774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Save early. Save often</a:t>
            </a:r>
            <a:endParaRPr lang="en-US" dirty="0"/>
          </a:p>
        </p:txBody>
      </p:sp>
      <p:sp>
        <p:nvSpPr>
          <p:cNvPr id="171" name="Shape 17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Ctrl-S saves the outline</a:t>
            </a:r>
          </a:p>
          <a:p>
            <a:pPr lvl="1"/>
            <a:r>
              <a:rPr lang="en-US"/>
              <a:t>Dark black border disappears indicating it has been saved </a:t>
            </a:r>
          </a:p>
          <a:p>
            <a:pPr lvl="1"/>
            <a:r>
              <a:rPr lang="en-US"/>
              <a:t>It’s a good idea to use “save as” the 1st time so you know where your file is!</a:t>
            </a:r>
            <a:endParaRPr lang="en-US" dirty="0"/>
          </a:p>
        </p:txBody>
      </p:sp>
      <p:pic>
        <p:nvPicPr>
          <p:cNvPr id="172" name="image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88769" y="3801970"/>
            <a:ext cx="2812233" cy="219878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19400031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Adding Nodes</a:t>
            </a:r>
            <a:endParaRPr lang="en-US" dirty="0"/>
          </a:p>
        </p:txBody>
      </p:sp>
      <p:sp>
        <p:nvSpPr>
          <p:cNvPr id="177" name="Shape 17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Ctrl-i inserts a new node.</a:t>
            </a:r>
            <a:endParaRPr lang="en-US" dirty="0"/>
          </a:p>
        </p:txBody>
      </p:sp>
      <p:pic>
        <p:nvPicPr>
          <p:cNvPr id="178" name="image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58010" y="2706378"/>
            <a:ext cx="3997803" cy="312573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12402360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Populating the Body of a Node</a:t>
            </a:r>
            <a:endParaRPr lang="en-US" dirty="0"/>
          </a:p>
        </p:txBody>
      </p:sp>
      <p:sp>
        <p:nvSpPr>
          <p:cNvPr id="183" name="Shape 18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/>
              <a:t>Whatever I type will appear in the body pane.</a:t>
            </a:r>
          </a:p>
          <a:p>
            <a:r>
              <a:rPr lang="en-US"/>
              <a:t>Remember to keep detailed notes!</a:t>
            </a:r>
          </a:p>
          <a:p>
            <a:pPr lvl="1"/>
            <a:r>
              <a:rPr lang="en-US"/>
              <a:t>Anything and everything</a:t>
            </a:r>
          </a:p>
          <a:p>
            <a:pPr lvl="1"/>
            <a:r>
              <a:rPr lang="en-US"/>
              <a:t>Good idea to put “thoughts, hints, hunches” along with detailed tool output</a:t>
            </a:r>
          </a:p>
          <a:p>
            <a:r>
              <a:rPr lang="en-US"/>
              <a:t>The blue square in the icon area indicates that the body pane contains text.</a:t>
            </a:r>
            <a:endParaRPr lang="en-US" dirty="0"/>
          </a:p>
        </p:txBody>
      </p:sp>
      <p:pic>
        <p:nvPicPr>
          <p:cNvPr id="184" name="image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70634" y="3985612"/>
            <a:ext cx="2802731" cy="219135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39440026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Making Children Nodes</a:t>
            </a:r>
            <a:endParaRPr lang="en-US" dirty="0"/>
          </a:p>
        </p:txBody>
      </p:sp>
      <p:sp>
        <p:nvSpPr>
          <p:cNvPr id="189" name="Shape 18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CTRL-R moves a node right (makes it a child).</a:t>
            </a:r>
          </a:p>
          <a:p>
            <a:pPr lvl="1"/>
            <a:r>
              <a:rPr lang="en-US"/>
              <a:t>The “go shopping” node becomes a child of the “to do” node.</a:t>
            </a:r>
          </a:p>
          <a:p>
            <a:r>
              <a:rPr lang="en-US"/>
              <a:t>The “to do” node is the parent node.</a:t>
            </a:r>
            <a:endParaRPr lang="en-US" dirty="0"/>
          </a:p>
        </p:txBody>
      </p:sp>
      <p:pic>
        <p:nvPicPr>
          <p:cNvPr id="190" name="image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96473" y="3776560"/>
            <a:ext cx="2758457" cy="215673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84370232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Upon completion of this unit, students will be able to: </a:t>
            </a:r>
          </a:p>
          <a:p>
            <a:pPr lvl="1"/>
            <a:r>
              <a:rPr lang="en-US" dirty="0"/>
              <a:t>Install and setup Kali </a:t>
            </a:r>
          </a:p>
          <a:p>
            <a:pPr lvl="1"/>
            <a:r>
              <a:rPr lang="en-US" dirty="0"/>
              <a:t>Install and use Leo</a:t>
            </a:r>
          </a:p>
          <a:p>
            <a:pPr lvl="1"/>
            <a:r>
              <a:rPr lang="en-US" dirty="0"/>
              <a:t>Create a structured system of notes to organize and plan a cyber operation.</a:t>
            </a:r>
          </a:p>
          <a:p>
            <a:pPr lvl="1"/>
            <a:r>
              <a:rPr lang="en-US" dirty="0"/>
              <a:t>Identify the phases of penetration testing as reconnaissance, scanning, exploitation, post exploitation &amp; maintaining access, and reporting.</a:t>
            </a:r>
          </a:p>
          <a:p>
            <a:pPr lvl="1"/>
            <a:r>
              <a:rPr lang="en-US" dirty="0"/>
              <a:t>Configure a virtual machine with software such as </a:t>
            </a:r>
            <a:r>
              <a:rPr lang="en-US" dirty="0" err="1"/>
              <a:t>Metasploit</a:t>
            </a:r>
            <a:r>
              <a:rPr lang="en-US"/>
              <a:t> and other tools as necessary to carry out a cyber operation.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089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Promoting the Child Node</a:t>
            </a:r>
            <a:endParaRPr lang="en-US" dirty="0"/>
          </a:p>
        </p:txBody>
      </p:sp>
      <p:sp>
        <p:nvSpPr>
          <p:cNvPr id="193" name="Shape 19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CTRL-L moves the “go shopping” node left.</a:t>
            </a:r>
          </a:p>
          <a:p>
            <a:pPr lvl="1"/>
            <a:r>
              <a:rPr lang="en-US"/>
              <a:t>The “go shopping” node becomes a sibling of the “to do” node.</a:t>
            </a:r>
          </a:p>
          <a:p>
            <a:pPr lvl="1"/>
            <a:r>
              <a:rPr lang="en-US"/>
              <a:t>Don’t worry…it only SEEMS to delete all children above it </a:t>
            </a:r>
          </a:p>
          <a:p>
            <a:pPr lvl="2"/>
            <a:r>
              <a:rPr lang="en-US"/>
              <a:t>This is to help you see the level your placing the node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96902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Make a Mistake?</a:t>
            </a:r>
            <a:endParaRPr lang="en-US" dirty="0"/>
          </a:p>
        </p:txBody>
      </p:sp>
      <p:sp>
        <p:nvSpPr>
          <p:cNvPr id="196" name="Shape 19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Leo has unlimited undo/redo capabilities.</a:t>
            </a:r>
          </a:p>
          <a:p>
            <a:r>
              <a:rPr lang="en-US"/>
              <a:t>Use CTRL-Z to undo the previous move..</a:t>
            </a:r>
          </a:p>
          <a:p>
            <a:r>
              <a:rPr lang="en-US"/>
              <a:t>Note: CTRL-Shift-Z redoes a previous undo.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242646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Changing Priority / Modifying the Layout</a:t>
            </a:r>
            <a:endParaRPr lang="en-US" dirty="0"/>
          </a:p>
        </p:txBody>
      </p:sp>
      <p:sp>
        <p:nvSpPr>
          <p:cNvPr id="199" name="Shape 19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Use CTRL-U to move a node up</a:t>
            </a:r>
          </a:p>
          <a:p>
            <a:r>
              <a:rPr lang="en-US"/>
              <a:t>Use CTRL-D to move a node down</a:t>
            </a:r>
          </a:p>
          <a:p>
            <a:r>
              <a:rPr lang="en-US"/>
              <a:t>You can also “sort” from the outline menu</a:t>
            </a:r>
          </a:p>
          <a:p>
            <a:r>
              <a:rPr lang="en-US"/>
              <a:t>Alt+A will also sort children nodes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839172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Changing the Viewable Nodes</a:t>
            </a:r>
            <a:endParaRPr lang="en-US" dirty="0"/>
          </a:p>
        </p:txBody>
      </p:sp>
      <p:sp>
        <p:nvSpPr>
          <p:cNvPr id="204" name="Shape 20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Hide nodes by collapsing them</a:t>
            </a:r>
          </a:p>
          <a:p>
            <a:pPr lvl="1"/>
            <a:r>
              <a:rPr lang="en-US"/>
              <a:t>Could click the black  arrow &gt; or (“-”) to the left of the parent node.</a:t>
            </a:r>
          </a:p>
          <a:p>
            <a:r>
              <a:rPr lang="en-US"/>
              <a:t>Use the arrow key to move the level you want to collapse</a:t>
            </a:r>
          </a:p>
          <a:p>
            <a:pPr lvl="1"/>
            <a:r>
              <a:rPr lang="en-US"/>
              <a:t>Use the left arrow key to collapse all child nodes</a:t>
            </a:r>
          </a:p>
          <a:p>
            <a:r>
              <a:rPr lang="en-US"/>
              <a:t>To expand the node, hit the Right-Arrow key.</a:t>
            </a:r>
          </a:p>
          <a:p>
            <a:r>
              <a:rPr lang="en-US"/>
              <a:t>We can now see all child nodes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84446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One more useful feature</a:t>
            </a:r>
            <a:endParaRPr lang="en-US" dirty="0"/>
          </a:p>
        </p:txBody>
      </p:sp>
      <p:sp>
        <p:nvSpPr>
          <p:cNvPr id="209" name="Shape 20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Piping output from terminal directly into a node</a:t>
            </a:r>
          </a:p>
          <a:p>
            <a:pPr lvl="1"/>
            <a:r>
              <a:rPr lang="en-US"/>
              <a:t>Set up a new node (I typically call it Exec)</a:t>
            </a:r>
          </a:p>
          <a:p>
            <a:pPr lvl="1"/>
            <a:r>
              <a:rPr lang="en-US"/>
              <a:t>Copy the py script into the Exec node body</a:t>
            </a:r>
          </a:p>
          <a:p>
            <a:pPr lvl="1"/>
            <a:r>
              <a:rPr lang="en-US"/>
              <a:t>Click the “script-button” </a:t>
            </a:r>
          </a:p>
          <a:p>
            <a:pPr lvl="1"/>
            <a:r>
              <a:rPr lang="en-US"/>
              <a:t>Move to the node-body where you want output from a command saved</a:t>
            </a:r>
          </a:p>
          <a:p>
            <a:pPr lvl="1"/>
            <a:r>
              <a:rPr lang="en-US"/>
              <a:t>Enter command in Mini-buffer </a:t>
            </a:r>
          </a:p>
          <a:p>
            <a:pPr lvl="2"/>
            <a:r>
              <a:rPr lang="en-US"/>
              <a:t>Output will be displayed / saved in node body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624372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  <a:endParaRPr lang="en-US" dirty="0"/>
          </a:p>
        </p:txBody>
      </p:sp>
      <p:sp>
        <p:nvSpPr>
          <p:cNvPr id="214" name="Shape 21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covered the very basics of Leo</a:t>
            </a:r>
          </a:p>
          <a:p>
            <a:pPr lvl="1"/>
            <a:r>
              <a:rPr lang="en-US"/>
              <a:t>Why it’s important </a:t>
            </a:r>
          </a:p>
          <a:p>
            <a:pPr lvl="1"/>
            <a:r>
              <a:rPr lang="en-US"/>
              <a:t>How to create new nodes.</a:t>
            </a:r>
          </a:p>
          <a:p>
            <a:pPr lvl="1"/>
            <a:r>
              <a:rPr lang="en-US"/>
              <a:t>How to edit the headline and body text of any node.</a:t>
            </a:r>
          </a:p>
          <a:p>
            <a:pPr lvl="1"/>
            <a:r>
              <a:rPr lang="en-US"/>
              <a:t>Reorganizing nodes.</a:t>
            </a:r>
          </a:p>
          <a:p>
            <a:pPr lvl="1"/>
            <a:r>
              <a:rPr lang="en-US"/>
              <a:t>Changing node views (expand and contract nodes)</a:t>
            </a:r>
          </a:p>
          <a:p>
            <a:r>
              <a:rPr lang="en-US"/>
              <a:t>Make sure to force yourself to use the keyboard shortcuts…Mastering these skills is essential to using Leo effectively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525671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Setting Up Kali Linux	</a:t>
            </a:r>
            <a:endParaRPr lang="en-US" dirty="0"/>
          </a:p>
        </p:txBody>
      </p:sp>
      <p:sp>
        <p:nvSpPr>
          <p:cNvPr id="119" name="Shape 11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https://github.com/cheetz/thp2</a:t>
            </a:r>
            <a:r>
              <a:rPr lang="en-US"/>
              <a:t> from the author of The Hacker Playbook if you want some additional software</a:t>
            </a:r>
          </a:p>
          <a:p>
            <a:r>
              <a:rPr lang="en-US"/>
              <a:t>Log in with default username/password (root/toor)</a:t>
            </a:r>
          </a:p>
          <a:p>
            <a:r>
              <a:rPr lang="en-US"/>
              <a:t>Change your password (optional for this particular class)</a:t>
            </a:r>
          </a:p>
          <a:p>
            <a:r>
              <a:rPr lang="en-US"/>
              <a:t>Update the image</a:t>
            </a:r>
          </a:p>
          <a:p>
            <a:r>
              <a:rPr lang="en-US"/>
              <a:t>Setup postgresql</a:t>
            </a:r>
          </a:p>
          <a:p>
            <a:r>
              <a:rPr lang="en-US"/>
              <a:t>Setup Metasploit database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773797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Setting Up Kali Linux</a:t>
            </a:r>
            <a:endParaRPr lang="en-US" dirty="0"/>
          </a:p>
        </p:txBody>
      </p:sp>
      <p:sp>
        <p:nvSpPr>
          <p:cNvPr id="124" name="Shape 12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Change the hostname</a:t>
            </a:r>
          </a:p>
          <a:p>
            <a:r>
              <a:rPr lang="en-US"/>
              <a:t>Enable Metasploit logging (optional)</a:t>
            </a:r>
          </a:p>
          <a:p>
            <a:pPr lvl="1"/>
            <a:r>
              <a:rPr lang="en-US"/>
              <a:t>Logs are stored at /root/msf_console.log</a:t>
            </a:r>
          </a:p>
          <a:p>
            <a:r>
              <a:rPr lang="en-US"/>
              <a:t>Change the SSH keys</a:t>
            </a:r>
          </a:p>
          <a:p>
            <a:pPr lvl="1"/>
            <a:r>
              <a:rPr lang="en-US"/>
              <a:t>There is a big security risk if you don’t!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394325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of the Essentials</a:t>
            </a:r>
            <a:r>
              <a:rPr lang="is-IS"/>
              <a:t>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Sublime Text</a:t>
            </a:r>
          </a:p>
          <a:p>
            <a:r>
              <a:rPr lang="en-US"/>
              <a:t>Turning off screen lock </a:t>
            </a:r>
            <a:r>
              <a:rPr lang="en-US">
                <a:sym typeface="Wingdings"/>
              </a:rPr>
              <a:t> should you do this?</a:t>
            </a:r>
          </a:p>
          <a:p>
            <a:r>
              <a:rPr lang="en-US">
                <a:sym typeface="Wingdings"/>
              </a:rPr>
              <a:t>How to use Git</a:t>
            </a:r>
          </a:p>
          <a:p>
            <a:pPr lvl="1"/>
            <a:r>
              <a:rPr lang="en-US">
                <a:hlinkClick r:id="rId3"/>
              </a:rPr>
              <a:t>https://github.com/cheetz/Easy-P</a:t>
            </a:r>
            <a:r>
              <a:rPr lang="en-US"/>
              <a:t> </a:t>
            </a:r>
          </a:p>
          <a:p>
            <a:r>
              <a:rPr lang="en-US"/>
              <a:t>Hexedit</a:t>
            </a:r>
          </a:p>
          <a:p>
            <a:r>
              <a:rPr lang="en-US"/>
              <a:t>Libc6-dev-i386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747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Windows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Sublime</a:t>
            </a:r>
          </a:p>
          <a:p>
            <a:r>
              <a:rPr lang="en-US"/>
              <a:t>HxD</a:t>
            </a:r>
          </a:p>
          <a:p>
            <a:r>
              <a:rPr lang="en-US"/>
              <a:t>IDA/Binary Ninja</a:t>
            </a:r>
          </a:p>
          <a:p>
            <a:r>
              <a:rPr lang="en-US"/>
              <a:t>Firefox Add-ons</a:t>
            </a:r>
          </a:p>
          <a:p>
            <a:pPr lvl="1"/>
            <a:r>
              <a:rPr lang="en-US"/>
              <a:t>Web Developer</a:t>
            </a:r>
          </a:p>
          <a:p>
            <a:pPr lvl="1"/>
            <a:r>
              <a:rPr lang="en-US"/>
              <a:t>Tamper Data</a:t>
            </a:r>
          </a:p>
          <a:p>
            <a:pPr lvl="1"/>
            <a:r>
              <a:rPr lang="en-US"/>
              <a:t>Foxy Proxy</a:t>
            </a:r>
          </a:p>
          <a:p>
            <a:pPr lvl="1"/>
            <a:r>
              <a:rPr lang="en-US"/>
              <a:t>User Agent Switcher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153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KeepNote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Note taking application that works on Windows, Linux, and MacOS X</a:t>
            </a:r>
          </a:p>
          <a:p>
            <a:r>
              <a:rPr lang="en-US"/>
              <a:t>Simple notebook hierarchy with rich-text formatting, images</a:t>
            </a:r>
          </a:p>
          <a:p>
            <a:r>
              <a:rPr lang="en-US"/>
              <a:t>Full-text search</a:t>
            </a:r>
          </a:p>
          <a:p>
            <a:pPr lvl="1"/>
            <a:r>
              <a:rPr lang="en-US"/>
              <a:t>”I think I found something with telnet open</a:t>
            </a:r>
            <a:r>
              <a:rPr lang="is-IS"/>
              <a:t>…”</a:t>
            </a:r>
          </a:p>
          <a:p>
            <a:r>
              <a:rPr lang="en-US"/>
              <a:t>root@kali:~# keepnote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8884" y="3371400"/>
            <a:ext cx="3763777" cy="233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244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 to Leo</a:t>
            </a:r>
            <a:endParaRPr lang="en-US" dirty="0"/>
          </a:p>
        </p:txBody>
      </p:sp>
      <p:sp>
        <p:nvSpPr>
          <p:cNvPr id="129" name="Shape 12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Organization is key</a:t>
            </a:r>
          </a:p>
          <a:p>
            <a:r>
              <a:rPr lang="en-US"/>
              <a:t>Included in older versions of BT </a:t>
            </a:r>
          </a:p>
          <a:p>
            <a:pPr lvl="1"/>
            <a:r>
              <a:rPr lang="en-US"/>
              <a:t>Not included in Kali</a:t>
            </a:r>
          </a:p>
          <a:p>
            <a:pPr lvl="1"/>
            <a:r>
              <a:rPr lang="en-US"/>
              <a:t>Not included in BT 5 and &gt;</a:t>
            </a:r>
          </a:p>
          <a:p>
            <a:r>
              <a:rPr lang="en-US"/>
              <a:t>Lots of other good tools</a:t>
            </a:r>
          </a:p>
          <a:p>
            <a:r>
              <a:rPr lang="en-US"/>
              <a:t>Down side to Leo</a:t>
            </a:r>
          </a:p>
          <a:p>
            <a:r>
              <a:rPr lang="en-US"/>
              <a:t>Pre-reqs:</a:t>
            </a:r>
          </a:p>
          <a:p>
            <a:pPr lvl="1"/>
            <a:r>
              <a:rPr lang="en-US"/>
              <a:t>install python on your system (&gt;2.6)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534754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Leo Basics:  Installing</a:t>
            </a:r>
          </a:p>
        </p:txBody>
      </p:sp>
      <p:sp>
        <p:nvSpPr>
          <p:cNvPr id="134" name="Shape 13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Download the install package from Leo’s homepage link or SourceForge:</a:t>
            </a:r>
          </a:p>
          <a:p>
            <a:pPr lvl="1"/>
            <a:r>
              <a:rPr lang="en-US">
                <a:hlinkClick r:id="rId3"/>
              </a:rPr>
              <a:t>http://sourceforge.net/projects/leo/files/Leo/</a:t>
            </a:r>
            <a:r>
              <a:rPr lang="en-US"/>
              <a:t> </a:t>
            </a:r>
          </a:p>
          <a:p>
            <a:pPr lvl="1"/>
            <a:r>
              <a:rPr lang="en-US"/>
              <a:t>From the home page, locate the link that says “Download Leo”</a:t>
            </a:r>
          </a:p>
          <a:p>
            <a:pPr lvl="1"/>
            <a:r>
              <a:rPr lang="en-US"/>
              <a:t>Choose the latest version</a:t>
            </a:r>
          </a:p>
          <a:p>
            <a:pPr lvl="1"/>
            <a:r>
              <a:rPr lang="en-US"/>
              <a:t>Unzip (“unzip” from the terminal)</a:t>
            </a:r>
          </a:p>
          <a:p>
            <a:r>
              <a:rPr lang="en-US"/>
              <a:t>For Kali</a:t>
            </a:r>
          </a:p>
          <a:p>
            <a:pPr lvl="2"/>
            <a:r>
              <a:rPr lang="en-US"/>
              <a:t>Run using Python (must be in the Leo directory)</a:t>
            </a:r>
          </a:p>
          <a:p>
            <a:pPr lvl="2"/>
            <a:r>
              <a:rPr lang="en-US"/>
              <a:t># python launchLeo.py </a:t>
            </a:r>
          </a:p>
          <a:p>
            <a:pPr lvl="2"/>
            <a:r>
              <a:rPr lang="en-US"/>
              <a:t>Alternately:  create a new launcher on desktop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888082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PP_C5Modules_CC_License_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_C5Modules_CC_License_standard" id="{F0FA9D47-06A1-4F86-A3DE-945BA88B3B0E}" vid="{A7340899-09C2-4C21-8394-A4D30A56A3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C5 Modules</Template>
  <TotalTime>2150</TotalTime>
  <Words>2375</Words>
  <Application>Microsoft Macintosh PowerPoint</Application>
  <PresentationFormat>On-screen Show (4:3)</PresentationFormat>
  <Paragraphs>269</Paragraphs>
  <Slides>25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Mangal</vt:lpstr>
      <vt:lpstr>Wingdings</vt:lpstr>
      <vt:lpstr>PP_C5Modules_CC_License_standard</vt:lpstr>
      <vt:lpstr>Cyber Operations</vt:lpstr>
      <vt:lpstr>Learning Outcomes</vt:lpstr>
      <vt:lpstr>Setting Up Kali Linux </vt:lpstr>
      <vt:lpstr>Setting Up Kali Linux</vt:lpstr>
      <vt:lpstr>More of the Essentials…</vt:lpstr>
      <vt:lpstr>Windows</vt:lpstr>
      <vt:lpstr>KeepNote</vt:lpstr>
      <vt:lpstr>Intro to Leo</vt:lpstr>
      <vt:lpstr>Leo Basics:  Installing</vt:lpstr>
      <vt:lpstr>Overview of Leo:  The main window</vt:lpstr>
      <vt:lpstr>Outline Pane and Nodes</vt:lpstr>
      <vt:lpstr>Body, Log, and Mini Buffer Panes </vt:lpstr>
      <vt:lpstr>A Note on Views</vt:lpstr>
      <vt:lpstr>Ctrl-H edits the presently selected headline</vt:lpstr>
      <vt:lpstr>Switching the Focus</vt:lpstr>
      <vt:lpstr>Save early. Save often</vt:lpstr>
      <vt:lpstr>Adding Nodes</vt:lpstr>
      <vt:lpstr>Populating the Body of a Node</vt:lpstr>
      <vt:lpstr>Making Children Nodes</vt:lpstr>
      <vt:lpstr>Promoting the Child Node</vt:lpstr>
      <vt:lpstr>Make a Mistake?</vt:lpstr>
      <vt:lpstr>Changing Priority / Modifying the Layout</vt:lpstr>
      <vt:lpstr>Changing the Viewable Nodes</vt:lpstr>
      <vt:lpstr>One more useful feature</vt:lpstr>
      <vt:lpstr>Summary</vt:lpstr>
    </vt:vector>
  </TitlesOfParts>
  <Company>University of California at Davis</Company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Bishop</dc:creator>
  <cp:lastModifiedBy>Ham, Michael</cp:lastModifiedBy>
  <cp:revision>195</cp:revision>
  <cp:lastPrinted>2016-07-18T16:40:10Z</cp:lastPrinted>
  <dcterms:created xsi:type="dcterms:W3CDTF">2016-07-03T20:12:42Z</dcterms:created>
  <dcterms:modified xsi:type="dcterms:W3CDTF">2018-03-13T19:35:53Z</dcterms:modified>
</cp:coreProperties>
</file>