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1"/>
  </p:notesMasterIdLst>
  <p:sldIdLst>
    <p:sldId id="304" r:id="rId2"/>
    <p:sldId id="303" r:id="rId3"/>
    <p:sldId id="305" r:id="rId4"/>
    <p:sldId id="306" r:id="rId5"/>
    <p:sldId id="307" r:id="rId6"/>
    <p:sldId id="308" r:id="rId7"/>
    <p:sldId id="309" r:id="rId8"/>
    <p:sldId id="310" r:id="rId9"/>
    <p:sldId id="311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81847" autoAdjust="0"/>
  </p:normalViewPr>
  <p:slideViewPr>
    <p:cSldViewPr snapToGrid="0" snapToObjects="1">
      <p:cViewPr varScale="1">
        <p:scale>
          <a:sx n="87" d="100"/>
          <a:sy n="87" d="100"/>
        </p:scale>
        <p:origin x="15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Offense						Defense</a:t>
            </a:r>
          </a:p>
          <a:p>
            <a:r>
              <a:rPr lang="en-US" dirty="0"/>
              <a:t>-Passive Information Gathering			-IDS</a:t>
            </a:r>
          </a:p>
          <a:p>
            <a:r>
              <a:rPr lang="en-US" dirty="0"/>
              <a:t>      -WHOIS -- IP address ranges, DNS Servers, contact info 	-</a:t>
            </a:r>
            <a:r>
              <a:rPr lang="en-US" dirty="0" err="1"/>
              <a:t>Failtoban</a:t>
            </a:r>
            <a:endParaRPr lang="en-US" dirty="0"/>
          </a:p>
          <a:p>
            <a:r>
              <a:rPr lang="en-US" dirty="0"/>
              <a:t>      -</a:t>
            </a:r>
            <a:r>
              <a:rPr lang="en-US" dirty="0" err="1"/>
              <a:t>Netcraft</a:t>
            </a:r>
            <a:endParaRPr lang="en-US" dirty="0"/>
          </a:p>
          <a:p>
            <a:r>
              <a:rPr lang="en-US" dirty="0"/>
              <a:t>      -The Harvester – Email and domain Harvesting</a:t>
            </a:r>
          </a:p>
          <a:p>
            <a:r>
              <a:rPr lang="en-US" dirty="0"/>
              <a:t>      -Recon-ng</a:t>
            </a:r>
          </a:p>
          <a:p>
            <a:r>
              <a:rPr lang="en-US" dirty="0"/>
              <a:t>      -Dig</a:t>
            </a:r>
          </a:p>
          <a:p>
            <a:r>
              <a:rPr lang="en-US" dirty="0"/>
              <a:t>      -Zone transfers</a:t>
            </a:r>
          </a:p>
          <a:p>
            <a:r>
              <a:rPr lang="en-US" dirty="0"/>
              <a:t>-Active Information Gathering</a:t>
            </a:r>
          </a:p>
          <a:p>
            <a:r>
              <a:rPr lang="en-US" dirty="0"/>
              <a:t>      -</a:t>
            </a:r>
            <a:r>
              <a:rPr lang="en-US" dirty="0" err="1"/>
              <a:t>Nmap</a:t>
            </a:r>
            <a:r>
              <a:rPr lang="en-US" dirty="0"/>
              <a:t>/</a:t>
            </a:r>
            <a:r>
              <a:rPr lang="en-US" dirty="0" err="1"/>
              <a:t>Nmap</a:t>
            </a:r>
            <a:r>
              <a:rPr lang="en-US" dirty="0"/>
              <a:t> scripts</a:t>
            </a:r>
          </a:p>
          <a:p>
            <a:r>
              <a:rPr lang="en-US" dirty="0"/>
              <a:t>      -</a:t>
            </a:r>
            <a:r>
              <a:rPr lang="en-US" dirty="0" err="1"/>
              <a:t>Nikto</a:t>
            </a:r>
            <a:endParaRPr lang="en-US" dirty="0"/>
          </a:p>
          <a:p>
            <a:r>
              <a:rPr lang="en-US" dirty="0"/>
              <a:t>      -Nessus</a:t>
            </a:r>
          </a:p>
          <a:p>
            <a:r>
              <a:rPr lang="en-US" dirty="0"/>
              <a:t>      -</a:t>
            </a:r>
            <a:r>
              <a:rPr lang="en-US" dirty="0" err="1"/>
              <a:t>OpenVas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80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Defense</a:t>
            </a:r>
          </a:p>
          <a:p>
            <a:r>
              <a:rPr lang="en-US" dirty="0"/>
              <a:t>-</a:t>
            </a:r>
            <a:r>
              <a:rPr lang="en-US" dirty="0" err="1"/>
              <a:t>Searchsploit</a:t>
            </a:r>
            <a:endParaRPr lang="en-US" dirty="0"/>
          </a:p>
          <a:p>
            <a:r>
              <a:rPr lang="en-US" dirty="0"/>
              <a:t>-Exploit-DB</a:t>
            </a:r>
          </a:p>
          <a:p>
            <a:r>
              <a:rPr lang="en-US" dirty="0"/>
              <a:t>-Linux-Exploit </a:t>
            </a:r>
            <a:r>
              <a:rPr lang="en-US" dirty="0" err="1"/>
              <a:t>Suggester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Msfvenom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3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	Defense</a:t>
            </a:r>
          </a:p>
          <a:p>
            <a:r>
              <a:rPr lang="en-US" dirty="0"/>
              <a:t>-Metasploit/Armitage</a:t>
            </a:r>
          </a:p>
          <a:p>
            <a:r>
              <a:rPr lang="en-US" dirty="0"/>
              <a:t>-Running exploits found on Exploit-DB</a:t>
            </a:r>
          </a:p>
          <a:p>
            <a:r>
              <a:rPr lang="en-US" dirty="0"/>
              <a:t>-</a:t>
            </a:r>
            <a:r>
              <a:rPr lang="en-US" dirty="0" err="1"/>
              <a:t>SEToolkit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04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	Defense</a:t>
            </a:r>
          </a:p>
          <a:p>
            <a:r>
              <a:rPr lang="en-US" dirty="0"/>
              <a:t>-XSS</a:t>
            </a:r>
          </a:p>
          <a:p>
            <a:r>
              <a:rPr lang="en-US" dirty="0"/>
              <a:t>-Java Applets</a:t>
            </a:r>
          </a:p>
          <a:p>
            <a:r>
              <a:rPr lang="en-US" dirty="0"/>
              <a:t>-Social Engineering members to click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Defense</a:t>
            </a:r>
          </a:p>
          <a:p>
            <a:r>
              <a:rPr lang="en-US" dirty="0"/>
              <a:t>-File transfers to/from target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4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Defense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98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Offense			Defense</a:t>
            </a:r>
          </a:p>
          <a:p>
            <a:r>
              <a:rPr lang="en-US" dirty="0"/>
              <a:t>-Privilege Escalation Scripts</a:t>
            </a:r>
          </a:p>
          <a:p>
            <a:r>
              <a:rPr lang="en-US" dirty="0"/>
              <a:t>    -LinEnum.sh</a:t>
            </a:r>
          </a:p>
          <a:p>
            <a:r>
              <a:rPr lang="en-US" dirty="0"/>
              <a:t>    -LinuxPrivChecker.py</a:t>
            </a:r>
          </a:p>
          <a:p>
            <a:r>
              <a:rPr lang="en-US" dirty="0"/>
              <a:t>-Exploit-DB privilege Escalation</a:t>
            </a:r>
          </a:p>
          <a:p>
            <a:r>
              <a:rPr lang="en-US" dirty="0"/>
              <a:t>-Pivoting through the </a:t>
            </a:r>
            <a:r>
              <a:rPr lang="en-US"/>
              <a:t>network w/ </a:t>
            </a:r>
            <a:r>
              <a:rPr lang="en-US" dirty="0" err="1"/>
              <a:t>proxychains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rm</a:t>
            </a:r>
            <a:r>
              <a:rPr lang="en-US" dirty="0"/>
              <a:t> –</a:t>
            </a:r>
            <a:r>
              <a:rPr lang="en-US" dirty="0" err="1"/>
              <a:t>rf</a:t>
            </a:r>
            <a:r>
              <a:rPr lang="en-US" dirty="0"/>
              <a:t> 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3F5BA-1279-42C1-8C2B-DDE40937FE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Cyber Operations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629775" y="5017990"/>
            <a:ext cx="4220429" cy="278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Unit 03 </a:t>
            </a:r>
            <a:r>
              <a:rPr lang="mr-IN" sz="2000" b="1" dirty="0">
                <a:solidFill>
                  <a:schemeClr val="accent5">
                    <a:lumMod val="75000"/>
                  </a:schemeClr>
                </a:solidFill>
              </a:rPr>
              <a:t>–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 Cyber Kill Chain</a:t>
            </a:r>
          </a:p>
        </p:txBody>
      </p:sp>
    </p:spTree>
    <p:extLst>
      <p:ext uri="{BB962C8B-B14F-4D97-AF65-F5344CB8AC3E}">
        <p14:creationId xmlns:p14="http://schemas.microsoft.com/office/powerpoint/2010/main" val="26690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completion of this unit, students will be able to explain the process and workflow of a cyber operation.</a:t>
            </a:r>
          </a:p>
          <a:p>
            <a:pPr lvl="1"/>
            <a:r>
              <a:rPr lang="en-US" dirty="0"/>
              <a:t>These phases include reconnaissance, </a:t>
            </a:r>
            <a:r>
              <a:rPr lang="en-US" dirty="0" err="1"/>
              <a:t>weaponization</a:t>
            </a:r>
            <a:r>
              <a:rPr lang="en-US" dirty="0"/>
              <a:t>, delivery, exploitation, installation, command and control,  and post exploitation.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Passive Information Gathering</a:t>
            </a:r>
          </a:p>
          <a:p>
            <a:pPr lvl="1"/>
            <a:r>
              <a:rPr lang="en-US"/>
              <a:t>Harvest Email addresses</a:t>
            </a:r>
          </a:p>
          <a:p>
            <a:pPr lvl="1"/>
            <a:r>
              <a:rPr lang="en-US"/>
              <a:t>Discover internet facing-servers</a:t>
            </a:r>
          </a:p>
          <a:p>
            <a:endParaRPr lang="en-US"/>
          </a:p>
          <a:p>
            <a:r>
              <a:rPr lang="en-US"/>
              <a:t>Active Information Gathering</a:t>
            </a:r>
          </a:p>
          <a:p>
            <a:pPr lvl="1"/>
            <a:r>
              <a:rPr lang="en-US"/>
              <a:t>Port scanning</a:t>
            </a:r>
          </a:p>
          <a:p>
            <a:pPr lvl="1"/>
            <a:r>
              <a:rPr lang="en-US"/>
              <a:t>Vulnerability Scanning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53213" y="2173454"/>
            <a:ext cx="3862137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Develop detections for browsing behaviors unique to reconnaissance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Implement Intrusion Detection Systems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93853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Weaponization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Prepare Payloads</a:t>
            </a:r>
          </a:p>
          <a:p>
            <a:pPr lvl="1"/>
            <a:r>
              <a:rPr lang="en-US"/>
              <a:t>Compile exploits</a:t>
            </a:r>
          </a:p>
          <a:p>
            <a:pPr lvl="1"/>
            <a:r>
              <a:rPr lang="en-US"/>
              <a:t>Test exploits against identical machines on own network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5"/>
            <a:ext cx="3862137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Malware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Collect metadata for future analysis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62165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Direct attack against servers</a:t>
            </a:r>
          </a:p>
          <a:p>
            <a:r>
              <a:rPr lang="en-US"/>
              <a:t> Social Engineering attacks</a:t>
            </a:r>
          </a:p>
          <a:p>
            <a:pPr lvl="1"/>
            <a:r>
              <a:rPr lang="en-US"/>
              <a:t>Social Engineering Toolkit</a:t>
            </a:r>
          </a:p>
          <a:p>
            <a:pPr lvl="1"/>
            <a:r>
              <a:rPr lang="en-US"/>
              <a:t>Malware on USB stick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6"/>
            <a:ext cx="386213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Analyze data delivery medium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Analyze time of day when attack began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Email and Web logs for forensic reconstruction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6430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Acquire or Develop 0-Day Exploits</a:t>
            </a:r>
          </a:p>
          <a:p>
            <a:r>
              <a:rPr lang="en-US"/>
              <a:t>Triggered Exploits</a:t>
            </a:r>
          </a:p>
          <a:p>
            <a:pPr lvl="1"/>
            <a:r>
              <a:rPr lang="en-US"/>
              <a:t>Client Side Attacks</a:t>
            </a:r>
          </a:p>
          <a:p>
            <a:pPr lvl="1"/>
            <a:r>
              <a:rPr lang="en-US"/>
              <a:t>Opening Malicious Links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6"/>
            <a:ext cx="3862137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User Awareness training and testing for employees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Secure code training for developers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Vulnerability and Penetration testing against own servers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6637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Install Backdoor or Reverse Shell</a:t>
            </a:r>
          </a:p>
          <a:p>
            <a:r>
              <a:rPr lang="en-US"/>
              <a:t>Create Persistence</a:t>
            </a:r>
          </a:p>
          <a:p>
            <a:pPr lvl="1"/>
            <a:r>
              <a:rPr lang="en-US"/>
              <a:t>Autorun Keys or Services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6"/>
            <a:ext cx="386213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Extract certificates for signed executables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Detect compile time of malware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Understand privileges needed to execute malware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54834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Command and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Two Way Communication Channel</a:t>
            </a:r>
          </a:p>
          <a:p>
            <a:r>
              <a:rPr lang="en-US"/>
              <a:t>Infrastructure Channels are over Web, DNS or Email Protocols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6"/>
            <a:ext cx="38621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Malware Analysis to determine C2 infrastructure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500" dirty="0"/>
              <a:t>Network Hardening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Consolidate number of internet points of presence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068929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 Exploitation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Offense</a:t>
            </a:r>
          </a:p>
          <a:p>
            <a:r>
              <a:rPr lang="en-US"/>
              <a:t>Privilege Escalation</a:t>
            </a:r>
          </a:p>
          <a:p>
            <a:r>
              <a:rPr lang="en-US"/>
              <a:t>Collect Credentials</a:t>
            </a:r>
          </a:p>
          <a:p>
            <a:r>
              <a:rPr lang="en-US"/>
              <a:t>Lateral movement through network</a:t>
            </a:r>
          </a:p>
          <a:p>
            <a:r>
              <a:rPr lang="en-US"/>
              <a:t>Destroy Systems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2160546"/>
            <a:ext cx="3862137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Defense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Incident Response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Detect movement on the network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1350" dirty="0"/>
              <a:t>Data exfiltration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sz="1350" dirty="0"/>
              <a:t>Credential misuse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/>
              <a:t>Damage Assessment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087215317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2118</TotalTime>
  <Words>276</Words>
  <Application>Microsoft Macintosh PowerPoint</Application>
  <PresentationFormat>On-screen Show (4:3)</PresentationFormat>
  <Paragraphs>119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PP_C5Modules_CC_License_standard</vt:lpstr>
      <vt:lpstr>Cyber Operations</vt:lpstr>
      <vt:lpstr>Learning Outcome</vt:lpstr>
      <vt:lpstr>Reconnaissance</vt:lpstr>
      <vt:lpstr>Weaponization</vt:lpstr>
      <vt:lpstr>Delivery</vt:lpstr>
      <vt:lpstr>Exploitation</vt:lpstr>
      <vt:lpstr>Installation</vt:lpstr>
      <vt:lpstr>Command and Control</vt:lpstr>
      <vt:lpstr>Post Exploitation</vt:lpstr>
    </vt:vector>
  </TitlesOfParts>
  <Company>University of California at Davis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Ham, Michael</cp:lastModifiedBy>
  <cp:revision>194</cp:revision>
  <cp:lastPrinted>2016-07-18T16:40:10Z</cp:lastPrinted>
  <dcterms:created xsi:type="dcterms:W3CDTF">2016-07-03T20:12:42Z</dcterms:created>
  <dcterms:modified xsi:type="dcterms:W3CDTF">2018-03-13T19:38:06Z</dcterms:modified>
</cp:coreProperties>
</file>