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57"/>
  </p:notesMasterIdLst>
  <p:sldIdLst>
    <p:sldId id="256"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4" autoAdjust="0"/>
    <p:restoredTop sz="81847" autoAdjust="0"/>
  </p:normalViewPr>
  <p:slideViewPr>
    <p:cSldViewPr snapToGrid="0" snapToObjects="1">
      <p:cViewPr varScale="1">
        <p:scale>
          <a:sx n="87" d="100"/>
          <a:sy n="87" d="100"/>
        </p:scale>
        <p:origin x="194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F34958D-5910-2B4E-8346-D45CE8D303AB}" type="datetimeFigureOut">
              <a:rPr lang="en-US" smtClean="0"/>
              <a:t>3/13/18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27B6843-3AD9-D947-BFC2-4A81687A714D}" type="slidenum">
              <a:rPr lang="en-US" smtClean="0"/>
              <a:t>‹#›</a:t>
            </a:fld>
            <a:endParaRPr lang="en-US"/>
          </a:p>
        </p:txBody>
      </p:sp>
    </p:spTree>
    <p:extLst>
      <p:ext uri="{BB962C8B-B14F-4D97-AF65-F5344CB8AC3E}">
        <p14:creationId xmlns:p14="http://schemas.microsoft.com/office/powerpoint/2010/main" val="2141321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wisegeek.com/what-is-a-ceo.htm"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wisegeek.com/what-are-megabytes.htm" TargetMode="External"/><Relationship Id="rId4" Type="http://schemas.openxmlformats.org/officeDocument/2006/relationships/hyperlink" Target="http://www.wisegeek.com/what-is-a-terabyte.ht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midnightresearch.com/common/seat/seat-simple_scan.avi"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Military_strateg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n.wikipedia.org/wiki/Military_tactic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1</a:t>
            </a:fld>
            <a:endParaRPr lang="en-US"/>
          </a:p>
        </p:txBody>
      </p:sp>
    </p:spTree>
    <p:extLst>
      <p:ext uri="{BB962C8B-B14F-4D97-AF65-F5344CB8AC3E}">
        <p14:creationId xmlns:p14="http://schemas.microsoft.com/office/powerpoint/2010/main" val="2985927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lnSpcReduction="10000"/>
          </a:bodyPr>
          <a:lstStyle/>
          <a:p>
            <a:r>
              <a:rPr lang="en-US" dirty="0"/>
              <a:t>Intel</a:t>
            </a:r>
            <a:r>
              <a:rPr lang="en-US" baseline="0" dirty="0"/>
              <a:t> gathering:  KEEP IT WIDE!!  COLLECT EVERYTHING!!! NOTHING SHOULD BE OVERLOOKED HERE!!!</a:t>
            </a:r>
          </a:p>
          <a:p>
            <a:r>
              <a:rPr lang="en-US" baseline="0" dirty="0"/>
              <a:t>	*press releases, employee names, email </a:t>
            </a:r>
            <a:r>
              <a:rPr lang="en-US" baseline="0" dirty="0" err="1"/>
              <a:t>addy’s</a:t>
            </a:r>
            <a:r>
              <a:rPr lang="en-US" baseline="0" dirty="0"/>
              <a:t>, websites, addresses, YOU NAME IT—YOU SHOULD RECORD IT!!</a:t>
            </a:r>
          </a:p>
          <a:p>
            <a:r>
              <a:rPr lang="en-US" baseline="0" dirty="0"/>
              <a:t>	*remember RELEVANT??  You don’t know what will be relevant…so keep everything</a:t>
            </a:r>
          </a:p>
          <a:p>
            <a:endParaRPr lang="en-US" baseline="0" dirty="0"/>
          </a:p>
          <a:p>
            <a:pPr lvl="0">
              <a:buFont typeface="Arial" charset="0"/>
              <a:buChar char="•"/>
            </a:pPr>
            <a:r>
              <a:rPr lang="en-US" baseline="0" dirty="0"/>
              <a:t>Stamp collector == </a:t>
            </a:r>
          </a:p>
          <a:p>
            <a:pPr lvl="1">
              <a:buFont typeface="Arial" charset="0"/>
              <a:buChar char="•"/>
            </a:pPr>
            <a:r>
              <a:rPr lang="en-US" baseline="0" dirty="0"/>
              <a:t>Should tie into how wide you need to keep it AND why a tool like LEO is so important…</a:t>
            </a:r>
          </a:p>
          <a:p>
            <a:pPr lvl="1">
              <a:buFont typeface="Arial" charset="0"/>
              <a:buChar char="•"/>
            </a:pPr>
            <a:r>
              <a:rPr lang="en-US" baseline="0" dirty="0"/>
              <a:t>So we have a PT---on a VERY locked down network----no way into the network, </a:t>
            </a:r>
          </a:p>
          <a:p>
            <a:pPr lvl="1">
              <a:buFont typeface="Arial" charset="0"/>
              <a:buChar char="•"/>
            </a:pPr>
            <a:r>
              <a:rPr lang="en-US" baseline="0" dirty="0"/>
              <a:t>Tester found an obscure posting on a news group asking for stamps tied to the company email…</a:t>
            </a:r>
          </a:p>
          <a:p>
            <a:pPr lvl="1">
              <a:buFont typeface="Arial" charset="0"/>
              <a:buChar char="•"/>
            </a:pPr>
            <a:r>
              <a:rPr lang="en-US" baseline="0" dirty="0"/>
              <a:t>Set up a malicious webpage w/ embedded images…click on the image---get a shell!!!</a:t>
            </a:r>
          </a:p>
          <a:p>
            <a:pPr lvl="2">
              <a:buFont typeface="Arial" charset="0"/>
              <a:buChar char="•"/>
            </a:pPr>
            <a:r>
              <a:rPr lang="en-US" baseline="0" dirty="0"/>
              <a:t>We’ll talk client side attacks later this semester!</a:t>
            </a:r>
          </a:p>
          <a:p>
            <a:endParaRPr lang="en-US" baseline="0" dirty="0"/>
          </a:p>
          <a:p>
            <a:r>
              <a:rPr lang="en-US" baseline="0" dirty="0" err="1"/>
              <a:t>Footprinting</a:t>
            </a:r>
            <a:r>
              <a:rPr lang="en-US" baseline="0" dirty="0"/>
              <a:t> = more technical (still not difficult)</a:t>
            </a:r>
          </a:p>
          <a:p>
            <a:r>
              <a:rPr lang="en-US" baseline="0" dirty="0"/>
              <a:t>	* translate EVERYTHING into an IP</a:t>
            </a:r>
          </a:p>
          <a:p>
            <a:r>
              <a:rPr lang="en-US" baseline="0" dirty="0"/>
              <a:t>	* DNS, MX, CNAME (conical / true name), ANYTHING that can be REACHABLE (digital / </a:t>
            </a:r>
            <a:r>
              <a:rPr lang="en-US" baseline="0" dirty="0" err="1"/>
              <a:t>ip</a:t>
            </a:r>
            <a:r>
              <a:rPr lang="en-US" baseline="0" dirty="0"/>
              <a:t>)</a:t>
            </a:r>
          </a:p>
          <a:p>
            <a:endParaRPr lang="en-US" dirty="0"/>
          </a:p>
          <a:p>
            <a:r>
              <a:rPr lang="en-US" dirty="0"/>
              <a:t>Remember the example with your boss (a couple slides ago) In a very short order you have</a:t>
            </a:r>
            <a:r>
              <a:rPr lang="en-US" baseline="0" dirty="0"/>
              <a:t> gone from knowing only a company name to having a FOLDER full of information to a set of REACHABLE &amp; RELEVANT IP’s!!  (digital targets).</a:t>
            </a:r>
          </a:p>
        </p:txBody>
      </p:sp>
      <p:sp>
        <p:nvSpPr>
          <p:cNvPr id="4" name="Slide Number Placeholder 3"/>
          <p:cNvSpPr>
            <a:spLocks noGrp="1"/>
          </p:cNvSpPr>
          <p:nvPr>
            <p:ph type="sldNum" sz="quarter" idx="10"/>
          </p:nvPr>
        </p:nvSpPr>
        <p:spPr/>
        <p:txBody>
          <a:bodyPr/>
          <a:lstStyle/>
          <a:p>
            <a:fld id="{820163A9-629C-4BD3-859E-B48CB300CB9F}" type="slidenum">
              <a:rPr lang="en-US" smtClean="0"/>
              <a:pPr/>
              <a:t>10</a:t>
            </a:fld>
            <a:endParaRPr lang="en-US"/>
          </a:p>
        </p:txBody>
      </p:sp>
    </p:spTree>
    <p:extLst>
      <p:ext uri="{BB962C8B-B14F-4D97-AF65-F5344CB8AC3E}">
        <p14:creationId xmlns:p14="http://schemas.microsoft.com/office/powerpoint/2010/main" val="2912570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From</a:t>
            </a:r>
            <a:r>
              <a:rPr lang="en-US" baseline="0" dirty="0"/>
              <a:t> general to specific…start wide---NOTHING is too irrelevant…</a:t>
            </a:r>
          </a:p>
          <a:p>
            <a:pPr marL="628650" lvl="1" indent="-171450">
              <a:buFont typeface="Arial" pitchFamily="34" charset="0"/>
              <a:buChar char="•"/>
            </a:pPr>
            <a:r>
              <a:rPr lang="en-US" baseline="0" dirty="0"/>
              <a:t>Remember the stamp collector? --- it SEEMED insignificant</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11</a:t>
            </a:fld>
            <a:endParaRPr lang="en-US"/>
          </a:p>
        </p:txBody>
      </p:sp>
    </p:spTree>
    <p:extLst>
      <p:ext uri="{BB962C8B-B14F-4D97-AF65-F5344CB8AC3E}">
        <p14:creationId xmlns:p14="http://schemas.microsoft.com/office/powerpoint/2010/main" val="26816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How</a:t>
            </a:r>
            <a:r>
              <a:rPr lang="en-US" baseline="0" dirty="0"/>
              <a:t> do you gather this information???</a:t>
            </a:r>
          </a:p>
          <a:p>
            <a:endParaRPr lang="en-US" baseline="0" dirty="0"/>
          </a:p>
          <a:p>
            <a:r>
              <a:rPr lang="en-US" baseline="0" dirty="0"/>
              <a:t>New tool like bile = </a:t>
            </a:r>
            <a:r>
              <a:rPr lang="en-US" baseline="0" dirty="0" err="1"/>
              <a:t>maltego</a:t>
            </a:r>
            <a:endParaRPr lang="en-US" baseline="0" dirty="0"/>
          </a:p>
          <a:p>
            <a:endParaRPr lang="en-US" baseline="0" dirty="0"/>
          </a:p>
          <a:p>
            <a:r>
              <a:rPr lang="en-US" baseline="0" dirty="0"/>
              <a:t>Now we’re starting to get specific here---I’m talking about Info Gathering as a different activity than “</a:t>
            </a:r>
            <a:r>
              <a:rPr lang="en-US" baseline="0" dirty="0" err="1"/>
              <a:t>footprinting</a:t>
            </a:r>
            <a:r>
              <a:rPr lang="en-US" baseline="0" dirty="0"/>
              <a:t>”</a:t>
            </a:r>
          </a:p>
          <a:p>
            <a:endParaRPr lang="en-US" baseline="0" dirty="0"/>
          </a:p>
          <a:p>
            <a:r>
              <a:rPr lang="en-US" baseline="0" dirty="0"/>
              <a:t>Info Gathering is about collection and discovery --- there are lots of good tools out there to help us in this phase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12</a:t>
            </a:fld>
            <a:endParaRPr lang="en-US"/>
          </a:p>
        </p:txBody>
      </p:sp>
    </p:spTree>
    <p:extLst>
      <p:ext uri="{BB962C8B-B14F-4D97-AF65-F5344CB8AC3E}">
        <p14:creationId xmlns:p14="http://schemas.microsoft.com/office/powerpoint/2010/main" val="3307093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THIS IS SOCIAL ENGINEERING!</a:t>
            </a:r>
          </a:p>
          <a:p>
            <a:pPr marL="171450" indent="-171450">
              <a:buFont typeface="Arial" pitchFamily="34" charset="0"/>
              <a:buChar char="•"/>
            </a:pPr>
            <a:endParaRPr lang="en-US" dirty="0"/>
          </a:p>
          <a:p>
            <a:pPr marL="171450" indent="-171450">
              <a:buFont typeface="Arial" pitchFamily="34" charset="0"/>
              <a:buChar char="•"/>
            </a:pPr>
            <a:r>
              <a:rPr lang="en-US" dirty="0"/>
              <a:t>I don’t discuss this much---but DO NOT underestimate</a:t>
            </a:r>
            <a:r>
              <a:rPr lang="en-US" baseline="0" dirty="0"/>
              <a:t> the power here.  </a:t>
            </a:r>
          </a:p>
          <a:p>
            <a:pPr marL="171450" indent="-171450">
              <a:buFont typeface="Arial" pitchFamily="34" charset="0"/>
              <a:buChar char="•"/>
            </a:pPr>
            <a:endParaRPr lang="en-US" baseline="0" dirty="0"/>
          </a:p>
          <a:p>
            <a:pPr marL="171450" indent="-171450">
              <a:buFont typeface="Arial" pitchFamily="34" charset="0"/>
              <a:buChar char="•"/>
            </a:pPr>
            <a:r>
              <a:rPr lang="en-US" baseline="0" dirty="0"/>
              <a:t>If you can do it---DO IT!  But not everyone can do it.</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13</a:t>
            </a:fld>
            <a:endParaRPr lang="en-US"/>
          </a:p>
        </p:txBody>
      </p:sp>
    </p:spTree>
    <p:extLst>
      <p:ext uri="{BB962C8B-B14F-4D97-AF65-F5344CB8AC3E}">
        <p14:creationId xmlns:p14="http://schemas.microsoft.com/office/powerpoint/2010/main" val="263441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85000" lnSpcReduction="20000"/>
          </a:bodyPr>
          <a:lstStyle/>
          <a:p>
            <a:r>
              <a:rPr lang="en-US" dirty="0"/>
              <a:t>This is a</a:t>
            </a:r>
            <a:r>
              <a:rPr lang="en-US" baseline="0" dirty="0"/>
              <a:t> very focused example of SE---but good one to review because it’s still HIGHLY effective (and relatively unknown)</a:t>
            </a:r>
          </a:p>
          <a:p>
            <a:endParaRPr lang="en-US" baseline="0" dirty="0"/>
          </a:p>
          <a:p>
            <a:r>
              <a:rPr lang="en-US" baseline="0" dirty="0"/>
              <a:t>Remember---use ANY tool possible to achieve your goal --- stay within your scope!</a:t>
            </a:r>
            <a:endParaRPr lang="en-US" dirty="0"/>
          </a:p>
          <a:p>
            <a:endParaRPr lang="en-US" dirty="0"/>
          </a:p>
          <a:p>
            <a:r>
              <a:rPr lang="en-US" dirty="0"/>
              <a:t>Users often trust (blindly) anyone who has an internal number (or at</a:t>
            </a:r>
            <a:r>
              <a:rPr lang="en-US" baseline="0" dirty="0"/>
              <a:t> least blindly trust caller ID!)</a:t>
            </a:r>
          </a:p>
          <a:p>
            <a:endParaRPr lang="en-US" baseline="0" dirty="0"/>
          </a:p>
          <a:p>
            <a:pPr marL="241653" indent="-241653">
              <a:buAutoNum type="arabicParenR"/>
            </a:pPr>
            <a:r>
              <a:rPr lang="en-US" baseline="0" dirty="0"/>
              <a:t>User goes to a website</a:t>
            </a:r>
          </a:p>
          <a:p>
            <a:pPr marL="241653" indent="-241653">
              <a:buAutoNum type="arabicParenR"/>
            </a:pPr>
            <a:r>
              <a:rPr lang="en-US" baseline="0" dirty="0"/>
              <a:t>Enter 3 different numbers</a:t>
            </a:r>
          </a:p>
          <a:p>
            <a:pPr marL="724959" lvl="1" indent="-241653">
              <a:buAutoNum type="arabicParenR"/>
            </a:pPr>
            <a:r>
              <a:rPr lang="en-US" baseline="0" dirty="0"/>
              <a:t>The number to call</a:t>
            </a:r>
          </a:p>
          <a:p>
            <a:pPr marL="724959" lvl="1" indent="-241653">
              <a:buAutoNum type="arabicParenR"/>
            </a:pPr>
            <a:r>
              <a:rPr lang="en-US" baseline="0" dirty="0"/>
              <a:t>The number where the caller can be called at (your number)</a:t>
            </a:r>
          </a:p>
          <a:p>
            <a:pPr marL="724959" lvl="1" indent="-241653">
              <a:buAutoNum type="arabicParenR"/>
            </a:pPr>
            <a:r>
              <a:rPr lang="en-US" baseline="0" dirty="0"/>
              <a:t>The number sent to the Caller ID box</a:t>
            </a:r>
          </a:p>
          <a:p>
            <a:pPr marL="724959" lvl="1" indent="-241653">
              <a:buAutoNum type="arabicParenR"/>
            </a:pPr>
            <a:endParaRPr lang="en-US" baseline="0" dirty="0"/>
          </a:p>
          <a:p>
            <a:pPr marL="241653" indent="-241653"/>
            <a:r>
              <a:rPr lang="en-US" baseline="0" dirty="0"/>
              <a:t>www.star38.com called it quits in 2004-2005 after a massive backlash from the “hacker” community and general public</a:t>
            </a:r>
          </a:p>
          <a:p>
            <a:pPr marL="241653" indent="-241653"/>
            <a:r>
              <a:rPr lang="en-US" baseline="0" dirty="0"/>
              <a:t>	* he was marketing his service to debt collection agencies to get people to answer their phone</a:t>
            </a:r>
          </a:p>
          <a:p>
            <a:pPr marL="241653" indent="-241653"/>
            <a:r>
              <a:rPr lang="en-US" baseline="0" dirty="0"/>
              <a:t>		* lived inside a gated community and found a death threat taped to his door.</a:t>
            </a:r>
          </a:p>
          <a:p>
            <a:pPr marL="241653" indent="-241653"/>
            <a:endParaRPr lang="en-US" baseline="0" dirty="0"/>
          </a:p>
          <a:p>
            <a:pPr marL="241653" indent="-241653"/>
            <a:r>
              <a:rPr lang="en-US" baseline="0" dirty="0"/>
              <a:t>www.Telespoof.com = still in business (visit website)</a:t>
            </a:r>
          </a:p>
          <a:p>
            <a:pPr marL="698853" lvl="1" indent="-241653">
              <a:buFont typeface="Arial" pitchFamily="34" charset="0"/>
              <a:buChar char="•"/>
            </a:pPr>
            <a:r>
              <a:rPr lang="en-US" baseline="0" dirty="0"/>
              <a:t>$10 for 60 minutes</a:t>
            </a:r>
          </a:p>
          <a:p>
            <a:pPr marL="241653" indent="-241653"/>
            <a:endParaRPr lang="en-US" baseline="0" dirty="0"/>
          </a:p>
          <a:p>
            <a:pPr marL="241653" indent="-241653"/>
            <a:r>
              <a:rPr lang="en-US" baseline="0" dirty="0" err="1"/>
              <a:t>Spoofcard</a:t>
            </a:r>
            <a:r>
              <a:rPr lang="en-US" baseline="0" dirty="0"/>
              <a:t> == pay by the minute/cred type service (charge by the minute)</a:t>
            </a:r>
          </a:p>
          <a:p>
            <a:pPr marL="241653" indent="-241653">
              <a:buFont typeface="Arial" pitchFamily="34" charset="0"/>
              <a:buChar char="•"/>
            </a:pPr>
            <a:r>
              <a:rPr lang="en-US" baseline="0" dirty="0"/>
              <a:t>Use </a:t>
            </a:r>
            <a:r>
              <a:rPr lang="en-US" baseline="0" dirty="0" err="1"/>
              <a:t>telespoof</a:t>
            </a:r>
            <a:r>
              <a:rPr lang="en-US" baseline="0" dirty="0"/>
              <a:t> to enhance social engineering</a:t>
            </a:r>
          </a:p>
          <a:p>
            <a:pPr marL="698853" lvl="1" indent="-241653">
              <a:buFont typeface="Arial" pitchFamily="34" charset="0"/>
              <a:buChar char="•"/>
            </a:pPr>
            <a:r>
              <a:rPr lang="en-US" baseline="0" dirty="0"/>
              <a:t>Call in the middle of the night… identify yourself as “John from Visa” ask user if this is “Patrick Engebretson @ 908 N. Division Ave, Madison”…”Sorry to call so late but acct flagged for suspicious activity…did you just make a purchase in London England for $1457.95?...ok…no problem---I’m going to place a hold on the account until you can call our authorized service center at….blah </a:t>
            </a:r>
            <a:r>
              <a:rPr lang="en-US" baseline="0" dirty="0" err="1"/>
              <a:t>blah</a:t>
            </a:r>
            <a:r>
              <a:rPr lang="en-US" baseline="0" dirty="0"/>
              <a:t> blah…BUT for security purposes can you verify your card # for me?  Thank you…and mother’s maiden name?  Thank you sir…your security id for this incident is…1234565…the account has been temporarily frozen…please call at your earliest convenience to unlock the account”.  </a:t>
            </a:r>
          </a:p>
          <a:p>
            <a:pPr marL="241653" indent="-241653"/>
            <a:r>
              <a:rPr lang="en-US" baseline="0" dirty="0"/>
              <a:t>	</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14</a:t>
            </a:fld>
            <a:endParaRPr lang="en-US"/>
          </a:p>
        </p:txBody>
      </p:sp>
    </p:spTree>
    <p:extLst>
      <p:ext uri="{BB962C8B-B14F-4D97-AF65-F5344CB8AC3E}">
        <p14:creationId xmlns:p14="http://schemas.microsoft.com/office/powerpoint/2010/main" val="104542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Test it, test it,</a:t>
            </a:r>
            <a:r>
              <a:rPr lang="en-US" baseline="0" dirty="0"/>
              <a:t> test it!!! </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15</a:t>
            </a:fld>
            <a:endParaRPr lang="en-US"/>
          </a:p>
        </p:txBody>
      </p:sp>
    </p:spTree>
    <p:extLst>
      <p:ext uri="{BB962C8B-B14F-4D97-AF65-F5344CB8AC3E}">
        <p14:creationId xmlns:p14="http://schemas.microsoft.com/office/powerpoint/2010/main" val="2936399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THERE ARE</a:t>
            </a:r>
            <a:r>
              <a:rPr lang="en-US" baseline="0" dirty="0"/>
              <a:t> NO SERIOUS / HARD RULES HERE!</a:t>
            </a:r>
          </a:p>
          <a:p>
            <a:pPr marL="171450" indent="-171450">
              <a:buFont typeface="Arial" pitchFamily="34" charset="0"/>
              <a:buChar char="•"/>
            </a:pPr>
            <a:endParaRPr lang="en-US" baseline="0" dirty="0"/>
          </a:p>
          <a:p>
            <a:pPr marL="171450" indent="-171450">
              <a:buFont typeface="Arial" pitchFamily="34" charset="0"/>
              <a:buChar char="•"/>
            </a:pPr>
            <a:r>
              <a:rPr lang="en-US" baseline="0" dirty="0"/>
              <a:t>This is just old school detective work…”practice your ‘Google-Fu’”</a:t>
            </a:r>
          </a:p>
          <a:p>
            <a:pPr marL="171450" indent="-171450">
              <a:buFont typeface="Arial" pitchFamily="34" charset="0"/>
              <a:buChar char="•"/>
            </a:pPr>
            <a:endParaRPr lang="en-US" baseline="0" dirty="0"/>
          </a:p>
          <a:p>
            <a:pPr marL="171450" indent="-171450">
              <a:buFont typeface="Arial" pitchFamily="34" charset="0"/>
              <a:buChar char="•"/>
            </a:pPr>
            <a:r>
              <a:rPr lang="en-US" baseline="0" dirty="0"/>
              <a:t>Understand the target</a:t>
            </a:r>
          </a:p>
          <a:p>
            <a:pPr marL="628650" lvl="1" indent="-171450">
              <a:buFont typeface="Arial" pitchFamily="34" charset="0"/>
              <a:buChar char="•"/>
            </a:pPr>
            <a:r>
              <a:rPr lang="en-US" baseline="0" dirty="0"/>
              <a:t>If you were going to “write a report” on the company---like an old school English assignment…could you?</a:t>
            </a:r>
          </a:p>
          <a:p>
            <a:pPr marL="1085850" lvl="2" indent="-171450">
              <a:buFont typeface="Arial" pitchFamily="34" charset="0"/>
              <a:buChar char="•"/>
            </a:pPr>
            <a:r>
              <a:rPr lang="en-US" baseline="0" dirty="0"/>
              <a:t>Locations, offices, Financials, divisions, employees, on and on and on…</a:t>
            </a:r>
          </a:p>
          <a:p>
            <a:pPr marL="1085850" lvl="2" indent="-171450">
              <a:buFont typeface="Arial" pitchFamily="34" charset="0"/>
              <a:buChar char="•"/>
            </a:pPr>
            <a:endParaRPr lang="en-US" baseline="0" dirty="0"/>
          </a:p>
          <a:p>
            <a:pPr lvl="0">
              <a:buFont typeface="Arial" pitchFamily="34" charset="0"/>
              <a:buNone/>
            </a:pPr>
            <a:r>
              <a:rPr lang="en-US" baseline="0" dirty="0"/>
              <a:t>NOTES:</a:t>
            </a:r>
          </a:p>
          <a:p>
            <a:pPr lvl="1">
              <a:buFont typeface="Arial" pitchFamily="34" charset="0"/>
              <a:buChar char="•"/>
            </a:pPr>
            <a:r>
              <a:rPr lang="en-US" baseline="0" dirty="0"/>
              <a:t>Goal = collect as many DNS Names / Domains as possible</a:t>
            </a:r>
          </a:p>
          <a:p>
            <a:pPr lvl="1">
              <a:buFont typeface="Arial" pitchFamily="34" charset="0"/>
              <a:buChar char="•"/>
            </a:pPr>
            <a:r>
              <a:rPr lang="en-US" baseline="0" dirty="0"/>
              <a:t>Notes should include ANY relevant DNS domains you run across</a:t>
            </a:r>
          </a:p>
          <a:p>
            <a:pPr lvl="1">
              <a:buFont typeface="Arial" pitchFamily="34" charset="0"/>
              <a:buChar char="•"/>
            </a:pPr>
            <a:r>
              <a:rPr lang="en-US" baseline="0" dirty="0"/>
              <a:t>Goal = Keep it BROAD!!  Try to expand your search </a:t>
            </a:r>
          </a:p>
          <a:p>
            <a:pPr lvl="2">
              <a:buFont typeface="Arial" pitchFamily="34" charset="0"/>
              <a:buChar char="•"/>
            </a:pPr>
            <a:r>
              <a:rPr lang="en-US" baseline="0" dirty="0"/>
              <a:t>Good notes here can save you BIG TIME!  </a:t>
            </a:r>
          </a:p>
          <a:p>
            <a:pPr lvl="1">
              <a:buFont typeface="Arial" pitchFamily="34" charset="0"/>
              <a:buChar char="•"/>
            </a:pPr>
            <a:r>
              <a:rPr lang="en-US" baseline="0" dirty="0"/>
              <a:t>You’ll get better at this as you practice</a:t>
            </a:r>
          </a:p>
          <a:p>
            <a:pPr lvl="1">
              <a:buFont typeface="Arial" pitchFamily="34" charset="0"/>
              <a:buChar char="•"/>
            </a:pPr>
            <a:endParaRPr lang="en-US" baseline="0" dirty="0"/>
          </a:p>
          <a:p>
            <a:pPr lvl="1">
              <a:buFont typeface="Arial" pitchFamily="34" charset="0"/>
              <a:buChar char="•"/>
            </a:pPr>
            <a:endParaRPr lang="en-US" baseline="0" dirty="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16</a:t>
            </a:fld>
            <a:endParaRPr lang="en-US"/>
          </a:p>
        </p:txBody>
      </p:sp>
    </p:spTree>
    <p:extLst>
      <p:ext uri="{BB962C8B-B14F-4D97-AF65-F5344CB8AC3E}">
        <p14:creationId xmlns:p14="http://schemas.microsoft.com/office/powerpoint/2010/main" val="3518099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17</a:t>
            </a:fld>
            <a:endParaRPr lang="en-US"/>
          </a:p>
        </p:txBody>
      </p:sp>
    </p:spTree>
    <p:extLst>
      <p:ext uri="{BB962C8B-B14F-4D97-AF65-F5344CB8AC3E}">
        <p14:creationId xmlns:p14="http://schemas.microsoft.com/office/powerpoint/2010/main" val="111449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85000" lnSpcReduction="20000"/>
          </a:bodyPr>
          <a:lstStyle/>
          <a:p>
            <a:r>
              <a:rPr lang="en-US" dirty="0"/>
              <a:t>Everyone THINKS they know how to use Google---”navigate</a:t>
            </a:r>
            <a:r>
              <a:rPr lang="en-US" baseline="0" dirty="0"/>
              <a:t> to www.google.com and type in a search…”</a:t>
            </a:r>
          </a:p>
          <a:p>
            <a:endParaRPr lang="en-US" baseline="0" dirty="0"/>
          </a:p>
          <a:p>
            <a:r>
              <a:rPr lang="en-US" baseline="0" dirty="0"/>
              <a:t>When you search you are SEARCHING the Google index!</a:t>
            </a:r>
          </a:p>
          <a:p>
            <a:endParaRPr lang="en-US" baseline="0" dirty="0"/>
          </a:p>
          <a:p>
            <a:pPr>
              <a:buFont typeface="Arial" charset="0"/>
              <a:buChar char="•"/>
            </a:pPr>
            <a:r>
              <a:rPr lang="en-US" baseline="0" dirty="0"/>
              <a:t>http://googleblog.blogspot.com/2008/07/we-knew-web-was-big.html</a:t>
            </a:r>
          </a:p>
          <a:p>
            <a:pPr lvl="1">
              <a:buFont typeface="Arial" charset="0"/>
              <a:buChar char="•"/>
            </a:pPr>
            <a:r>
              <a:rPr lang="en-US" baseline="0" dirty="0"/>
              <a:t>July 25</a:t>
            </a:r>
            <a:r>
              <a:rPr lang="en-US" baseline="30000" dirty="0"/>
              <a:t>th</a:t>
            </a:r>
            <a:r>
              <a:rPr lang="en-US" baseline="0" dirty="0"/>
              <a:t> 2008</a:t>
            </a:r>
            <a:r>
              <a:rPr lang="en-US" baseline="0" dirty="0">
                <a:sym typeface="Wingdings" pitchFamily="2" charset="2"/>
              </a:rPr>
              <a:t> Google index hits over 1 Trillion!</a:t>
            </a:r>
          </a:p>
          <a:p>
            <a:pPr lvl="1">
              <a:buFont typeface="Arial" charset="0"/>
              <a:buNone/>
            </a:pPr>
            <a:endParaRPr lang="en-US" baseline="0" dirty="0">
              <a:sym typeface="Wingdings" pitchFamily="2" charset="2"/>
            </a:endParaRPr>
          </a:p>
          <a:p>
            <a:pPr lvl="1">
              <a:buFont typeface="Arial" charset="0"/>
              <a:buChar char="•"/>
            </a:pPr>
            <a:r>
              <a:rPr lang="en-US" dirty="0">
                <a:effectLst/>
              </a:rPr>
              <a:t>January</a:t>
            </a:r>
            <a:r>
              <a:rPr lang="en-US" baseline="0" dirty="0">
                <a:effectLst/>
              </a:rPr>
              <a:t> 2011:  </a:t>
            </a:r>
            <a:r>
              <a:rPr lang="en-US" dirty="0">
                <a:effectLst/>
              </a:rPr>
              <a:t>Eric Schmidt, the </a:t>
            </a:r>
            <a:r>
              <a:rPr lang="en-US" dirty="0">
                <a:effectLst/>
                <a:hlinkClick r:id="rId3"/>
              </a:rPr>
              <a:t>CEO</a:t>
            </a:r>
            <a:r>
              <a:rPr lang="en-US" dirty="0">
                <a:effectLst/>
              </a:rPr>
              <a:t> of Google, the world’s largest index of the Internet, estimated the size at roughly </a:t>
            </a:r>
            <a:r>
              <a:rPr lang="en-US" b="1" dirty="0">
                <a:effectLst/>
              </a:rPr>
              <a:t>5 million </a:t>
            </a:r>
            <a:r>
              <a:rPr lang="en-US" b="1" dirty="0">
                <a:effectLst/>
                <a:hlinkClick r:id="rId4"/>
              </a:rPr>
              <a:t>terabytes</a:t>
            </a:r>
            <a:r>
              <a:rPr lang="en-US" b="1" dirty="0">
                <a:effectLst/>
              </a:rPr>
              <a:t> of data</a:t>
            </a:r>
            <a:r>
              <a:rPr lang="en-US" dirty="0">
                <a:effectLst/>
              </a:rPr>
              <a:t>. (5 PETABYTES!)</a:t>
            </a:r>
          </a:p>
          <a:p>
            <a:pPr lvl="2">
              <a:buFont typeface="Arial" charset="0"/>
              <a:buChar char="•"/>
            </a:pPr>
            <a:r>
              <a:rPr lang="en-US" dirty="0">
                <a:effectLst/>
              </a:rPr>
              <a:t>That’s over 5 billion gigabytes of data, or 5 trillion </a:t>
            </a:r>
            <a:r>
              <a:rPr lang="en-US" dirty="0">
                <a:effectLst/>
                <a:hlinkClick r:id="rId5"/>
              </a:rPr>
              <a:t>megabytes</a:t>
            </a:r>
            <a:r>
              <a:rPr lang="en-US" dirty="0">
                <a:effectLst/>
              </a:rPr>
              <a:t>. Schmidt further noted that in its seven years of operations, Google has indexed roughly 200 terabytes of that, or .004% of the total size.   </a:t>
            </a:r>
          </a:p>
          <a:p>
            <a:pPr lvl="2">
              <a:buFont typeface="Arial" charset="0"/>
              <a:buChar char="•"/>
            </a:pPr>
            <a:r>
              <a:rPr lang="en-US" baseline="0" dirty="0"/>
              <a:t>http://www.wisegeek.com/how-big-is-the-internet.htm</a:t>
            </a:r>
          </a:p>
          <a:p>
            <a:r>
              <a:rPr lang="en-US" baseline="0" dirty="0"/>
              <a:t>	</a:t>
            </a:r>
          </a:p>
          <a:p>
            <a:r>
              <a:rPr lang="en-US" baseline="0" dirty="0"/>
              <a:t>*Google-bombing = manipulating the index to get your page to display 1</a:t>
            </a:r>
            <a:r>
              <a:rPr lang="en-US" baseline="30000" dirty="0"/>
              <a:t>st</a:t>
            </a:r>
            <a:r>
              <a:rPr lang="en-US" baseline="0" dirty="0"/>
              <a:t>!</a:t>
            </a:r>
          </a:p>
          <a:p>
            <a:endParaRPr lang="en-US" baseline="0" dirty="0"/>
          </a:p>
          <a:p>
            <a:r>
              <a:rPr lang="en-US" baseline="0" dirty="0"/>
              <a:t>Cache:  only the 1</a:t>
            </a:r>
            <a:r>
              <a:rPr lang="en-US" baseline="30000" dirty="0"/>
              <a:t>st</a:t>
            </a:r>
            <a:r>
              <a:rPr lang="en-US" baseline="0" dirty="0"/>
              <a:t> 101k is stored , no pictures or code</a:t>
            </a:r>
          </a:p>
          <a:p>
            <a:endParaRPr lang="en-US" baseline="0" dirty="0"/>
          </a:p>
          <a:p>
            <a:r>
              <a:rPr lang="en-US" baseline="0" dirty="0"/>
              <a:t>In addition to the “normal web interface” most people use, there is also a “Google API”:  an interface for computer to directly access Google index (through SOAP &amp; XML)</a:t>
            </a:r>
          </a:p>
          <a:p>
            <a:pPr lvl="1">
              <a:buFont typeface="Arial" pitchFamily="34" charset="0"/>
              <a:buChar char="•"/>
            </a:pPr>
            <a:r>
              <a:rPr lang="en-US" baseline="0" dirty="0"/>
              <a:t> in order to access the API you need to sign up for a key</a:t>
            </a:r>
          </a:p>
          <a:p>
            <a:pPr lvl="1">
              <a:buFont typeface="Arial" pitchFamily="34" charset="0"/>
              <a:buChar char="•"/>
            </a:pPr>
            <a:r>
              <a:rPr lang="en-US" baseline="0" dirty="0"/>
              <a:t> Key is free but limits you to 1000 searches PER KEY PER DAY</a:t>
            </a:r>
          </a:p>
          <a:p>
            <a:endParaRPr lang="en-US" dirty="0"/>
          </a:p>
          <a:p>
            <a:r>
              <a:rPr lang="en-US" dirty="0"/>
              <a:t>· 1000 Gigabytes = 1 Terabyte </a:t>
            </a:r>
            <a:br>
              <a:rPr lang="en-US" dirty="0"/>
            </a:br>
            <a:r>
              <a:rPr lang="en-US" dirty="0"/>
              <a:t>· 1000 Terabytes = 1 Petabyte </a:t>
            </a:r>
            <a:br>
              <a:rPr lang="en-US" dirty="0"/>
            </a:br>
            <a:r>
              <a:rPr lang="en-US" dirty="0"/>
              <a:t>· 1000 Petabytes = 1 Exabyte</a:t>
            </a:r>
            <a:br>
              <a:rPr lang="en-US" dirty="0"/>
            </a:br>
            <a:r>
              <a:rPr lang="en-US" dirty="0"/>
              <a:t>· 1000 </a:t>
            </a:r>
            <a:r>
              <a:rPr lang="en-US" dirty="0" err="1"/>
              <a:t>Exabytes</a:t>
            </a:r>
            <a:r>
              <a:rPr lang="en-US" dirty="0"/>
              <a:t> = 1 </a:t>
            </a:r>
            <a:r>
              <a:rPr lang="en-US" dirty="0" err="1"/>
              <a:t>Zettabyte</a:t>
            </a:r>
            <a:r>
              <a:rPr lang="en-US" dirty="0"/>
              <a:t> </a:t>
            </a:r>
            <a:br>
              <a:rPr lang="en-US" dirty="0"/>
            </a:br>
            <a:r>
              <a:rPr lang="en-US" dirty="0"/>
              <a:t>· 1000 </a:t>
            </a:r>
            <a:r>
              <a:rPr lang="en-US" dirty="0" err="1"/>
              <a:t>Zettabytes</a:t>
            </a:r>
            <a:r>
              <a:rPr lang="en-US" dirty="0"/>
              <a:t> = 1 </a:t>
            </a:r>
            <a:r>
              <a:rPr lang="en-US" dirty="0" err="1"/>
              <a:t>Yottabyte</a:t>
            </a:r>
            <a:r>
              <a:rPr lang="en-US" dirty="0"/>
              <a:t> </a:t>
            </a:r>
            <a:br>
              <a:rPr lang="en-US" dirty="0"/>
            </a:br>
            <a:r>
              <a:rPr lang="en-US" dirty="0"/>
              <a:t>· 1000 </a:t>
            </a:r>
            <a:r>
              <a:rPr lang="en-US" dirty="0" err="1"/>
              <a:t>Yottabytes</a:t>
            </a:r>
            <a:r>
              <a:rPr lang="en-US" dirty="0"/>
              <a:t> = 1 </a:t>
            </a:r>
            <a:r>
              <a:rPr lang="en-US" dirty="0" err="1"/>
              <a:t>Brontobyte</a:t>
            </a:r>
            <a:br>
              <a:rPr lang="en-US" dirty="0"/>
            </a:br>
            <a:r>
              <a:rPr lang="en-US" dirty="0"/>
              <a:t>· 1000 </a:t>
            </a:r>
            <a:r>
              <a:rPr lang="en-US" dirty="0" err="1"/>
              <a:t>Brontobytes</a:t>
            </a:r>
            <a:r>
              <a:rPr lang="en-US" dirty="0"/>
              <a:t> = 1 </a:t>
            </a:r>
            <a:r>
              <a:rPr lang="en-US" dirty="0" err="1"/>
              <a:t>Geopbyte</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18</a:t>
            </a:fld>
            <a:endParaRPr lang="en-US"/>
          </a:p>
        </p:txBody>
      </p:sp>
    </p:spTree>
    <p:extLst>
      <p:ext uri="{BB962C8B-B14F-4D97-AF65-F5344CB8AC3E}">
        <p14:creationId xmlns:p14="http://schemas.microsoft.com/office/powerpoint/2010/main" val="2553005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How many can you view?</a:t>
            </a:r>
          </a:p>
          <a:p>
            <a:r>
              <a:rPr lang="en-US" dirty="0"/>
              <a:t>	*you</a:t>
            </a:r>
            <a:r>
              <a:rPr lang="en-US" baseline="0" dirty="0"/>
              <a:t> can only view the first 800 results (used to be 1000)</a:t>
            </a:r>
            <a:endParaRPr lang="en-US" dirty="0"/>
          </a:p>
          <a:p>
            <a:r>
              <a:rPr lang="en-US" dirty="0"/>
              <a:t>800 might seem like a lot but…maybe</a:t>
            </a:r>
            <a:r>
              <a:rPr lang="en-US" baseline="0" dirty="0"/>
              <a:t> not!</a:t>
            </a:r>
          </a:p>
          <a:p>
            <a:pPr lvl="2">
              <a:buFont typeface="Arial" pitchFamily="34" charset="0"/>
              <a:buChar char="•"/>
            </a:pPr>
            <a:r>
              <a:rPr lang="en-US" baseline="0" dirty="0"/>
              <a:t>It wouldn’t be out of the question for an attacker to utilize some custom code and the Google API to programmatically pull down every one of the 1000 hits and data mine the results.</a:t>
            </a:r>
          </a:p>
          <a:p>
            <a:pPr lvl="2">
              <a:buFont typeface="Arial" pitchFamily="34" charset="0"/>
              <a:buChar char="•"/>
            </a:pPr>
            <a:r>
              <a:rPr lang="en-US" baseline="0" dirty="0"/>
              <a:t>What if what you needed was on hit 801???</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19</a:t>
            </a:fld>
            <a:endParaRPr lang="en-US"/>
          </a:p>
        </p:txBody>
      </p:sp>
    </p:spTree>
    <p:extLst>
      <p:ext uri="{BB962C8B-B14F-4D97-AF65-F5344CB8AC3E}">
        <p14:creationId xmlns:p14="http://schemas.microsoft.com/office/powerpoint/2010/main" val="18789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27B6843-3AD9-D947-BFC2-4A81687A714D}" type="slidenum">
              <a:rPr lang="en-US" smtClean="0"/>
              <a:t>2</a:t>
            </a:fld>
            <a:endParaRPr lang="en-US"/>
          </a:p>
        </p:txBody>
      </p:sp>
    </p:spTree>
    <p:extLst>
      <p:ext uri="{BB962C8B-B14F-4D97-AF65-F5344CB8AC3E}">
        <p14:creationId xmlns:p14="http://schemas.microsoft.com/office/powerpoint/2010/main" val="3584173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Google directives</a:t>
            </a:r>
            <a:r>
              <a:rPr lang="en-US" baseline="0" dirty="0"/>
              <a:t> == searching smarter!!! Making the best use of those 800hits…</a:t>
            </a:r>
            <a:endParaRPr lang="en-US" dirty="0"/>
          </a:p>
          <a:p>
            <a:endParaRPr lang="en-US" dirty="0"/>
          </a:p>
          <a:p>
            <a:r>
              <a:rPr lang="en-US" dirty="0"/>
              <a:t>“” Literal Matches</a:t>
            </a:r>
          </a:p>
          <a:p>
            <a:pPr lvl="1"/>
            <a:r>
              <a:rPr lang="en-US" dirty="0"/>
              <a:t>“Pat Engebretson” != “Patrick Engebretson”</a:t>
            </a:r>
          </a:p>
          <a:p>
            <a:r>
              <a:rPr lang="en-US" dirty="0"/>
              <a:t>- Filter</a:t>
            </a:r>
          </a:p>
          <a:p>
            <a:pPr lvl="1"/>
            <a:r>
              <a:rPr lang="en-US" dirty="0"/>
              <a:t>Filter out web pages that use the term</a:t>
            </a:r>
          </a:p>
          <a:p>
            <a:pPr lvl="2"/>
            <a:r>
              <a:rPr lang="en-US" dirty="0"/>
              <a:t>Miami dolphins –football</a:t>
            </a:r>
          </a:p>
          <a:p>
            <a:endParaRPr lang="en-US" dirty="0"/>
          </a:p>
          <a:p>
            <a:r>
              <a:rPr lang="en-US" dirty="0"/>
              <a:t>Site:  requires the search to return only hits FROM THAT WEBSITE!</a:t>
            </a:r>
          </a:p>
          <a:p>
            <a:endParaRPr lang="en-US" dirty="0"/>
          </a:p>
          <a:p>
            <a:r>
              <a:rPr lang="en-US" dirty="0"/>
              <a:t>Example </a:t>
            </a:r>
          </a:p>
          <a:p>
            <a:endParaRPr lang="en-US" dirty="0"/>
          </a:p>
          <a:p>
            <a:r>
              <a:rPr lang="en-US" dirty="0"/>
              <a:t>Simple</a:t>
            </a:r>
            <a:r>
              <a:rPr lang="en-US" baseline="0" dirty="0"/>
              <a:t> Google:  </a:t>
            </a:r>
            <a:r>
              <a:rPr lang="en-US" baseline="0" dirty="0" err="1"/>
              <a:t>dsu</a:t>
            </a:r>
            <a:r>
              <a:rPr lang="en-US" baseline="0" dirty="0"/>
              <a:t> </a:t>
            </a:r>
            <a:r>
              <a:rPr lang="en-US" baseline="0" dirty="0" err="1"/>
              <a:t>csc</a:t>
            </a:r>
            <a:r>
              <a:rPr lang="en-US" baseline="0" dirty="0"/>
              <a:t> 250 </a:t>
            </a:r>
            <a:r>
              <a:rPr lang="en-US" baseline="0" dirty="0" err="1"/>
              <a:t>vs</a:t>
            </a:r>
            <a:r>
              <a:rPr lang="en-US" baseline="0" dirty="0"/>
              <a:t> </a:t>
            </a:r>
            <a:r>
              <a:rPr lang="en-US" baseline="0" dirty="0" err="1"/>
              <a:t>site:dsu.edu</a:t>
            </a:r>
            <a:r>
              <a:rPr lang="en-US" baseline="0" dirty="0"/>
              <a:t> </a:t>
            </a:r>
            <a:r>
              <a:rPr lang="en-US" baseline="0" dirty="0" err="1"/>
              <a:t>csc</a:t>
            </a:r>
            <a:r>
              <a:rPr lang="en-US" baseline="0" dirty="0"/>
              <a:t> 250</a:t>
            </a:r>
          </a:p>
          <a:p>
            <a:pPr lvl="1">
              <a:buFont typeface="Arial" pitchFamily="34" charset="0"/>
              <a:buChar char="•"/>
            </a:pPr>
            <a:r>
              <a:rPr lang="en-US" baseline="0" dirty="0"/>
              <a:t>W/O directives</a:t>
            </a:r>
            <a:r>
              <a:rPr lang="en-US" baseline="0" dirty="0">
                <a:sym typeface="Wingdings" pitchFamily="2" charset="2"/>
              </a:rPr>
              <a:t> </a:t>
            </a:r>
            <a:r>
              <a:rPr lang="en-US" baseline="0" dirty="0"/>
              <a:t>How many of the top 10 are directly on DSU’s site? </a:t>
            </a:r>
          </a:p>
          <a:p>
            <a:pPr lvl="1">
              <a:buFont typeface="Arial" pitchFamily="34" charset="0"/>
              <a:buChar char="•"/>
            </a:pPr>
            <a:endParaRPr lang="en-US" baseline="0" dirty="0"/>
          </a:p>
          <a:p>
            <a:pPr lvl="0">
              <a:buFont typeface="Arial" pitchFamily="34" charset="0"/>
              <a:buChar char="•"/>
            </a:pPr>
            <a:r>
              <a:rPr lang="en-US" baseline="0" dirty="0" err="1"/>
              <a:t>Dsu</a:t>
            </a:r>
            <a:r>
              <a:rPr lang="en-US" baseline="0" dirty="0"/>
              <a:t> </a:t>
            </a:r>
            <a:r>
              <a:rPr lang="en-US" baseline="0" dirty="0" err="1"/>
              <a:t>csc</a:t>
            </a:r>
            <a:r>
              <a:rPr lang="en-US" baseline="0" dirty="0"/>
              <a:t> 436 </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20</a:t>
            </a:fld>
            <a:endParaRPr lang="en-US"/>
          </a:p>
        </p:txBody>
      </p:sp>
    </p:spTree>
    <p:extLst>
      <p:ext uri="{BB962C8B-B14F-4D97-AF65-F5344CB8AC3E}">
        <p14:creationId xmlns:p14="http://schemas.microsoft.com/office/powerpoint/2010/main" val="2014810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err="1"/>
              <a:t>Filetype</a:t>
            </a:r>
            <a:r>
              <a:rPr lang="en-US" dirty="0"/>
              <a:t> == returns ONLY the </a:t>
            </a:r>
            <a:r>
              <a:rPr lang="en-US" dirty="0" err="1"/>
              <a:t>filetypes</a:t>
            </a:r>
            <a:r>
              <a:rPr lang="en-US" dirty="0"/>
              <a:t> you specify</a:t>
            </a:r>
          </a:p>
        </p:txBody>
      </p:sp>
      <p:sp>
        <p:nvSpPr>
          <p:cNvPr id="4" name="Slide Number Placeholder 3"/>
          <p:cNvSpPr>
            <a:spLocks noGrp="1"/>
          </p:cNvSpPr>
          <p:nvPr>
            <p:ph type="sldNum" sz="quarter" idx="10"/>
          </p:nvPr>
        </p:nvSpPr>
        <p:spPr/>
        <p:txBody>
          <a:bodyPr/>
          <a:lstStyle/>
          <a:p>
            <a:fld id="{820163A9-629C-4BD3-859E-B48CB300CB9F}" type="slidenum">
              <a:rPr lang="en-US" smtClean="0"/>
              <a:pPr/>
              <a:t>21</a:t>
            </a:fld>
            <a:endParaRPr lang="en-US"/>
          </a:p>
        </p:txBody>
      </p:sp>
    </p:spTree>
    <p:extLst>
      <p:ext uri="{BB962C8B-B14F-4D97-AF65-F5344CB8AC3E}">
        <p14:creationId xmlns:p14="http://schemas.microsoft.com/office/powerpoint/2010/main" val="1987105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Intitle</a:t>
            </a:r>
            <a:r>
              <a:rPr lang="en-US" dirty="0"/>
              <a:t> == returns only websites </a:t>
            </a:r>
            <a:r>
              <a:rPr lang="en-US" baseline="0" dirty="0"/>
              <a:t>with the keywords in the title (NOTE THE QUOTES!!!)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err="1"/>
              <a:t>intitle</a:t>
            </a:r>
            <a:r>
              <a:rPr lang="en-US" baseline="0" dirty="0"/>
              <a:t>:"index of/" "</a:t>
            </a:r>
            <a:r>
              <a:rPr lang="en-US" baseline="0" dirty="0" err="1"/>
              <a:t>sshd_config</a:t>
            </a:r>
            <a:r>
              <a:rPr lang="en-US" baseline="0" dirty="0"/>
              <a:t>"</a:t>
            </a:r>
          </a:p>
          <a:p>
            <a:endParaRPr lang="en-US" dirty="0"/>
          </a:p>
          <a:p>
            <a:r>
              <a:rPr lang="en-US" dirty="0"/>
              <a:t>Why?</a:t>
            </a:r>
          </a:p>
          <a:p>
            <a:pPr lvl="1">
              <a:buFont typeface="Arial" charset="0"/>
              <a:buChar char="•"/>
            </a:pPr>
            <a:r>
              <a:rPr lang="en-US" baseline="0" dirty="0"/>
              <a:t>Useful for finding sites that have default </a:t>
            </a:r>
            <a:r>
              <a:rPr lang="en-US" baseline="0" dirty="0" err="1"/>
              <a:t>configs</a:t>
            </a:r>
            <a:r>
              <a:rPr lang="en-US" baseline="0" dirty="0"/>
              <a:t>!!!</a:t>
            </a:r>
          </a:p>
          <a:p>
            <a:pPr lvl="1">
              <a:buFont typeface="Arial" charset="0"/>
              <a:buChar char="•"/>
            </a:pPr>
            <a:r>
              <a:rPr lang="en-US" baseline="0" dirty="0"/>
              <a:t>May reveal configuration or sensitive information</a:t>
            </a:r>
          </a:p>
          <a:p>
            <a:pPr lvl="1">
              <a:buFont typeface="Arial" charset="0"/>
              <a:buChar char="•"/>
            </a:pPr>
            <a:r>
              <a:rPr lang="en-US" baseline="0" dirty="0"/>
              <a:t>Allows you to check and see if a </a:t>
            </a:r>
            <a:r>
              <a:rPr lang="en-US" baseline="0" dirty="0" err="1"/>
              <a:t>webserver</a:t>
            </a:r>
            <a:r>
              <a:rPr lang="en-US" baseline="0" dirty="0"/>
              <a:t> has any directories indexed!</a:t>
            </a:r>
          </a:p>
          <a:p>
            <a:pPr lvl="1">
              <a:buFont typeface="Arial" charset="0"/>
              <a:buChar char="•"/>
            </a:pPr>
            <a:endParaRPr lang="en-US" baseline="0" dirty="0"/>
          </a:p>
          <a:p>
            <a:pPr lvl="0">
              <a:buFont typeface="Arial" charset="0"/>
              <a:buChar char="•"/>
            </a:pPr>
            <a:r>
              <a:rPr lang="en-US" baseline="0" dirty="0"/>
              <a:t>Examples:</a:t>
            </a:r>
          </a:p>
          <a:p>
            <a:pPr lvl="1">
              <a:buFont typeface="Arial" charset="0"/>
              <a:buChar char="•"/>
            </a:pPr>
            <a:r>
              <a:rPr lang="en-US" baseline="0" dirty="0" err="1"/>
              <a:t>intitle</a:t>
            </a:r>
            <a:r>
              <a:rPr lang="en-US" baseline="0" dirty="0"/>
              <a:t>:”index of” finance.xls</a:t>
            </a:r>
          </a:p>
          <a:p>
            <a:pPr lvl="1">
              <a:buFont typeface="Arial" charset="0"/>
              <a:buChar char="•"/>
            </a:pPr>
            <a:r>
              <a:rPr lang="en-US" baseline="0" dirty="0" err="1"/>
              <a:t>intitle</a:t>
            </a:r>
            <a:r>
              <a:rPr lang="en-US" baseline="0" dirty="0"/>
              <a:t>:”samba web administration tool”</a:t>
            </a:r>
          </a:p>
          <a:p>
            <a:pPr lvl="1">
              <a:buFont typeface="Arial" charset="0"/>
              <a:buChar char="•"/>
            </a:pPr>
            <a:r>
              <a:rPr lang="en-US" baseline="0" dirty="0" err="1"/>
              <a:t>intitle</a:t>
            </a:r>
            <a:r>
              <a:rPr lang="en-US" baseline="0" dirty="0"/>
              <a:t>:”default </a:t>
            </a:r>
            <a:r>
              <a:rPr lang="en-US" baseline="0" dirty="0" err="1"/>
              <a:t>iis</a:t>
            </a:r>
            <a:r>
              <a:rPr lang="en-US" baseline="0" dirty="0"/>
              <a:t> 4.0”..etc…</a:t>
            </a:r>
          </a:p>
          <a:p>
            <a:pPr lvl="0">
              <a:buFont typeface="Arial" charset="0"/>
              <a:buChar char="•"/>
            </a:pPr>
            <a:endParaRPr lang="en-US" baseline="0" dirty="0"/>
          </a:p>
          <a:p>
            <a:pPr lvl="0">
              <a:buFont typeface="Arial" charset="0"/>
              <a:buChar char="•"/>
            </a:pPr>
            <a:r>
              <a:rPr lang="en-US" baseline="0" dirty="0" err="1"/>
              <a:t>inurl</a:t>
            </a:r>
            <a:r>
              <a:rPr lang="en-US" baseline="0" dirty="0"/>
              <a:t>: == returns only websites</a:t>
            </a:r>
          </a:p>
          <a:p>
            <a:pPr lvl="0">
              <a:buFont typeface="Arial" charset="0"/>
              <a:buChar char="•"/>
            </a:pPr>
            <a:endParaRPr lang="en-US" baseline="0" dirty="0"/>
          </a:p>
          <a:p>
            <a:pPr marL="171450" indent="-171450">
              <a:buFont typeface="Arial" pitchFamily="34" charset="0"/>
              <a:buChar char="•"/>
            </a:pPr>
            <a:r>
              <a:rPr lang="en-US" dirty="0">
                <a:effectLst/>
              </a:rPr>
              <a:t>You can search for the words “admin” and “</a:t>
            </a:r>
            <a:r>
              <a:rPr lang="en-US" dirty="0" err="1">
                <a:effectLst/>
              </a:rPr>
              <a:t>userlist</a:t>
            </a:r>
            <a:r>
              <a:rPr lang="en-US" dirty="0">
                <a:effectLst/>
              </a:rPr>
              <a:t>” within the URL to come up with open directories that contain </a:t>
            </a:r>
            <a:r>
              <a:rPr lang="en-US" dirty="0" err="1">
                <a:effectLst/>
              </a:rPr>
              <a:t>userlists</a:t>
            </a:r>
            <a:r>
              <a:rPr lang="en-US" dirty="0">
                <a:effectLst/>
              </a:rPr>
              <a:t>.</a:t>
            </a:r>
          </a:p>
          <a:p>
            <a:pPr marL="628650" lvl="1" indent="-171450">
              <a:buFont typeface="Arial" pitchFamily="34" charset="0"/>
              <a:buChar char="•"/>
            </a:pPr>
            <a:r>
              <a:rPr lang="en-US" b="1" dirty="0" err="1">
                <a:effectLst/>
              </a:rPr>
              <a:t>inurl:admin</a:t>
            </a:r>
            <a:r>
              <a:rPr lang="en-US" b="1" dirty="0">
                <a:effectLst/>
              </a:rPr>
              <a:t> </a:t>
            </a:r>
            <a:r>
              <a:rPr lang="en-US" b="1" dirty="0" err="1">
                <a:effectLst/>
              </a:rPr>
              <a:t>inurl:userlist</a:t>
            </a:r>
            <a:endParaRPr lang="en-US" b="0" dirty="0">
              <a:effectLst/>
            </a:endParaRPr>
          </a:p>
          <a:p>
            <a:pPr marL="171450" lvl="0" indent="-171450">
              <a:buFont typeface="Arial" pitchFamily="34" charset="0"/>
              <a:buChar char="•"/>
            </a:pPr>
            <a:r>
              <a:rPr lang="en-US" dirty="0">
                <a:effectLst/>
              </a:rPr>
              <a:t>You can also search for websites that use </a:t>
            </a:r>
            <a:r>
              <a:rPr lang="en-US" dirty="0" err="1">
                <a:effectLst/>
              </a:rPr>
              <a:t>WordPress</a:t>
            </a:r>
            <a:r>
              <a:rPr lang="en-US" dirty="0">
                <a:effectLst/>
              </a:rPr>
              <a:t> as their </a:t>
            </a:r>
            <a:r>
              <a:rPr lang="en-US" dirty="0" err="1">
                <a:effectLst/>
              </a:rPr>
              <a:t>CMSes</a:t>
            </a:r>
            <a:r>
              <a:rPr lang="en-US" dirty="0">
                <a:effectLst/>
              </a:rPr>
              <a:t> (even sites that are non-blogs).</a:t>
            </a:r>
          </a:p>
          <a:p>
            <a:pPr marL="628650" lvl="1" indent="-171450">
              <a:buFont typeface="Arial" pitchFamily="34" charset="0"/>
              <a:buChar char="•"/>
            </a:pPr>
            <a:r>
              <a:rPr lang="en-US" b="1" dirty="0" err="1">
                <a:effectLst/>
              </a:rPr>
              <a:t>inurl</a:t>
            </a:r>
            <a:r>
              <a:rPr lang="en-US" b="1" dirty="0">
                <a:effectLst/>
              </a:rPr>
              <a:t>:”/</a:t>
            </a:r>
            <a:r>
              <a:rPr lang="en-US" b="1" dirty="0" err="1">
                <a:effectLst/>
              </a:rPr>
              <a:t>wp</a:t>
            </a:r>
            <a:r>
              <a:rPr lang="en-US" b="1" dirty="0">
                <a:effectLst/>
              </a:rPr>
              <a:t>-admin”</a:t>
            </a:r>
            <a:endParaRPr lang="en-US" dirty="0">
              <a:effectLst/>
            </a:endParaRPr>
          </a:p>
          <a:p>
            <a:pPr lvl="0">
              <a:buFont typeface="Arial" charset="0"/>
              <a:buChar char="•"/>
            </a:pPr>
            <a:endParaRPr lang="en-US" baseline="0" dirty="0"/>
          </a:p>
          <a:p>
            <a:pPr lvl="0">
              <a:buFont typeface="Arial" charset="0"/>
              <a:buChar char="•"/>
            </a:pPr>
            <a:endParaRPr lang="en-US" baseline="0" dirty="0"/>
          </a:p>
          <a:p>
            <a:pPr lvl="0">
              <a:buFont typeface="Arial" charset="0"/>
              <a:buChar char="•"/>
            </a:pP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22</a:t>
            </a:fld>
            <a:endParaRPr lang="en-US"/>
          </a:p>
        </p:txBody>
      </p:sp>
    </p:spTree>
    <p:extLst>
      <p:ext uri="{BB962C8B-B14F-4D97-AF65-F5344CB8AC3E}">
        <p14:creationId xmlns:p14="http://schemas.microsoft.com/office/powerpoint/2010/main" val="2858975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There are lots</a:t>
            </a:r>
            <a:r>
              <a:rPr lang="en-US" baseline="0" dirty="0"/>
              <a:t> of other options too…which can be more or less useful…</a:t>
            </a:r>
          </a:p>
          <a:p>
            <a:pPr marL="171450" indent="-171450">
              <a:buFont typeface="Arial" pitchFamily="34" charset="0"/>
              <a:buChar char="•"/>
            </a:pPr>
            <a:endParaRPr lang="en-US" baseline="0" dirty="0"/>
          </a:p>
          <a:p>
            <a:pPr marL="171450" indent="-171450">
              <a:buFont typeface="Arial" pitchFamily="34" charset="0"/>
              <a:buChar char="•"/>
            </a:pPr>
            <a:r>
              <a:rPr lang="en-US" dirty="0"/>
              <a:t>Link:</a:t>
            </a:r>
          </a:p>
          <a:p>
            <a:pPr marL="628650" lvl="1" indent="-171450">
              <a:buFont typeface="Arial" pitchFamily="34" charset="0"/>
              <a:buChar char="•"/>
            </a:pPr>
            <a:r>
              <a:rPr lang="en-US" dirty="0"/>
              <a:t>Why would you use this</a:t>
            </a:r>
            <a:r>
              <a:rPr lang="en-US" baseline="0" dirty="0"/>
              <a:t> in information gathering??</a:t>
            </a:r>
            <a:r>
              <a:rPr lang="en-US" dirty="0"/>
              <a:t>?</a:t>
            </a:r>
          </a:p>
          <a:p>
            <a:pPr marL="1085850" lvl="2" indent="-171450">
              <a:buFont typeface="Arial" pitchFamily="34" charset="0"/>
              <a:buChar char="•"/>
            </a:pPr>
            <a:r>
              <a:rPr lang="en-US" dirty="0"/>
              <a:t>* CAN</a:t>
            </a:r>
            <a:r>
              <a:rPr lang="en-US" baseline="0" dirty="0"/>
              <a:t> BE USEFUL for determining target site’s business relationship (or expand your domain collection!)</a:t>
            </a:r>
          </a:p>
          <a:p>
            <a:pPr marL="1085850" lvl="2" indent="-171450">
              <a:buFont typeface="Arial" pitchFamily="34" charset="0"/>
              <a:buChar char="•"/>
            </a:pPr>
            <a:endParaRPr lang="en-US" baseline="0" dirty="0"/>
          </a:p>
          <a:p>
            <a:pPr marL="171450" indent="-171450">
              <a:buFont typeface="Arial" pitchFamily="34" charset="0"/>
              <a:buChar char="•"/>
            </a:pPr>
            <a:r>
              <a:rPr lang="en-US" dirty="0"/>
              <a:t>Related: </a:t>
            </a:r>
          </a:p>
          <a:p>
            <a:pPr marL="628650" lvl="1" indent="-171450">
              <a:buFont typeface="Arial" pitchFamily="34" charset="0"/>
              <a:buChar char="•"/>
            </a:pPr>
            <a:r>
              <a:rPr lang="en-US" dirty="0"/>
              <a:t>Why?</a:t>
            </a:r>
          </a:p>
          <a:p>
            <a:pPr lvl="2">
              <a:buFont typeface="Arial" pitchFamily="34" charset="0"/>
              <a:buChar char="•"/>
            </a:pPr>
            <a:r>
              <a:rPr lang="en-US" dirty="0"/>
              <a:t>MAYBE</a:t>
            </a:r>
            <a:r>
              <a:rPr lang="en-US" baseline="0" dirty="0"/>
              <a:t> (just maybe you can find a useful gem like an unknown business relationship)</a:t>
            </a:r>
          </a:p>
          <a:p>
            <a:pPr lvl="2">
              <a:buFont typeface="Arial" pitchFamily="34" charset="0"/>
              <a:buChar char="•"/>
            </a:pPr>
            <a:r>
              <a:rPr lang="en-US" baseline="0" dirty="0"/>
              <a:t> most time it’s just junk</a:t>
            </a:r>
          </a:p>
          <a:p>
            <a:pPr lvl="3">
              <a:buFont typeface="Arial" pitchFamily="34" charset="0"/>
              <a:buChar char="•"/>
            </a:pPr>
            <a:r>
              <a:rPr lang="en-US" dirty="0" err="1"/>
              <a:t>Related:counterhack.net</a:t>
            </a:r>
            <a:r>
              <a:rPr lang="en-US" baseline="0" dirty="0"/>
              <a:t> </a:t>
            </a:r>
            <a:endParaRPr lang="en-US" dirty="0"/>
          </a:p>
          <a:p>
            <a:pPr marL="1085850" lvl="2" indent="-171450">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23</a:t>
            </a:fld>
            <a:endParaRPr lang="en-US"/>
          </a:p>
        </p:txBody>
      </p:sp>
    </p:spTree>
    <p:extLst>
      <p:ext uri="{BB962C8B-B14F-4D97-AF65-F5344CB8AC3E}">
        <p14:creationId xmlns:p14="http://schemas.microsoft.com/office/powerpoint/2010/main" val="3676810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Why?</a:t>
            </a:r>
          </a:p>
          <a:p>
            <a:pPr lvl="1">
              <a:buFont typeface="Arial" pitchFamily="34" charset="0"/>
              <a:buChar char="•"/>
            </a:pPr>
            <a:r>
              <a:rPr lang="en-US" dirty="0"/>
              <a:t>Maybe (just maybe) you can find recently removed or currently unavailable</a:t>
            </a:r>
          </a:p>
          <a:p>
            <a:pPr lvl="2">
              <a:buFont typeface="Arial" pitchFamily="34" charset="0"/>
              <a:buChar char="•"/>
            </a:pPr>
            <a:r>
              <a:rPr lang="en-US" dirty="0"/>
              <a:t>Lets say your secretary</a:t>
            </a:r>
            <a:r>
              <a:rPr lang="en-US" baseline="0" dirty="0"/>
              <a:t> in-</a:t>
            </a:r>
            <a:r>
              <a:rPr lang="en-US" baseline="0" dirty="0" err="1"/>
              <a:t>advertantly</a:t>
            </a:r>
            <a:r>
              <a:rPr lang="en-US" baseline="0" dirty="0"/>
              <a:t> posts a .</a:t>
            </a:r>
            <a:r>
              <a:rPr lang="en-US" baseline="0" dirty="0" err="1"/>
              <a:t>xls</a:t>
            </a:r>
            <a:r>
              <a:rPr lang="en-US" baseline="0" dirty="0"/>
              <a:t> file on the website…this file contains some confidential information…</a:t>
            </a:r>
            <a:endParaRPr lang="en-US" dirty="0"/>
          </a:p>
          <a:p>
            <a:pPr lvl="1">
              <a:buFont typeface="Arial" pitchFamily="34" charset="0"/>
              <a:buChar char="•"/>
            </a:pPr>
            <a:r>
              <a:rPr lang="en-US" dirty="0"/>
              <a:t>Sometimes you can access the cached version from a site that otherwise require registration or a subscription</a:t>
            </a:r>
          </a:p>
        </p:txBody>
      </p:sp>
      <p:sp>
        <p:nvSpPr>
          <p:cNvPr id="4" name="Slide Number Placeholder 3"/>
          <p:cNvSpPr>
            <a:spLocks noGrp="1"/>
          </p:cNvSpPr>
          <p:nvPr>
            <p:ph type="sldNum" sz="quarter" idx="10"/>
          </p:nvPr>
        </p:nvSpPr>
        <p:spPr/>
        <p:txBody>
          <a:bodyPr/>
          <a:lstStyle/>
          <a:p>
            <a:fld id="{820163A9-629C-4BD3-859E-B48CB300CB9F}" type="slidenum">
              <a:rPr lang="en-US" smtClean="0"/>
              <a:pPr/>
              <a:t>24</a:t>
            </a:fld>
            <a:endParaRPr lang="en-US"/>
          </a:p>
        </p:txBody>
      </p:sp>
    </p:spTree>
    <p:extLst>
      <p:ext uri="{BB962C8B-B14F-4D97-AF65-F5344CB8AC3E}">
        <p14:creationId xmlns:p14="http://schemas.microsoft.com/office/powerpoint/2010/main" val="212090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err="1"/>
              <a:t>Ppts</a:t>
            </a:r>
            <a:r>
              <a:rPr lang="en-US" dirty="0"/>
              <a:t> on </a:t>
            </a:r>
            <a:r>
              <a:rPr lang="en-US" dirty="0" err="1"/>
              <a:t>counterhack</a:t>
            </a:r>
            <a:r>
              <a:rPr lang="en-US" dirty="0"/>
              <a:t> </a:t>
            </a:r>
            <a:r>
              <a:rPr lang="en-US" dirty="0" err="1"/>
              <a:t>websit</a:t>
            </a:r>
            <a:r>
              <a:rPr lang="en-US" dirty="0"/>
              <a:t>:</a:t>
            </a:r>
          </a:p>
          <a:p>
            <a:pPr marL="0" lvl="1" defTabSz="966612"/>
            <a:r>
              <a:rPr lang="en-US" dirty="0"/>
              <a:t>	</a:t>
            </a:r>
            <a:r>
              <a:rPr lang="en-US" dirty="0" err="1"/>
              <a:t>site:counterhack.net</a:t>
            </a:r>
            <a:r>
              <a:rPr lang="en-US" dirty="0"/>
              <a:t> </a:t>
            </a:r>
            <a:r>
              <a:rPr lang="en-US" dirty="0" err="1"/>
              <a:t>filetype:ppt</a:t>
            </a:r>
            <a:endParaRPr lang="en-US" dirty="0"/>
          </a:p>
          <a:p>
            <a:endParaRPr lang="en-US" dirty="0"/>
          </a:p>
          <a:p>
            <a:r>
              <a:rPr lang="en-US" dirty="0"/>
              <a:t>File</a:t>
            </a:r>
            <a:r>
              <a:rPr lang="en-US" baseline="0" dirty="0"/>
              <a:t> names on a website?</a:t>
            </a:r>
          </a:p>
          <a:p>
            <a:pPr marL="0" lvl="1" defTabSz="966612"/>
            <a:r>
              <a:rPr lang="en-US" baseline="0" dirty="0"/>
              <a:t>	</a:t>
            </a:r>
            <a:r>
              <a:rPr lang="en-US" dirty="0" err="1"/>
              <a:t>site:theBankof</a:t>
            </a:r>
            <a:r>
              <a:rPr lang="en-US" baseline="0" dirty="0" err="1"/>
              <a:t>DSU</a:t>
            </a:r>
            <a:r>
              <a:rPr lang="en-US" dirty="0" err="1"/>
              <a:t>.com</a:t>
            </a:r>
            <a:r>
              <a:rPr lang="en-US" dirty="0"/>
              <a:t> </a:t>
            </a:r>
            <a:r>
              <a:rPr lang="en-US" dirty="0" err="1"/>
              <a:t>filetype:mdb</a:t>
            </a:r>
            <a:r>
              <a:rPr lang="en-US" dirty="0"/>
              <a:t> password</a:t>
            </a:r>
          </a:p>
          <a:p>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25</a:t>
            </a:fld>
            <a:endParaRPr lang="en-US"/>
          </a:p>
        </p:txBody>
      </p:sp>
    </p:spTree>
    <p:extLst>
      <p:ext uri="{BB962C8B-B14F-4D97-AF65-F5344CB8AC3E}">
        <p14:creationId xmlns:p14="http://schemas.microsoft.com/office/powerpoint/2010/main" val="200684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You’ve just completed a very</a:t>
            </a:r>
            <a:r>
              <a:rPr lang="en-US" baseline="0" dirty="0"/>
              <a:t> thorough scan </a:t>
            </a:r>
            <a:r>
              <a:rPr lang="en-US" baseline="0" dirty="0" err="1"/>
              <a:t>withOUT</a:t>
            </a:r>
            <a:r>
              <a:rPr lang="en-US" baseline="0" dirty="0"/>
              <a:t> actively scanning!</a:t>
            </a:r>
          </a:p>
          <a:p>
            <a:r>
              <a:rPr lang="en-US" baseline="0" dirty="0"/>
              <a:t>	* you now have a list of technologies / scripts / running on the target site!</a:t>
            </a:r>
          </a:p>
          <a:p>
            <a:r>
              <a:rPr lang="en-US" baseline="0" dirty="0"/>
              <a:t>	* </a:t>
            </a:r>
            <a:r>
              <a:rPr lang="en-US" baseline="0" dirty="0" err="1"/>
              <a:t>google</a:t>
            </a:r>
            <a:r>
              <a:rPr lang="en-US" baseline="0" dirty="0"/>
              <a:t> bots have done all the work!</a:t>
            </a:r>
          </a:p>
          <a:p>
            <a:r>
              <a:rPr lang="en-US" baseline="0" dirty="0"/>
              <a:t>		*maybe if you’re REALLY lucky---you can search for a specific script you know has a flaw</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26</a:t>
            </a:fld>
            <a:endParaRPr lang="en-US"/>
          </a:p>
        </p:txBody>
      </p:sp>
    </p:spTree>
    <p:extLst>
      <p:ext uri="{BB962C8B-B14F-4D97-AF65-F5344CB8AC3E}">
        <p14:creationId xmlns:p14="http://schemas.microsoft.com/office/powerpoint/2010/main" val="1496418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Bing / (aka</a:t>
            </a:r>
            <a:r>
              <a:rPr lang="en-US" baseline="0" dirty="0"/>
              <a:t> used to be “Live”) has disabled many features…but don’t fret!!!</a:t>
            </a:r>
          </a:p>
          <a:p>
            <a:pPr marL="171450" indent="-171450">
              <a:buFont typeface="Arial" pitchFamily="34" charset="0"/>
              <a:buChar char="•"/>
            </a:pPr>
            <a:endParaRPr lang="en-US" baseline="0" dirty="0"/>
          </a:p>
          <a:p>
            <a:pPr marL="171450" indent="-171450">
              <a:buFont typeface="Arial" pitchFamily="34" charset="0"/>
              <a:buChar char="•"/>
            </a:pPr>
            <a:r>
              <a:rPr lang="en-US" baseline="0" dirty="0"/>
              <a:t>Lord of the </a:t>
            </a:r>
            <a:r>
              <a:rPr lang="en-US" baseline="0" dirty="0" err="1"/>
              <a:t>bing</a:t>
            </a:r>
            <a:r>
              <a:rPr lang="en-US" baseline="0" dirty="0"/>
              <a:t> == a paper from a couple of security researchers about: </a:t>
            </a:r>
            <a:r>
              <a:rPr lang="en-US" sz="1200" b="1" i="0" u="none" strike="noStrike" kern="1200" baseline="0" dirty="0">
                <a:solidFill>
                  <a:schemeClr val="tx1"/>
                </a:solidFill>
                <a:latin typeface="+mn-lt"/>
                <a:ea typeface="+mn-ea"/>
                <a:cs typeface="+mn-cs"/>
              </a:rPr>
              <a:t>Taking back search engine hacking from Google and Microsoft</a:t>
            </a:r>
          </a:p>
          <a:p>
            <a:pPr marL="628650" lvl="1" indent="-171450">
              <a:buFont typeface="Arial" pitchFamily="34" charset="0"/>
              <a:buChar char="•"/>
            </a:pPr>
            <a:r>
              <a:rPr lang="en-US" baseline="0" dirty="0" err="1"/>
              <a:t>Stach</a:t>
            </a:r>
            <a:r>
              <a:rPr lang="en-US" baseline="0" dirty="0"/>
              <a:t> and Liu	</a:t>
            </a:r>
          </a:p>
          <a:p>
            <a:pPr marL="628650" lvl="1" indent="-171450">
              <a:buFont typeface="Arial" pitchFamily="34" charset="0"/>
              <a:buChar char="•"/>
            </a:pPr>
            <a:r>
              <a:rPr lang="en-US" baseline="0" dirty="0"/>
              <a:t>http://www.stachliu.com/slides/lordofthebing.pdf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27</a:t>
            </a:fld>
            <a:endParaRPr lang="en-US"/>
          </a:p>
        </p:txBody>
      </p:sp>
    </p:spTree>
    <p:extLst>
      <p:ext uri="{BB962C8B-B14F-4D97-AF65-F5344CB8AC3E}">
        <p14:creationId xmlns:p14="http://schemas.microsoft.com/office/powerpoint/2010/main" val="2237897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marL="241653" indent="-241653">
              <a:buAutoNum type="arabicParenR"/>
            </a:pPr>
            <a:r>
              <a:rPr lang="en-US" baseline="0" dirty="0"/>
              <a:t>Maybe a bit out of date…but still a great place to look!</a:t>
            </a:r>
          </a:p>
          <a:p>
            <a:pPr marL="698853" lvl="1" indent="-241653">
              <a:buAutoNum type="arabicParenR"/>
            </a:pPr>
            <a:r>
              <a:rPr lang="en-US" baseline="0" dirty="0"/>
              <a:t>Also tech forums</a:t>
            </a:r>
          </a:p>
          <a:p>
            <a:pPr marL="241653" indent="-241653">
              <a:buAutoNum type="arabicParenR"/>
            </a:pPr>
            <a:endParaRPr lang="en-US" baseline="0" dirty="0"/>
          </a:p>
          <a:p>
            <a:pPr marL="241653" indent="-241653">
              <a:buAutoNum type="arabicParenR"/>
            </a:pPr>
            <a:r>
              <a:rPr lang="en-US" baseline="0" dirty="0"/>
              <a:t>Employees often ask very detailed questions concerning technology use to </a:t>
            </a:r>
            <a:r>
              <a:rPr lang="en-US" baseline="0" dirty="0" err="1"/>
              <a:t>bbs’s</a:t>
            </a:r>
            <a:endParaRPr lang="en-US" baseline="0" dirty="0"/>
          </a:p>
          <a:p>
            <a:pPr marL="724959" lvl="1" indent="-241653">
              <a:buAutoNum type="arabicParenR"/>
            </a:pPr>
            <a:r>
              <a:rPr lang="en-US" baseline="0" dirty="0"/>
              <a:t>Attackers love it because it can reveal vendor information etc…</a:t>
            </a:r>
          </a:p>
          <a:p>
            <a:pPr marL="724959" lvl="1" indent="-241653">
              <a:buAutoNum type="arabicParenR"/>
            </a:pPr>
            <a:endParaRPr lang="en-US" baseline="0" dirty="0"/>
          </a:p>
          <a:p>
            <a:pPr marL="241653" indent="-241653"/>
            <a:r>
              <a:rPr lang="en-US" baseline="0" dirty="0"/>
              <a:t>Search newsgroups for “</a:t>
            </a:r>
            <a:r>
              <a:rPr lang="en-US" baseline="0" dirty="0" err="1"/>
              <a:t>pcsbanking</a:t>
            </a:r>
            <a:r>
              <a:rPr lang="en-US" baseline="0" dirty="0"/>
              <a:t>” --- email </a:t>
            </a:r>
            <a:r>
              <a:rPr lang="en-US" baseline="0" dirty="0" err="1"/>
              <a:t>addy’s</a:t>
            </a:r>
            <a:r>
              <a:rPr lang="en-US" baseline="0" dirty="0"/>
              <a:t> are a good place to start…what kind of info can you gather??</a:t>
            </a:r>
          </a:p>
          <a:p>
            <a:pPr marL="241653" indent="-241653"/>
            <a:endParaRPr lang="en-US" baseline="0"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28</a:t>
            </a:fld>
            <a:endParaRPr lang="en-US"/>
          </a:p>
        </p:txBody>
      </p:sp>
    </p:spTree>
    <p:extLst>
      <p:ext uri="{BB962C8B-B14F-4D97-AF65-F5344CB8AC3E}">
        <p14:creationId xmlns:p14="http://schemas.microsoft.com/office/powerpoint/2010/main" val="2431992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29</a:t>
            </a:fld>
            <a:endParaRPr lang="en-US"/>
          </a:p>
        </p:txBody>
      </p:sp>
    </p:spTree>
    <p:extLst>
      <p:ext uri="{BB962C8B-B14F-4D97-AF65-F5344CB8AC3E}">
        <p14:creationId xmlns:p14="http://schemas.microsoft.com/office/powerpoint/2010/main" val="262359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indent="0">
              <a:buFont typeface="Arial" pitchFamily="34" charset="0"/>
              <a:buNone/>
            </a:pPr>
            <a:endParaRPr lang="en-US" dirty="0"/>
          </a:p>
          <a:p>
            <a:pPr marL="171450" indent="-171450">
              <a:buFont typeface="Arial" pitchFamily="34" charset="0"/>
              <a:buChar char="•"/>
            </a:pPr>
            <a:r>
              <a:rPr lang="en-US" dirty="0"/>
              <a:t>So</a:t>
            </a:r>
            <a:r>
              <a:rPr lang="en-US" baseline="0" dirty="0"/>
              <a:t> there IS a method to the madness…</a:t>
            </a:r>
          </a:p>
          <a:p>
            <a:pPr marL="171450" indent="-171450">
              <a:buFont typeface="Arial" pitchFamily="34" charset="0"/>
              <a:buChar char="•"/>
            </a:pPr>
            <a:endParaRPr lang="en-US" baseline="0" dirty="0"/>
          </a:p>
          <a:p>
            <a:pPr marL="171450" indent="-171450">
              <a:buFont typeface="Arial" pitchFamily="34" charset="0"/>
              <a:buChar char="•"/>
            </a:pPr>
            <a:r>
              <a:rPr lang="en-US" baseline="0" dirty="0"/>
              <a:t>Believe it or not---hackers (or at least GOOD ONES) aren’t out there just spraying tools and seeing what sticks…</a:t>
            </a:r>
          </a:p>
          <a:p>
            <a:pPr marL="171450" indent="-171450">
              <a:buFont typeface="Arial" pitchFamily="34" charset="0"/>
              <a:buChar char="•"/>
            </a:pPr>
            <a:endParaRPr lang="en-US" baseline="0" dirty="0"/>
          </a:p>
          <a:p>
            <a:pPr marL="171450" indent="-171450">
              <a:buFont typeface="Arial" pitchFamily="34" charset="0"/>
              <a:buChar char="•"/>
            </a:pPr>
            <a:r>
              <a:rPr lang="en-US" baseline="0" dirty="0"/>
              <a:t>If you look at incident response debriefings, or IDS analysis, or declassified attack reconstruction data, or forensic analysis (yep forensics is a big deal in catching hackers) then THIS is what you’ll typically find…</a:t>
            </a:r>
          </a:p>
          <a:p>
            <a:pPr marL="171450" indent="-171450">
              <a:buFont typeface="Arial" pitchFamily="34" charset="0"/>
              <a:buChar char="•"/>
            </a:pPr>
            <a:endParaRPr lang="en-US" baseline="0" dirty="0"/>
          </a:p>
          <a:p>
            <a:pPr marL="628650" lvl="1" indent="-171450">
              <a:buFont typeface="Arial" pitchFamily="34" charset="0"/>
              <a:buChar char="•"/>
            </a:pPr>
            <a:r>
              <a:rPr lang="en-US" baseline="0" dirty="0"/>
              <a:t>A pattern of behavior or steps…</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3</a:t>
            </a:fld>
            <a:endParaRPr lang="en-US"/>
          </a:p>
        </p:txBody>
      </p:sp>
    </p:spTree>
    <p:extLst>
      <p:ext uri="{BB962C8B-B14F-4D97-AF65-F5344CB8AC3E}">
        <p14:creationId xmlns:p14="http://schemas.microsoft.com/office/powerpoint/2010/main" val="2164178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SIGN</a:t>
            </a:r>
            <a:r>
              <a:rPr lang="en-US" baseline="0" dirty="0"/>
              <a:t> UP FOR AND SEARCH THESE SITES!!!</a:t>
            </a:r>
          </a:p>
          <a:p>
            <a:r>
              <a:rPr lang="en-US" baseline="0" dirty="0"/>
              <a:t>	* people post all kinds of crazy information here…search for company names, employees…etc..</a:t>
            </a:r>
          </a:p>
          <a:p>
            <a:r>
              <a:rPr lang="en-US" baseline="0" dirty="0"/>
              <a:t>		*you can probably put together a nice list of employee names, contacts, etc…use THIS with the </a:t>
            </a:r>
            <a:r>
              <a:rPr lang="en-US" baseline="0" dirty="0" err="1"/>
              <a:t>telespoof</a:t>
            </a:r>
            <a:r>
              <a:rPr lang="en-US" baseline="0" dirty="0"/>
              <a:t> stuff.</a:t>
            </a:r>
          </a:p>
          <a:p>
            <a:r>
              <a:rPr lang="en-US" baseline="0" dirty="0"/>
              <a:t>		*people also simple disclose too much info…find it!</a:t>
            </a:r>
          </a:p>
          <a:p>
            <a:endParaRPr lang="en-US" baseline="0" dirty="0"/>
          </a:p>
          <a:p>
            <a:r>
              <a:rPr lang="en-US" baseline="0" dirty="0" err="1"/>
              <a:t>site:facebook.com</a:t>
            </a:r>
            <a:r>
              <a:rPr lang="en-US" baseline="0" dirty="0"/>
              <a:t> </a:t>
            </a:r>
            <a:r>
              <a:rPr lang="en-US" baseline="0" dirty="0" err="1"/>
              <a:t>pcsbanking</a:t>
            </a:r>
            <a:endParaRPr lang="en-US" baseline="0"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30</a:t>
            </a:fld>
            <a:endParaRPr lang="en-US"/>
          </a:p>
        </p:txBody>
      </p:sp>
    </p:spTree>
    <p:extLst>
      <p:ext uri="{BB962C8B-B14F-4D97-AF65-F5344CB8AC3E}">
        <p14:creationId xmlns:p14="http://schemas.microsoft.com/office/powerpoint/2010/main" val="1105698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As</a:t>
            </a:r>
            <a:r>
              <a:rPr lang="en-US" baseline="0" dirty="0"/>
              <a:t> a </a:t>
            </a:r>
            <a:r>
              <a:rPr lang="en-US" baseline="0"/>
              <a:t>PTer</a:t>
            </a:r>
            <a:r>
              <a:rPr lang="en-US" baseline="0" dirty="0"/>
              <a:t>…I LOVE social networking…people post the dumbest stuff…whatever comes to your mind…post it…right???</a:t>
            </a:r>
          </a:p>
          <a:p>
            <a:pPr marL="171450" indent="-171450">
              <a:buFont typeface="Arial" pitchFamily="34" charset="0"/>
              <a:buChar char="•"/>
            </a:pPr>
            <a:r>
              <a:rPr lang="en-US" baseline="0" dirty="0"/>
              <a:t>SERIOUSLY!?!?!?  LSU!?!?  </a:t>
            </a:r>
            <a:r>
              <a:rPr lang="en-US" dirty="0"/>
              <a:t>ouch…</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73126A50-9BD9-47AC-8524-98354503CC9D}" type="slidenum">
              <a:rPr lang="en-US" smtClean="0"/>
              <a:pPr/>
              <a:t>31</a:t>
            </a:fld>
            <a:endParaRPr lang="en-US"/>
          </a:p>
        </p:txBody>
      </p:sp>
    </p:spTree>
    <p:extLst>
      <p:ext uri="{BB962C8B-B14F-4D97-AF65-F5344CB8AC3E}">
        <p14:creationId xmlns:p14="http://schemas.microsoft.com/office/powerpoint/2010/main" val="1326498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Job Requisitions = often</a:t>
            </a:r>
            <a:r>
              <a:rPr lang="en-US" baseline="0" dirty="0"/>
              <a:t> ask for very specific things!!  Like the book says “if they’re asking for someone w/ PIX experience 2 things are in your favor:</a:t>
            </a:r>
          </a:p>
          <a:p>
            <a:r>
              <a:rPr lang="en-US" baseline="0" dirty="0"/>
              <a:t>	1)  you know they have a PIX firewall</a:t>
            </a:r>
          </a:p>
          <a:p>
            <a:r>
              <a:rPr lang="en-US" baseline="0" dirty="0"/>
              <a:t>	2)  they probably DON’T have anyone who REALLY knows what they are doing!</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34</a:t>
            </a:fld>
            <a:endParaRPr lang="en-US"/>
          </a:p>
        </p:txBody>
      </p:sp>
    </p:spTree>
    <p:extLst>
      <p:ext uri="{BB962C8B-B14F-4D97-AF65-F5344CB8AC3E}">
        <p14:creationId xmlns:p14="http://schemas.microsoft.com/office/powerpoint/2010/main" val="1773286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Robots.txt = a readable file on the root of the </a:t>
            </a:r>
            <a:r>
              <a:rPr lang="en-US" dirty="0" err="1"/>
              <a:t>webserver</a:t>
            </a:r>
            <a:r>
              <a:rPr lang="en-US" dirty="0"/>
              <a:t> that tells “well-behaved” web crawlers</a:t>
            </a:r>
            <a:r>
              <a:rPr lang="en-US" baseline="0" dirty="0"/>
              <a:t> not to search certain directories..</a:t>
            </a:r>
          </a:p>
          <a:p>
            <a:r>
              <a:rPr lang="en-US" baseline="0" dirty="0"/>
              <a:t>	* what’s the problem with this???</a:t>
            </a:r>
          </a:p>
          <a:p>
            <a:r>
              <a:rPr lang="en-US" baseline="0" dirty="0"/>
              <a:t>		1)  PUBLICLY READABLE!</a:t>
            </a:r>
          </a:p>
          <a:p>
            <a:r>
              <a:rPr lang="en-US" baseline="0" dirty="0"/>
              <a:t>		2)  WELL BEHAVED! (evil crawlers)</a:t>
            </a:r>
          </a:p>
          <a:p>
            <a:r>
              <a:rPr lang="en-US" baseline="0" dirty="0"/>
              <a:t>			* you could be telling the bad guys where all the GOOD stuff is!</a:t>
            </a:r>
          </a:p>
          <a:p>
            <a:r>
              <a:rPr lang="en-US" baseline="0" dirty="0"/>
              <a:t>What if you change your website / robots.txt</a:t>
            </a:r>
            <a:r>
              <a:rPr lang="en-US" baseline="0" dirty="0">
                <a:sym typeface="Wingdings" pitchFamily="2" charset="2"/>
              </a:rPr>
              <a:t> how long until it is re-crawled?  Answer = it depends!  12-24 hours for popular sites significantly longer for others.</a:t>
            </a:r>
          </a:p>
          <a:p>
            <a:endParaRPr lang="en-US" baseline="0" dirty="0">
              <a:sym typeface="Wingdings" pitchFamily="2" charset="2"/>
            </a:endParaRPr>
          </a:p>
          <a:p>
            <a:r>
              <a:rPr lang="en-US" baseline="0" dirty="0">
                <a:sym typeface="Wingdings" pitchFamily="2" charset="2"/>
              </a:rPr>
              <a:t>Another service = archive.org    (reliabank.com)</a:t>
            </a:r>
            <a:endParaRPr lang="en-US" baseline="0" dirty="0"/>
          </a:p>
          <a:p>
            <a:endParaRPr lang="en-US" baseline="0" dirty="0"/>
          </a:p>
          <a:p>
            <a:r>
              <a:rPr lang="en-US" baseline="0" dirty="0"/>
              <a:t>HOW TO DEFEND AGAINST THIS!?!?</a:t>
            </a:r>
          </a:p>
          <a:p>
            <a:pPr lvl="1"/>
            <a:r>
              <a:rPr lang="en-US" sz="1200" b="0" i="0" u="none" strike="noStrike" kern="1200" baseline="0" dirty="0">
                <a:solidFill>
                  <a:schemeClr val="tx1"/>
                </a:solidFill>
                <a:latin typeface="+mn-lt"/>
                <a:ea typeface="+mn-ea"/>
                <a:cs typeface="+mn-cs"/>
              </a:rPr>
              <a:t>• “Google Hack yourself” organization</a:t>
            </a:r>
          </a:p>
          <a:p>
            <a:pPr lvl="1"/>
            <a:r>
              <a:rPr lang="en-US" sz="1200" b="0" i="0" u="none" strike="noStrike" kern="1200" baseline="0" dirty="0">
                <a:solidFill>
                  <a:schemeClr val="tx1"/>
                </a:solidFill>
                <a:latin typeface="+mn-lt"/>
                <a:ea typeface="+mn-ea"/>
                <a:cs typeface="+mn-cs"/>
              </a:rPr>
              <a:t>• Employ tools and techniques used by hackers</a:t>
            </a:r>
          </a:p>
          <a:p>
            <a:pPr lvl="1"/>
            <a:r>
              <a:rPr lang="en-US" sz="1200" b="0" i="0" u="none" strike="noStrike" kern="1200" baseline="0" dirty="0">
                <a:solidFill>
                  <a:schemeClr val="tx1"/>
                </a:solidFill>
                <a:latin typeface="+mn-lt"/>
                <a:ea typeface="+mn-ea"/>
                <a:cs typeface="+mn-cs"/>
              </a:rPr>
              <a:t>• Policy and Legal Restrictions</a:t>
            </a:r>
          </a:p>
          <a:p>
            <a:pPr lvl="1"/>
            <a:r>
              <a:rPr lang="en-US" sz="1200" b="0" i="0" u="none" strike="noStrike" kern="1200" baseline="0" dirty="0">
                <a:solidFill>
                  <a:schemeClr val="tx1"/>
                </a:solidFill>
                <a:latin typeface="+mn-lt"/>
                <a:ea typeface="+mn-ea"/>
                <a:cs typeface="+mn-cs"/>
              </a:rPr>
              <a:t>• Regularly update your robots.txt</a:t>
            </a:r>
          </a:p>
          <a:p>
            <a:pPr lvl="1"/>
            <a:r>
              <a:rPr lang="en-US" sz="1200" b="0" i="0" u="none" strike="noStrike" kern="1200" baseline="0" dirty="0">
                <a:solidFill>
                  <a:schemeClr val="tx1"/>
                </a:solidFill>
                <a:latin typeface="+mn-lt"/>
                <a:ea typeface="+mn-ea"/>
                <a:cs typeface="+mn-cs"/>
              </a:rPr>
              <a:t>• Data Loss Prevention/Extrusion Prevention Systems</a:t>
            </a:r>
          </a:p>
          <a:p>
            <a:pPr lvl="1"/>
            <a:r>
              <a:rPr lang="en-US" sz="1200" b="0" i="0" u="none" strike="noStrike" kern="1200" baseline="0" dirty="0">
                <a:solidFill>
                  <a:schemeClr val="tx1"/>
                </a:solidFill>
                <a:latin typeface="+mn-lt"/>
                <a:ea typeface="+mn-ea"/>
                <a:cs typeface="+mn-cs"/>
              </a:rPr>
              <a:t>• Free Tools: </a:t>
            </a:r>
            <a:r>
              <a:rPr lang="en-US" sz="1200" b="0" i="0" u="none" strike="noStrike" kern="1200" baseline="0" dirty="0" err="1">
                <a:solidFill>
                  <a:schemeClr val="tx1"/>
                </a:solidFill>
                <a:latin typeface="+mn-lt"/>
                <a:ea typeface="+mn-ea"/>
                <a:cs typeface="+mn-cs"/>
              </a:rPr>
              <a:t>OpenDLP</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Senf</a:t>
            </a:r>
            <a:endParaRPr lang="en-US" sz="1200" b="0" i="0" u="none" strike="noStrike" kern="1200" baseline="0" dirty="0">
              <a:solidFill>
                <a:schemeClr val="tx1"/>
              </a:solidFill>
              <a:latin typeface="+mn-lt"/>
              <a:ea typeface="+mn-ea"/>
              <a:cs typeface="+mn-cs"/>
            </a:endParaRPr>
          </a:p>
          <a:p>
            <a:pPr lvl="1"/>
            <a:r>
              <a:rPr lang="en-US" sz="1200" b="0" i="0" u="none" strike="noStrike" kern="1200" baseline="0" dirty="0">
                <a:solidFill>
                  <a:schemeClr val="tx1"/>
                </a:solidFill>
                <a:latin typeface="+mn-lt"/>
                <a:ea typeface="+mn-ea"/>
                <a:cs typeface="+mn-cs"/>
              </a:rPr>
              <a:t>• Social Sentry</a:t>
            </a:r>
          </a:p>
          <a:p>
            <a:pPr lvl="1"/>
            <a:r>
              <a:rPr lang="en-US" sz="1200" b="0" i="0" u="none" strike="noStrike" kern="1200" baseline="0" dirty="0">
                <a:solidFill>
                  <a:schemeClr val="tx1"/>
                </a:solidFill>
                <a:latin typeface="+mn-lt"/>
                <a:ea typeface="+mn-ea"/>
                <a:cs typeface="+mn-cs"/>
              </a:rPr>
              <a:t>• Service to monitor employee </a:t>
            </a:r>
            <a:r>
              <a:rPr lang="en-US" sz="1200" b="0" i="0" u="none" strike="noStrike" kern="1200" baseline="0" dirty="0" err="1">
                <a:solidFill>
                  <a:schemeClr val="tx1"/>
                </a:solidFill>
                <a:latin typeface="+mn-lt"/>
                <a:ea typeface="+mn-ea"/>
                <a:cs typeface="+mn-cs"/>
              </a:rPr>
              <a:t>FaceBook</a:t>
            </a:r>
            <a:r>
              <a:rPr lang="en-US" sz="1200" b="0" i="0" u="none" strike="noStrike" kern="1200" baseline="0" dirty="0">
                <a:solidFill>
                  <a:schemeClr val="tx1"/>
                </a:solidFill>
                <a:latin typeface="+mn-lt"/>
                <a:ea typeface="+mn-ea"/>
                <a:cs typeface="+mn-cs"/>
              </a:rPr>
              <a:t> and Twitter for $2-$8 per employee</a:t>
            </a:r>
          </a:p>
          <a:p>
            <a:pPr lvl="1"/>
            <a:r>
              <a:rPr lang="en-US" sz="1200" b="0" i="0" u="none" strike="noStrike" kern="1200" baseline="0" dirty="0">
                <a:solidFill>
                  <a:schemeClr val="tx1"/>
                </a:solidFill>
                <a:latin typeface="+mn-lt"/>
                <a:ea typeface="+mn-ea"/>
                <a:cs typeface="+mn-cs"/>
              </a:rPr>
              <a:t>(MySpace, YouTube, and LinkedIn support by summer)</a:t>
            </a:r>
            <a:endParaRPr lang="en-US" baseline="0"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35</a:t>
            </a:fld>
            <a:endParaRPr lang="en-US"/>
          </a:p>
        </p:txBody>
      </p:sp>
    </p:spTree>
    <p:extLst>
      <p:ext uri="{BB962C8B-B14F-4D97-AF65-F5344CB8AC3E}">
        <p14:creationId xmlns:p14="http://schemas.microsoft.com/office/powerpoint/2010/main" val="71424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36</a:t>
            </a:fld>
            <a:endParaRPr lang="en-US"/>
          </a:p>
        </p:txBody>
      </p:sp>
    </p:spTree>
    <p:extLst>
      <p:ext uri="{BB962C8B-B14F-4D97-AF65-F5344CB8AC3E}">
        <p14:creationId xmlns:p14="http://schemas.microsoft.com/office/powerpoint/2010/main" val="2118644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62500" lnSpcReduction="20000"/>
          </a:bodyPr>
          <a:lstStyle/>
          <a:p>
            <a:pPr>
              <a:buFont typeface="Arial" pitchFamily="34" charset="0"/>
              <a:buChar char="•"/>
            </a:pPr>
            <a:r>
              <a:rPr lang="en-US" sz="1300" dirty="0"/>
              <a:t>Google search for:    </a:t>
            </a:r>
            <a:r>
              <a:rPr lang="en-US" sz="1300" i="1" dirty="0"/>
              <a:t> </a:t>
            </a:r>
            <a:r>
              <a:rPr lang="en-US" sz="1300" i="1" dirty="0" err="1"/>
              <a:t>intitle</a:t>
            </a:r>
            <a:r>
              <a:rPr lang="en-US" sz="1300" i="1" dirty="0"/>
              <a:t>:”Welcome to IIS 4.0”</a:t>
            </a:r>
            <a:r>
              <a:rPr lang="en-US" dirty="0"/>
              <a:t> </a:t>
            </a:r>
          </a:p>
          <a:p>
            <a:pPr lvl="1">
              <a:buFont typeface="Arial" pitchFamily="34" charset="0"/>
              <a:buChar char="•"/>
            </a:pPr>
            <a:r>
              <a:rPr lang="en-US" sz="1300" dirty="0"/>
              <a:t>How many sites are listed?</a:t>
            </a:r>
            <a:r>
              <a:rPr lang="en-US" dirty="0"/>
              <a:t> </a:t>
            </a:r>
          </a:p>
          <a:p>
            <a:pPr lvl="1">
              <a:buFont typeface="Arial" pitchFamily="34" charset="0"/>
              <a:buChar char="•"/>
            </a:pPr>
            <a:r>
              <a:rPr lang="en-US" sz="1300" dirty="0"/>
              <a:t>What is this search showing you?  </a:t>
            </a:r>
          </a:p>
          <a:p>
            <a:pPr lvl="1">
              <a:buFont typeface="Arial" pitchFamily="34" charset="0"/>
              <a:buChar char="•"/>
            </a:pPr>
            <a:r>
              <a:rPr lang="en-US" sz="1300" dirty="0"/>
              <a:t>Why do you care (EASY PICKINGS!!  IIS 4 is full of </a:t>
            </a:r>
            <a:r>
              <a:rPr lang="en-US" sz="1300" dirty="0" err="1"/>
              <a:t>vuls</a:t>
            </a:r>
            <a:r>
              <a:rPr lang="en-US" sz="1300" dirty="0"/>
              <a:t>)</a:t>
            </a:r>
            <a:r>
              <a:rPr lang="en-US" dirty="0"/>
              <a:t> </a:t>
            </a:r>
          </a:p>
          <a:p>
            <a:pPr lvl="2">
              <a:buFont typeface="Arial" pitchFamily="34" charset="0"/>
              <a:buChar char="•"/>
            </a:pPr>
            <a:r>
              <a:rPr lang="en-US" dirty="0"/>
              <a:t>IIS 4.0 was released as part of an "Option Pack" for Windows NT 4.0.</a:t>
            </a:r>
          </a:p>
          <a:p>
            <a:pPr lvl="2">
              <a:buFont typeface="Arial" pitchFamily="34" charset="0"/>
              <a:buChar char="•"/>
            </a:pPr>
            <a:r>
              <a:rPr lang="en-US" dirty="0"/>
              <a:t>IIS 5.0 shipped with Windows 2000 </a:t>
            </a:r>
          </a:p>
          <a:p>
            <a:pPr lvl="0">
              <a:buFont typeface="Arial" pitchFamily="34" charset="0"/>
              <a:buChar char="•"/>
            </a:pPr>
            <a:r>
              <a:rPr lang="en-US" sz="1300" dirty="0"/>
              <a:t>Google search for     </a:t>
            </a:r>
            <a:r>
              <a:rPr lang="en-US" sz="1300" i="1" dirty="0"/>
              <a:t>“VNC Desktop” inurl:5800</a:t>
            </a:r>
            <a:r>
              <a:rPr lang="en-US" dirty="0"/>
              <a:t> </a:t>
            </a:r>
          </a:p>
          <a:p>
            <a:pPr lvl="1">
              <a:buFont typeface="Arial" pitchFamily="34" charset="0"/>
              <a:buChar char="•"/>
            </a:pPr>
            <a:r>
              <a:rPr lang="en-US" sz="1300" dirty="0"/>
              <a:t>How many sites are listed?</a:t>
            </a:r>
            <a:r>
              <a:rPr lang="en-US" dirty="0"/>
              <a:t> </a:t>
            </a:r>
          </a:p>
          <a:p>
            <a:pPr lvl="1">
              <a:buFont typeface="Arial" pitchFamily="34" charset="0"/>
              <a:buChar char="•"/>
            </a:pPr>
            <a:r>
              <a:rPr lang="en-US" sz="1300" dirty="0"/>
              <a:t>What is this search showing you?  </a:t>
            </a:r>
          </a:p>
          <a:p>
            <a:pPr lvl="1">
              <a:buFont typeface="Arial" pitchFamily="34" charset="0"/>
              <a:buChar char="•"/>
            </a:pPr>
            <a:r>
              <a:rPr lang="en-US" sz="1300" dirty="0"/>
              <a:t>Why do you care (EASY PICKINGS!!)</a:t>
            </a:r>
            <a:r>
              <a:rPr lang="en-US" dirty="0"/>
              <a:t> </a:t>
            </a:r>
            <a:endParaRPr lang="en-US" sz="1300" dirty="0"/>
          </a:p>
          <a:p>
            <a:pPr lvl="0">
              <a:buFont typeface="Arial" pitchFamily="34" charset="0"/>
              <a:buChar char="•"/>
            </a:pPr>
            <a:r>
              <a:rPr lang="en-US" sz="1300" dirty="0"/>
              <a:t>Google search for     </a:t>
            </a:r>
            <a:r>
              <a:rPr lang="en-US" sz="1300" i="1" dirty="0" err="1"/>
              <a:t>filetype:pwd</a:t>
            </a:r>
            <a:r>
              <a:rPr lang="en-US" sz="1300" i="1" dirty="0"/>
              <a:t> service</a:t>
            </a:r>
            <a:r>
              <a:rPr lang="en-US" dirty="0"/>
              <a:t> </a:t>
            </a:r>
          </a:p>
          <a:p>
            <a:pPr lvl="1">
              <a:buFont typeface="Arial" pitchFamily="34" charset="0"/>
              <a:buChar char="•"/>
            </a:pPr>
            <a:r>
              <a:rPr lang="en-US" sz="1300" dirty="0"/>
              <a:t>How many sites are listed?</a:t>
            </a:r>
            <a:r>
              <a:rPr lang="en-US" dirty="0"/>
              <a:t> </a:t>
            </a:r>
          </a:p>
          <a:p>
            <a:pPr lvl="1">
              <a:buFont typeface="Arial" pitchFamily="34" charset="0"/>
              <a:buChar char="•"/>
            </a:pPr>
            <a:r>
              <a:rPr lang="en-US" sz="1300" dirty="0"/>
              <a:t>What is this search showing you?  (Unsecured Microsoft </a:t>
            </a:r>
            <a:r>
              <a:rPr lang="en-US" sz="1300" dirty="0" err="1"/>
              <a:t>Frontpage</a:t>
            </a:r>
            <a:r>
              <a:rPr lang="en-US" sz="1300" dirty="0"/>
              <a:t> Extensions!)</a:t>
            </a:r>
            <a:r>
              <a:rPr lang="en-US" dirty="0"/>
              <a:t> </a:t>
            </a:r>
          </a:p>
          <a:p>
            <a:pPr lvl="1">
              <a:buFont typeface="Arial" pitchFamily="34" charset="0"/>
              <a:buChar char="•"/>
            </a:pPr>
            <a:r>
              <a:rPr lang="en-US" sz="1300" dirty="0"/>
              <a:t>Let's say you found this:      </a:t>
            </a:r>
            <a:r>
              <a:rPr lang="en-US" sz="1300" i="1" dirty="0"/>
              <a:t>louisa:5zm94d7cdDFiQ</a:t>
            </a:r>
            <a:r>
              <a:rPr lang="en-US" dirty="0"/>
              <a:t> </a:t>
            </a:r>
          </a:p>
          <a:p>
            <a:pPr lvl="1">
              <a:buFont typeface="Arial" pitchFamily="34" charset="0"/>
              <a:buChar char="•"/>
            </a:pPr>
            <a:r>
              <a:rPr lang="en-US" sz="1300" dirty="0"/>
              <a:t>What do you do???  (john –wordlist=./passwordlist.txt /root/test.txt)</a:t>
            </a:r>
            <a:r>
              <a:rPr lang="en-US" dirty="0"/>
              <a:t> </a:t>
            </a:r>
          </a:p>
          <a:p>
            <a:pPr lvl="1">
              <a:buFont typeface="Arial" pitchFamily="34" charset="0"/>
              <a:buChar char="•"/>
            </a:pPr>
            <a:r>
              <a:rPr lang="en-US" sz="1300" dirty="0"/>
              <a:t>You now own this webpage!  (you have a </a:t>
            </a:r>
            <a:r>
              <a:rPr lang="en-US" sz="1300" dirty="0" err="1"/>
              <a:t>frontpage</a:t>
            </a:r>
            <a:r>
              <a:rPr lang="en-US" sz="1300" dirty="0"/>
              <a:t> username and password)</a:t>
            </a:r>
            <a:r>
              <a:rPr lang="en-US" dirty="0"/>
              <a:t> </a:t>
            </a:r>
          </a:p>
          <a:p>
            <a:pPr lvl="1">
              <a:buFont typeface="Arial" pitchFamily="34" charset="0"/>
              <a:buChar char="•"/>
            </a:pPr>
            <a:r>
              <a:rPr lang="en-US" sz="1300" dirty="0"/>
              <a:t>You can deface this page!!  (connect to it using username and password)</a:t>
            </a:r>
            <a:r>
              <a:rPr lang="en-US" dirty="0"/>
              <a:t> </a:t>
            </a:r>
            <a:r>
              <a:rPr lang="en-US" sz="1300" dirty="0"/>
              <a:t>walk-with-me.com will crack!!!</a:t>
            </a:r>
            <a:r>
              <a:rPr lang="en-US" dirty="0"/>
              <a:t> </a:t>
            </a:r>
          </a:p>
          <a:p>
            <a:pPr lvl="0">
              <a:buFont typeface="Arial" pitchFamily="34" charset="0"/>
              <a:buChar char="•"/>
            </a:pPr>
            <a:r>
              <a:rPr lang="en-US" sz="1300" dirty="0"/>
              <a:t>Google search for     </a:t>
            </a:r>
            <a:r>
              <a:rPr lang="en-US" sz="1300" dirty="0" err="1"/>
              <a:t>filetype:bak</a:t>
            </a:r>
            <a:r>
              <a:rPr lang="en-US" sz="1300" dirty="0"/>
              <a:t> </a:t>
            </a:r>
            <a:r>
              <a:rPr lang="en-US" sz="1300" dirty="0" err="1"/>
              <a:t>inurl</a:t>
            </a:r>
            <a:r>
              <a:rPr lang="en-US" sz="1300" dirty="0"/>
              <a:t>:”</a:t>
            </a:r>
            <a:r>
              <a:rPr lang="en-US" sz="1300" dirty="0" err="1"/>
              <a:t>htaccess</a:t>
            </a:r>
            <a:r>
              <a:rPr lang="en-US" sz="1300" dirty="0"/>
              <a:t> | </a:t>
            </a:r>
            <a:r>
              <a:rPr lang="en-US" sz="1300" dirty="0" err="1"/>
              <a:t>passwd</a:t>
            </a:r>
            <a:r>
              <a:rPr lang="en-US" sz="1300" dirty="0"/>
              <a:t> | shadow | </a:t>
            </a:r>
            <a:r>
              <a:rPr lang="en-US" sz="1300" dirty="0" err="1"/>
              <a:t>htusers</a:t>
            </a:r>
            <a:r>
              <a:rPr lang="en-US" sz="1300" dirty="0"/>
              <a:t>”</a:t>
            </a:r>
            <a:r>
              <a:rPr lang="en-US" dirty="0"/>
              <a:t> </a:t>
            </a:r>
          </a:p>
          <a:p>
            <a:pPr lvl="1">
              <a:buFont typeface="Arial" pitchFamily="34" charset="0"/>
              <a:buChar char="•"/>
            </a:pPr>
            <a:r>
              <a:rPr lang="en-US" sz="1300" dirty="0"/>
              <a:t>How many sites are listed?</a:t>
            </a:r>
            <a:r>
              <a:rPr lang="en-US" dirty="0"/>
              <a:t> </a:t>
            </a:r>
          </a:p>
          <a:p>
            <a:pPr lvl="1">
              <a:buFont typeface="Arial" pitchFamily="34" charset="0"/>
              <a:buChar char="•"/>
            </a:pPr>
            <a:r>
              <a:rPr lang="en-US" sz="1300" dirty="0"/>
              <a:t>What is this search showing you?  </a:t>
            </a:r>
          </a:p>
          <a:p>
            <a:pPr lvl="1">
              <a:buFont typeface="Arial" pitchFamily="34" charset="0"/>
              <a:buChar char="•"/>
            </a:pPr>
            <a:r>
              <a:rPr lang="en-US" sz="1300" dirty="0"/>
              <a:t>Why do you care (information related to passwords, files that store usernames &amp; passwords, etc...)</a:t>
            </a:r>
            <a:r>
              <a:rPr lang="en-US" dirty="0"/>
              <a:t> </a:t>
            </a:r>
          </a:p>
          <a:p>
            <a:pPr lvl="1">
              <a:buFont typeface="Arial" pitchFamily="34" charset="0"/>
              <a:buChar char="•"/>
            </a:pPr>
            <a:r>
              <a:rPr lang="en-US" sz="1300" dirty="0"/>
              <a:t>Best would be to find an </a:t>
            </a:r>
            <a:r>
              <a:rPr lang="en-US" sz="1300" dirty="0" err="1"/>
              <a:t>unshadowed</a:t>
            </a:r>
            <a:r>
              <a:rPr lang="en-US" sz="1300" dirty="0"/>
              <a:t> </a:t>
            </a:r>
            <a:r>
              <a:rPr lang="en-US" sz="1300" dirty="0" err="1"/>
              <a:t>unix</a:t>
            </a:r>
            <a:r>
              <a:rPr lang="en-US" sz="1300" dirty="0"/>
              <a:t> box!  (usernames and </a:t>
            </a:r>
            <a:r>
              <a:rPr lang="en-US" sz="1300" dirty="0" err="1"/>
              <a:t>passwds</a:t>
            </a:r>
            <a:r>
              <a:rPr lang="en-US" sz="1300" dirty="0"/>
              <a:t> are clear text)\</a:t>
            </a:r>
            <a:r>
              <a:rPr lang="en-US" dirty="0"/>
              <a:t> </a:t>
            </a:r>
            <a:r>
              <a:rPr lang="en-US" sz="1300" dirty="0"/>
              <a:t>Good example: www.palmteq.com/data/passwd.bak </a:t>
            </a:r>
            <a:r>
              <a:rPr lang="en-US" dirty="0"/>
              <a:t> </a:t>
            </a:r>
            <a:endParaRPr lang="en-US" sz="1300" dirty="0"/>
          </a:p>
          <a:p>
            <a:pPr lvl="0">
              <a:buFont typeface="Arial" pitchFamily="34" charset="0"/>
              <a:buChar char="•"/>
            </a:pPr>
            <a:r>
              <a:rPr lang="en-US" sz="1300" dirty="0"/>
              <a:t>Google search for   </a:t>
            </a:r>
            <a:r>
              <a:rPr lang="en-US" sz="1300" i="1" dirty="0" err="1"/>
              <a:t>filetype:properties</a:t>
            </a:r>
            <a:r>
              <a:rPr lang="en-US" sz="1300" i="1" dirty="0"/>
              <a:t> </a:t>
            </a:r>
            <a:r>
              <a:rPr lang="en-US" sz="1300" i="1" dirty="0" err="1"/>
              <a:t>inurl:db</a:t>
            </a:r>
            <a:r>
              <a:rPr lang="en-US" sz="1300" i="1" dirty="0"/>
              <a:t> </a:t>
            </a:r>
            <a:r>
              <a:rPr lang="en-US" sz="1300" i="1" dirty="0" err="1"/>
              <a:t>intext:password</a:t>
            </a:r>
            <a:r>
              <a:rPr lang="en-US" dirty="0"/>
              <a:t> </a:t>
            </a:r>
          </a:p>
          <a:p>
            <a:pPr lvl="1">
              <a:buFont typeface="Arial" pitchFamily="34" charset="0"/>
              <a:buChar char="•"/>
            </a:pPr>
            <a:r>
              <a:rPr lang="en-US" sz="1300" dirty="0"/>
              <a:t>How many sites are listed?</a:t>
            </a:r>
            <a:r>
              <a:rPr lang="en-US" dirty="0"/>
              <a:t> </a:t>
            </a:r>
          </a:p>
          <a:p>
            <a:pPr lvl="1">
              <a:buFont typeface="Arial" pitchFamily="34" charset="0"/>
              <a:buChar char="•"/>
            </a:pPr>
            <a:r>
              <a:rPr lang="en-US" sz="1300" dirty="0"/>
              <a:t>What is this search showing you?  </a:t>
            </a:r>
          </a:p>
          <a:p>
            <a:pPr lvl="1">
              <a:buFont typeface="Arial" pitchFamily="34" charset="0"/>
              <a:buChar char="•"/>
            </a:pPr>
            <a:r>
              <a:rPr lang="en-US" sz="1300" dirty="0"/>
              <a:t>CLEAR TEXT PASSWORDS TO ACCESS DB'S!!!</a:t>
            </a:r>
            <a:r>
              <a:rPr lang="en-US" dirty="0"/>
              <a:t> </a:t>
            </a:r>
            <a:endParaRPr lang="en-US" sz="1300" dirty="0"/>
          </a:p>
          <a:p>
            <a:pPr lvl="1">
              <a:buFont typeface="Arial" pitchFamily="34" charset="0"/>
              <a:buChar char="•"/>
            </a:pPr>
            <a:r>
              <a:rPr lang="en-US" sz="1300" dirty="0"/>
              <a:t>Google search for:   </a:t>
            </a:r>
            <a:r>
              <a:rPr lang="en-US" sz="1300" i="1" dirty="0"/>
              <a:t>“not for distribution” confidential </a:t>
            </a:r>
            <a:r>
              <a:rPr lang="en-US" sz="1300" i="1" dirty="0" err="1"/>
              <a:t>site:edu</a:t>
            </a:r>
            <a:r>
              <a:rPr lang="en-US" dirty="0"/>
              <a:t> </a:t>
            </a:r>
          </a:p>
          <a:p>
            <a:pPr lvl="0">
              <a:buFont typeface="Arial" pitchFamily="34" charset="0"/>
              <a:buChar char="•"/>
            </a:pPr>
            <a:r>
              <a:rPr lang="en-US" sz="1300" dirty="0"/>
              <a:t>Google search for:   “This file was generated by </a:t>
            </a:r>
            <a:r>
              <a:rPr lang="en-US" sz="1300" dirty="0" err="1"/>
              <a:t>Nessus</a:t>
            </a:r>
            <a:r>
              <a:rPr lang="en-US" sz="1300" dirty="0"/>
              <a:t>”</a:t>
            </a:r>
            <a:r>
              <a:rPr lang="en-US" dirty="0"/>
              <a:t> </a:t>
            </a:r>
          </a:p>
          <a:p>
            <a:pPr lvl="1">
              <a:buFont typeface="Arial" pitchFamily="34" charset="0"/>
              <a:buChar char="•"/>
            </a:pPr>
            <a:r>
              <a:rPr lang="en-US" sz="1300" dirty="0"/>
              <a:t>How many sites are listed?</a:t>
            </a:r>
            <a:r>
              <a:rPr lang="en-US" dirty="0"/>
              <a:t> </a:t>
            </a:r>
          </a:p>
          <a:p>
            <a:pPr lvl="1">
              <a:buFont typeface="Arial" pitchFamily="34" charset="0"/>
              <a:buChar char="•"/>
            </a:pPr>
            <a:r>
              <a:rPr lang="en-US" sz="1300" dirty="0"/>
              <a:t>What is this search showing you?  </a:t>
            </a:r>
          </a:p>
          <a:p>
            <a:pPr lvl="1">
              <a:buFont typeface="Arial" pitchFamily="34" charset="0"/>
              <a:buChar char="•"/>
            </a:pPr>
            <a:r>
              <a:rPr lang="en-US" sz="1300" dirty="0"/>
              <a:t>Many </a:t>
            </a:r>
            <a:r>
              <a:rPr lang="en-US" sz="1300" dirty="0" err="1"/>
              <a:t>admins</a:t>
            </a:r>
            <a:r>
              <a:rPr lang="en-US" sz="1300" dirty="0"/>
              <a:t> use this to scan but fail to remove the auto-generated reports!  (they also fail to fix / patch)</a:t>
            </a:r>
            <a:r>
              <a:rPr lang="en-US" dirty="0"/>
              <a:t> </a:t>
            </a:r>
          </a:p>
          <a:p>
            <a:pPr lvl="0">
              <a:buFont typeface="Arial" pitchFamily="34" charset="0"/>
              <a:buChar char="•"/>
            </a:pPr>
            <a:r>
              <a:rPr lang="en-US" dirty="0"/>
              <a:t>Google search for:</a:t>
            </a:r>
            <a:r>
              <a:rPr lang="en-US" baseline="0" dirty="0"/>
              <a:t> </a:t>
            </a:r>
            <a:r>
              <a:rPr lang="en-US" baseline="0" dirty="0" err="1"/>
              <a:t>inurl</a:t>
            </a:r>
            <a:r>
              <a:rPr lang="en-US" baseline="0" dirty="0"/>
              <a:t>:/view.shtml</a:t>
            </a:r>
          </a:p>
          <a:p>
            <a:pPr lvl="1">
              <a:buFont typeface="Arial" pitchFamily="34" charset="0"/>
              <a:buChar char="•"/>
            </a:pPr>
            <a:r>
              <a:rPr lang="en-US" baseline="0" dirty="0"/>
              <a:t>What is this search showing you??? (web cams!!  DO NOT CONNET!</a:t>
            </a:r>
          </a:p>
          <a:p>
            <a:pPr lvl="1">
              <a:buFont typeface="Arial" pitchFamily="34" charset="0"/>
              <a:buChar char="•"/>
            </a:pPr>
            <a:r>
              <a:rPr lang="en-US" dirty="0"/>
              <a:t>So the trick to find and search for open unprotected Internet webcams that broadcast to the web, is by using the following query”</a:t>
            </a:r>
          </a:p>
          <a:p>
            <a:pPr lvl="1">
              <a:buFont typeface="Arial" pitchFamily="34" charset="0"/>
              <a:buChar char="•"/>
            </a:pPr>
            <a:endParaRPr lang="en-US" dirty="0"/>
          </a:p>
          <a:p>
            <a:pPr lvl="0">
              <a:buFont typeface="Arial" pitchFamily="34" charset="0"/>
              <a:buChar char="•"/>
            </a:pPr>
            <a:r>
              <a:rPr lang="en-US" dirty="0"/>
              <a:t>Remember---there is NO hard science here…like</a:t>
            </a:r>
            <a:r>
              <a:rPr lang="en-US" baseline="0" dirty="0"/>
              <a:t> all hacking---there is a little luck and a little ‘black magic’…but the point is BE CAREFUL!!!  </a:t>
            </a:r>
          </a:p>
          <a:p>
            <a:pPr lvl="1">
              <a:buFont typeface="Arial" pitchFamily="34" charset="0"/>
              <a:buChar char="•"/>
            </a:pPr>
            <a:r>
              <a:rPr lang="en-US" baseline="0" dirty="0"/>
              <a:t>Some simple searching / reading / intuition could yield THOUSANDS of useful searches</a:t>
            </a:r>
          </a:p>
          <a:p>
            <a:pPr lvl="1">
              <a:buFont typeface="Arial" pitchFamily="34" charset="0"/>
              <a:buChar char="•"/>
            </a:pPr>
            <a:r>
              <a:rPr lang="en-US" baseline="0" dirty="0"/>
              <a:t>Johnny Long “Google hacking” </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37</a:t>
            </a:fld>
            <a:endParaRPr lang="en-US"/>
          </a:p>
        </p:txBody>
      </p:sp>
    </p:spTree>
    <p:extLst>
      <p:ext uri="{BB962C8B-B14F-4D97-AF65-F5344CB8AC3E}">
        <p14:creationId xmlns:p14="http://schemas.microsoft.com/office/powerpoint/2010/main" val="505987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38</a:t>
            </a:fld>
            <a:endParaRPr lang="en-US"/>
          </a:p>
        </p:txBody>
      </p:sp>
    </p:spTree>
    <p:extLst>
      <p:ext uri="{BB962C8B-B14F-4D97-AF65-F5344CB8AC3E}">
        <p14:creationId xmlns:p14="http://schemas.microsoft.com/office/powerpoint/2010/main" val="2277315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43</a:t>
            </a:fld>
            <a:endParaRPr lang="en-US"/>
          </a:p>
        </p:txBody>
      </p:sp>
    </p:spTree>
    <p:extLst>
      <p:ext uri="{BB962C8B-B14F-4D97-AF65-F5344CB8AC3E}">
        <p14:creationId xmlns:p14="http://schemas.microsoft.com/office/powerpoint/2010/main" val="3725449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47</a:t>
            </a:fld>
            <a:endParaRPr lang="en-US"/>
          </a:p>
        </p:txBody>
      </p:sp>
    </p:spTree>
    <p:extLst>
      <p:ext uri="{BB962C8B-B14F-4D97-AF65-F5344CB8AC3E}">
        <p14:creationId xmlns:p14="http://schemas.microsoft.com/office/powerpoint/2010/main" val="808929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53</a:t>
            </a:fld>
            <a:endParaRPr lang="en-US"/>
          </a:p>
        </p:txBody>
      </p:sp>
    </p:spTree>
    <p:extLst>
      <p:ext uri="{BB962C8B-B14F-4D97-AF65-F5344CB8AC3E}">
        <p14:creationId xmlns:p14="http://schemas.microsoft.com/office/powerpoint/2010/main" val="62041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One goal == find out as much about</a:t>
            </a:r>
            <a:r>
              <a:rPr lang="en-US" baseline="0" dirty="0"/>
              <a:t> your target as possible</a:t>
            </a:r>
          </a:p>
          <a:p>
            <a:pPr marL="171450" indent="-171450">
              <a:buFont typeface="Arial" pitchFamily="34" charset="0"/>
              <a:buChar char="•"/>
            </a:pPr>
            <a:endParaRPr lang="en-US" baseline="0" dirty="0"/>
          </a:p>
          <a:p>
            <a:pPr marL="171450" indent="-171450">
              <a:buFont typeface="Arial" pitchFamily="34" charset="0"/>
              <a:buChar char="•"/>
            </a:pPr>
            <a:r>
              <a:rPr lang="en-US" baseline="0" dirty="0"/>
              <a:t>Lots of different names:  (see list)</a:t>
            </a:r>
          </a:p>
          <a:p>
            <a:pPr marL="171450" indent="-171450">
              <a:buFont typeface="Arial" pitchFamily="34" charset="0"/>
              <a:buChar char="•"/>
            </a:pPr>
            <a:endParaRPr lang="en-US" baseline="0" dirty="0"/>
          </a:p>
          <a:p>
            <a:pPr marL="171450" indent="-171450">
              <a:buFont typeface="Arial" pitchFamily="34" charset="0"/>
              <a:buChar char="•"/>
            </a:pPr>
            <a:r>
              <a:rPr lang="en-US" baseline="0" dirty="0"/>
              <a:t>Single step / many parts:</a:t>
            </a:r>
          </a:p>
          <a:p>
            <a:pPr marL="628650" lvl="1" indent="-171450">
              <a:buFont typeface="Arial" pitchFamily="34" charset="0"/>
              <a:buChar char="•"/>
            </a:pPr>
            <a:r>
              <a:rPr lang="en-US" baseline="0" dirty="0"/>
              <a:t>Depends on the methodology you’re using</a:t>
            </a:r>
          </a:p>
          <a:p>
            <a:pPr marL="628650" lvl="1" indent="-171450">
              <a:buFont typeface="Arial" pitchFamily="34" charset="0"/>
              <a:buChar char="•"/>
            </a:pPr>
            <a:r>
              <a:rPr lang="en-US" baseline="0" dirty="0"/>
              <a:t>At least 3 parts:  Recon &amp; </a:t>
            </a:r>
            <a:r>
              <a:rPr lang="en-US" baseline="0" dirty="0" err="1"/>
              <a:t>Footprinting</a:t>
            </a:r>
            <a:r>
              <a:rPr lang="en-US" baseline="0" dirty="0"/>
              <a:t> &amp; Verification</a:t>
            </a:r>
          </a:p>
          <a:p>
            <a:pPr marL="628650" lvl="1" indent="-171450">
              <a:buFont typeface="Arial" pitchFamily="34" charset="0"/>
              <a:buChar char="•"/>
            </a:pPr>
            <a:r>
              <a:rPr lang="en-US" baseline="0" dirty="0"/>
              <a:t>Some will include Enumeration </a:t>
            </a:r>
          </a:p>
          <a:p>
            <a:pPr marL="628650" lvl="1" indent="-171450">
              <a:buFont typeface="Arial" pitchFamily="34" charset="0"/>
              <a:buChar char="•"/>
            </a:pPr>
            <a:r>
              <a:rPr lang="en-US" baseline="0" dirty="0"/>
              <a:t>Some will even include scanning</a:t>
            </a:r>
          </a:p>
          <a:p>
            <a:pPr marL="628650" lvl="1" indent="-171450">
              <a:buFont typeface="Arial" pitchFamily="34" charset="0"/>
              <a:buChar char="•"/>
            </a:pPr>
            <a:endParaRPr lang="en-US" baseline="0" dirty="0"/>
          </a:p>
          <a:p>
            <a:pPr marL="628650" lvl="1" indent="-171450">
              <a:buFont typeface="Arial" pitchFamily="34" charset="0"/>
              <a:buChar char="•"/>
            </a:pPr>
            <a:r>
              <a:rPr lang="en-US" baseline="0" dirty="0"/>
              <a:t>For this class we’ll look at Recon &amp; </a:t>
            </a:r>
            <a:r>
              <a:rPr lang="en-US" baseline="0" dirty="0" err="1"/>
              <a:t>Footprinting</a:t>
            </a:r>
            <a:r>
              <a:rPr lang="en-US" baseline="0" dirty="0"/>
              <a:t> </a:t>
            </a:r>
          </a:p>
          <a:p>
            <a:pPr marL="1085850" lvl="2" indent="-171450">
              <a:buFont typeface="Arial" pitchFamily="34" charset="0"/>
              <a:buChar char="•"/>
            </a:pPr>
            <a:r>
              <a:rPr lang="en-US" baseline="0" dirty="0"/>
              <a:t>We’ll include verification as part of </a:t>
            </a:r>
            <a:r>
              <a:rPr lang="en-US" baseline="0" dirty="0" err="1"/>
              <a:t>footprinting</a:t>
            </a:r>
            <a:r>
              <a:rPr lang="en-US" baseline="0" dirty="0"/>
              <a:t> and discuss scanning on it’s own</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4</a:t>
            </a:fld>
            <a:endParaRPr lang="en-US"/>
          </a:p>
        </p:txBody>
      </p:sp>
    </p:spTree>
    <p:extLst>
      <p:ext uri="{BB962C8B-B14F-4D97-AF65-F5344CB8AC3E}">
        <p14:creationId xmlns:p14="http://schemas.microsoft.com/office/powerpoint/2010/main" val="2673219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55000" lnSpcReduction="20000"/>
          </a:bodyPr>
          <a:lstStyle/>
          <a:p>
            <a:r>
              <a:rPr lang="en-US" dirty="0"/>
              <a:t>http://midnightresearch.com/projects/search-engine-assessment-tool/</a:t>
            </a:r>
          </a:p>
          <a:p>
            <a:endParaRPr lang="en-US" dirty="0"/>
          </a:p>
          <a:p>
            <a:r>
              <a:rPr lang="en-US" b="1" dirty="0"/>
              <a:t>Videos</a:t>
            </a:r>
            <a:endParaRPr lang="en-US" dirty="0"/>
          </a:p>
          <a:p>
            <a:r>
              <a:rPr lang="en-US" dirty="0"/>
              <a:t>Below are examples of using SEAT to scan live targets, generate advanced queries, and other tasks:</a:t>
            </a:r>
          </a:p>
          <a:p>
            <a:endParaRPr lang="en-US" dirty="0">
              <a:hlinkClick r:id="rId3" action="ppaction://hlinkfile"/>
            </a:endParaRPr>
          </a:p>
          <a:p>
            <a:pPr marL="0" indent="0">
              <a:buFont typeface="Arial" pitchFamily="34" charset="0"/>
              <a:buNone/>
            </a:pPr>
            <a:r>
              <a:rPr lang="en-US" dirty="0">
                <a:hlinkClick r:id="rId3" action="ppaction://hlinkfile"/>
              </a:rPr>
              <a:t>single target scan</a:t>
            </a:r>
            <a:r>
              <a:rPr lang="en-US" dirty="0"/>
              <a:t> – In this video, you will learn the basics of using SEAT like adding a target to scan, selecting a query, search engines to use for the scan, and setting preferences. Once the scan parameters were specified, we will execute the scan itself and look at the results in the Analysis window.</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hlinkClick r:id="rId3"/>
              </a:rPr>
              <a:t>http://midnightresearch.com/common/seat/seat-simple_scan.avi</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To</a:t>
            </a:r>
            <a:r>
              <a:rPr lang="en-US" baseline="0" dirty="0"/>
              <a:t> scan a target: </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Add a target domain in upper left “midnightresearchlabs.com” </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add a query (pre-defined) by clicking on the folder (execution window </a:t>
            </a:r>
            <a:r>
              <a:rPr lang="en-US" baseline="0" dirty="0">
                <a:sym typeface="Wingdings" pitchFamily="2" charset="2"/>
              </a:rPr>
              <a:t> query tab) and choose “databases”  </a:t>
            </a:r>
            <a:r>
              <a:rPr lang="en-US" baseline="0" dirty="0" err="1">
                <a:sym typeface="Wingdings" pitchFamily="2" charset="2"/>
              </a:rPr>
              <a:t>ghdb</a:t>
            </a:r>
            <a:r>
              <a:rPr lang="en-US" baseline="0" dirty="0">
                <a:sym typeface="Wingdings" pitchFamily="2" charset="2"/>
              </a:rPr>
              <a:t> or </a:t>
            </a:r>
            <a:r>
              <a:rPr lang="en-US" baseline="0" dirty="0" err="1">
                <a:sym typeface="Wingdings" pitchFamily="2" charset="2"/>
              </a:rPr>
              <a:t>gdork</a:t>
            </a:r>
            <a:r>
              <a:rPr lang="en-US" baseline="0" dirty="0">
                <a:sym typeface="Wingdings" pitchFamily="2" charset="2"/>
              </a:rPr>
              <a:t>, etc…</a:t>
            </a:r>
            <a:endParaRPr lang="en-US" baseline="0" dirty="0"/>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a:p>
            <a:r>
              <a:rPr lang="en-US" sz="1200" b="1" i="0" u="none" strike="noStrike" kern="1200" baseline="0" dirty="0">
                <a:solidFill>
                  <a:schemeClr val="tx1"/>
                </a:solidFill>
                <a:latin typeface="+mn-lt"/>
                <a:ea typeface="+mn-ea"/>
                <a:cs typeface="+mn-cs"/>
              </a:rPr>
              <a:t>Search depth </a:t>
            </a:r>
            <a:r>
              <a:rPr lang="en-US" sz="1200" b="0" i="0" u="none" strike="noStrike" kern="1200" baseline="0" dirty="0">
                <a:solidFill>
                  <a:schemeClr val="tx1"/>
                </a:solidFill>
                <a:latin typeface="+mn-lt"/>
                <a:ea typeface="+mn-ea"/>
                <a:cs typeface="+mn-cs"/>
              </a:rPr>
              <a:t>– search depth specifies how many levels of search results SEAT will traverse. If</a:t>
            </a:r>
          </a:p>
          <a:p>
            <a:r>
              <a:rPr lang="en-US" sz="1200" b="0" i="0" u="none" strike="noStrike" kern="1200" baseline="0" dirty="0">
                <a:solidFill>
                  <a:schemeClr val="tx1"/>
                </a:solidFill>
                <a:latin typeface="+mn-lt"/>
                <a:ea typeface="+mn-ea"/>
                <a:cs typeface="+mn-cs"/>
              </a:rPr>
              <a:t>you specify 0, that means SEAT will process results on the first page returned and give up on</a:t>
            </a:r>
          </a:p>
          <a:p>
            <a:r>
              <a:rPr lang="en-US" sz="1200" b="0" i="0" u="none" strike="noStrike" kern="1200" baseline="0" dirty="0">
                <a:solidFill>
                  <a:schemeClr val="tx1"/>
                </a:solidFill>
                <a:latin typeface="+mn-lt"/>
                <a:ea typeface="+mn-ea"/>
                <a:cs typeface="+mn-cs"/>
              </a:rPr>
              <a:t>that particular search query; however, if you specify a higher depth, SEAT will continue</a:t>
            </a:r>
          </a:p>
          <a:p>
            <a:r>
              <a:rPr lang="en-US" sz="1200" b="0" i="0" u="none" strike="noStrike" kern="1200" baseline="0" dirty="0">
                <a:solidFill>
                  <a:schemeClr val="tx1"/>
                </a:solidFill>
                <a:latin typeface="+mn-lt"/>
                <a:ea typeface="+mn-ea"/>
                <a:cs typeface="+mn-cs"/>
              </a:rPr>
              <a:t>digging through pages returned by the search engine. You can use one of the predefined values</a:t>
            </a:r>
          </a:p>
          <a:p>
            <a:r>
              <a:rPr lang="en-US" sz="1200" b="0" i="0" u="none" strike="noStrike" kern="1200" baseline="0" dirty="0">
                <a:solidFill>
                  <a:schemeClr val="tx1"/>
                </a:solidFill>
                <a:latin typeface="+mn-lt"/>
                <a:ea typeface="+mn-ea"/>
                <a:cs typeface="+mn-cs"/>
              </a:rPr>
              <a:t>or type in your own.</a:t>
            </a:r>
          </a:p>
          <a:p>
            <a:r>
              <a:rPr lang="en-US" sz="9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Use mined results – </a:t>
            </a:r>
            <a:r>
              <a:rPr lang="en-US" sz="1200" b="0" i="0" u="none" strike="noStrike" kern="1200" baseline="0" dirty="0">
                <a:solidFill>
                  <a:schemeClr val="tx1"/>
                </a:solidFill>
                <a:latin typeface="+mn-lt"/>
                <a:ea typeface="+mn-ea"/>
                <a:cs typeface="+mn-cs"/>
              </a:rPr>
              <a:t>during the scan SEAT will try to mine domains that are related to the</a:t>
            </a:r>
          </a:p>
          <a:p>
            <a:r>
              <a:rPr lang="en-US" sz="1200" b="0" i="0" u="none" strike="noStrike" kern="1200" baseline="0" dirty="0">
                <a:solidFill>
                  <a:schemeClr val="tx1"/>
                </a:solidFill>
                <a:latin typeface="+mn-lt"/>
                <a:ea typeface="+mn-ea"/>
                <a:cs typeface="+mn-cs"/>
              </a:rPr>
              <a:t>original target domain. Normally they will simply show up in the Analysis window, but you can</a:t>
            </a:r>
          </a:p>
          <a:p>
            <a:r>
              <a:rPr lang="en-US" sz="1200" b="0" i="0" u="none" strike="noStrike" kern="1200" baseline="0" dirty="0">
                <a:solidFill>
                  <a:schemeClr val="tx1"/>
                </a:solidFill>
                <a:latin typeface="+mn-lt"/>
                <a:ea typeface="+mn-ea"/>
                <a:cs typeface="+mn-cs"/>
              </a:rPr>
              <a:t>also either generate new queries right away and make appropriate requests on the mined sites by</a:t>
            </a:r>
          </a:p>
          <a:p>
            <a:r>
              <a:rPr lang="en-US" sz="1200" b="0" i="0" u="none" strike="noStrike" kern="1200" baseline="0" dirty="0">
                <a:solidFill>
                  <a:schemeClr val="tx1"/>
                </a:solidFill>
                <a:latin typeface="+mn-lt"/>
                <a:ea typeface="+mn-ea"/>
                <a:cs typeface="+mn-cs"/>
              </a:rPr>
              <a:t>selecting </a:t>
            </a:r>
            <a:r>
              <a:rPr lang="en-US" sz="1200" b="0" i="1" u="none" strike="noStrike" kern="1200" baseline="0" dirty="0">
                <a:solidFill>
                  <a:schemeClr val="tx1"/>
                </a:solidFill>
                <a:latin typeface="+mn-lt"/>
                <a:ea typeface="+mn-ea"/>
                <a:cs typeface="+mn-cs"/>
              </a:rPr>
              <a:t>Immediately Request </a:t>
            </a:r>
            <a:r>
              <a:rPr lang="en-US" sz="1200" b="0" i="0" u="none" strike="noStrike" kern="1200" baseline="0" dirty="0">
                <a:solidFill>
                  <a:schemeClr val="tx1"/>
                </a:solidFill>
                <a:latin typeface="+mn-lt"/>
                <a:ea typeface="+mn-ea"/>
                <a:cs typeface="+mn-cs"/>
              </a:rPr>
              <a:t>or simply save them to the targets list in the preparation stage for</a:t>
            </a:r>
          </a:p>
          <a:p>
            <a:r>
              <a:rPr lang="en-US" sz="1200" b="0" i="0" u="none" strike="noStrike" kern="1200" baseline="0" dirty="0">
                <a:solidFill>
                  <a:schemeClr val="tx1"/>
                </a:solidFill>
                <a:latin typeface="+mn-lt"/>
                <a:ea typeface="+mn-ea"/>
                <a:cs typeface="+mn-cs"/>
              </a:rPr>
              <a:t>subsequent searches by selecting </a:t>
            </a:r>
            <a:r>
              <a:rPr lang="en-US" sz="1200" b="0" i="1" u="none" strike="noStrike" kern="1200" baseline="0" dirty="0">
                <a:solidFill>
                  <a:schemeClr val="tx1"/>
                </a:solidFill>
                <a:latin typeface="+mn-lt"/>
                <a:ea typeface="+mn-ea"/>
                <a:cs typeface="+mn-cs"/>
              </a:rPr>
              <a:t>Save for Later </a:t>
            </a:r>
            <a:r>
              <a:rPr lang="en-US" sz="1200" b="0" i="0" u="none" strike="noStrike" kern="1200" baseline="0" dirty="0">
                <a:solidFill>
                  <a:schemeClr val="tx1"/>
                </a:solidFill>
                <a:latin typeface="+mn-lt"/>
                <a:ea typeface="+mn-ea"/>
                <a:cs typeface="+mn-cs"/>
              </a:rPr>
              <a:t>option.</a:t>
            </a:r>
          </a:p>
          <a:p>
            <a:r>
              <a:rPr lang="en-US" sz="9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Sleep Time between runs </a:t>
            </a:r>
            <a:r>
              <a:rPr lang="en-US" sz="1200" b="0" i="0" u="none" strike="noStrike" kern="1200" baseline="0" dirty="0">
                <a:solidFill>
                  <a:schemeClr val="tx1"/>
                </a:solidFill>
                <a:latin typeface="+mn-lt"/>
                <a:ea typeface="+mn-ea"/>
                <a:cs typeface="+mn-cs"/>
              </a:rPr>
              <a:t>– sleep time specifies a time</a:t>
            </a:r>
          </a:p>
          <a:p>
            <a:r>
              <a:rPr lang="en-US" sz="1200" b="0" i="0" u="none" strike="noStrike" kern="1200" baseline="0" dirty="0">
                <a:solidFill>
                  <a:schemeClr val="tx1"/>
                </a:solidFill>
                <a:latin typeface="+mn-lt"/>
                <a:ea typeface="+mn-ea"/>
                <a:cs typeface="+mn-cs"/>
              </a:rPr>
              <a:t>period between two search requests in a single thread.</a:t>
            </a:r>
          </a:p>
          <a:p>
            <a:r>
              <a:rPr lang="en-US" sz="1200" b="0" i="0" u="none" strike="noStrike" kern="1200" baseline="0" dirty="0">
                <a:solidFill>
                  <a:schemeClr val="tx1"/>
                </a:solidFill>
                <a:latin typeface="+mn-lt"/>
                <a:ea typeface="+mn-ea"/>
                <a:cs typeface="+mn-cs"/>
              </a:rPr>
              <a:t>Increasing this number will slow down the scan but spare</a:t>
            </a:r>
          </a:p>
          <a:p>
            <a:r>
              <a:rPr lang="en-US" sz="1200" b="0" i="0" u="none" strike="noStrike" kern="1200" baseline="0" dirty="0">
                <a:solidFill>
                  <a:schemeClr val="tx1"/>
                </a:solidFill>
                <a:latin typeface="+mn-lt"/>
                <a:ea typeface="+mn-ea"/>
                <a:cs typeface="+mn-cs"/>
              </a:rPr>
              <a:t>your and search engine's network bandwidth. Decreasing</a:t>
            </a:r>
          </a:p>
          <a:p>
            <a:r>
              <a:rPr lang="en-US" sz="1200" b="0" i="0" u="none" strike="noStrike" kern="1200" baseline="0" dirty="0">
                <a:solidFill>
                  <a:schemeClr val="tx1"/>
                </a:solidFill>
                <a:latin typeface="+mn-lt"/>
                <a:ea typeface="+mn-ea"/>
                <a:cs typeface="+mn-cs"/>
              </a:rPr>
              <a:t>sleep time will likely get you banned by search engines for</a:t>
            </a:r>
          </a:p>
          <a:p>
            <a:r>
              <a:rPr lang="en-US" sz="1200" b="0" i="0" u="none" strike="noStrike" kern="1200" baseline="0" dirty="0">
                <a:solidFill>
                  <a:schemeClr val="tx1"/>
                </a:solidFill>
                <a:latin typeface="+mn-lt"/>
                <a:ea typeface="+mn-ea"/>
                <a:cs typeface="+mn-cs"/>
              </a:rPr>
              <a:t>overloading their servers. (Use random User-Agents and</a:t>
            </a:r>
          </a:p>
          <a:p>
            <a:r>
              <a:rPr lang="en-US" sz="1200" b="0" i="0" u="none" strike="noStrike" kern="1200" baseline="0" dirty="0">
                <a:solidFill>
                  <a:schemeClr val="tx1"/>
                </a:solidFill>
                <a:latin typeface="+mn-lt"/>
                <a:ea typeface="+mn-ea"/>
                <a:cs typeface="+mn-cs"/>
              </a:rPr>
              <a:t>Proxy servers to avoid the ban). You can use one of the</a:t>
            </a:r>
          </a:p>
          <a:p>
            <a:r>
              <a:rPr lang="en-US" sz="1200" b="0" i="0" u="none" strike="noStrike" kern="1200" baseline="0" dirty="0">
                <a:solidFill>
                  <a:schemeClr val="tx1"/>
                </a:solidFill>
                <a:latin typeface="+mn-lt"/>
                <a:ea typeface="+mn-ea"/>
                <a:cs typeface="+mn-cs"/>
              </a:rPr>
              <a:t>predefined values or type in your own.</a:t>
            </a:r>
          </a:p>
          <a:p>
            <a:r>
              <a:rPr lang="en-US" sz="9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Number of threads </a:t>
            </a:r>
            <a:r>
              <a:rPr lang="en-US" sz="1200" b="0" i="0" u="none" strike="noStrike" kern="1200" baseline="0" dirty="0">
                <a:solidFill>
                  <a:schemeClr val="tx1"/>
                </a:solidFill>
                <a:latin typeface="+mn-lt"/>
                <a:ea typeface="+mn-ea"/>
                <a:cs typeface="+mn-cs"/>
              </a:rPr>
              <a:t>– with this setting you can control how</a:t>
            </a:r>
          </a:p>
          <a:p>
            <a:r>
              <a:rPr lang="en-US" sz="1200" b="0" i="0" u="none" strike="noStrike" kern="1200" baseline="0" dirty="0">
                <a:solidFill>
                  <a:schemeClr val="tx1"/>
                </a:solidFill>
                <a:latin typeface="+mn-lt"/>
                <a:ea typeface="+mn-ea"/>
                <a:cs typeface="+mn-cs"/>
              </a:rPr>
              <a:t>many simultaneous requests (threads) SEAT will perform</a:t>
            </a:r>
          </a:p>
          <a:p>
            <a:r>
              <a:rPr lang="en-US" sz="1200" b="0" i="0" u="none" strike="noStrike" kern="1200" baseline="0" dirty="0">
                <a:solidFill>
                  <a:schemeClr val="tx1"/>
                </a:solidFill>
                <a:latin typeface="+mn-lt"/>
                <a:ea typeface="+mn-ea"/>
                <a:cs typeface="+mn-cs"/>
              </a:rPr>
              <a:t>during the scan. Just like Sleep Time above, the number of</a:t>
            </a:r>
          </a:p>
          <a:p>
            <a:r>
              <a:rPr lang="en-US" sz="1200" b="0" i="0" u="none" strike="noStrike" kern="1200" baseline="0" dirty="0">
                <a:solidFill>
                  <a:schemeClr val="tx1"/>
                </a:solidFill>
                <a:latin typeface="+mn-lt"/>
                <a:ea typeface="+mn-ea"/>
                <a:cs typeface="+mn-cs"/>
              </a:rPr>
              <a:t>threads should be optimized to your individual network and</a:t>
            </a:r>
          </a:p>
          <a:p>
            <a:r>
              <a:rPr lang="en-US" sz="1200" b="0" i="0" u="none" strike="noStrike" kern="1200" baseline="0" dirty="0">
                <a:solidFill>
                  <a:schemeClr val="tx1"/>
                </a:solidFill>
                <a:latin typeface="+mn-lt"/>
                <a:ea typeface="+mn-ea"/>
                <a:cs typeface="+mn-cs"/>
              </a:rPr>
              <a:t>processing capabilities.</a:t>
            </a:r>
          </a:p>
          <a:p>
            <a:r>
              <a:rPr lang="en-US" sz="9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User-Agent </a:t>
            </a:r>
            <a:r>
              <a:rPr lang="en-US" sz="1200" b="0" i="0" u="none" strike="noStrike" kern="1200" baseline="0" dirty="0">
                <a:solidFill>
                  <a:schemeClr val="tx1"/>
                </a:solidFill>
                <a:latin typeface="+mn-lt"/>
                <a:ea typeface="+mn-ea"/>
                <a:cs typeface="+mn-cs"/>
              </a:rPr>
              <a:t>– User-Agent string is how SEAT identifies itself</a:t>
            </a:r>
          </a:p>
          <a:p>
            <a:r>
              <a:rPr lang="en-US" sz="1200" b="0" i="0" u="none" strike="noStrike" kern="1200" baseline="0" dirty="0">
                <a:solidFill>
                  <a:schemeClr val="tx1"/>
                </a:solidFill>
                <a:latin typeface="+mn-lt"/>
                <a:ea typeface="+mn-ea"/>
                <a:cs typeface="+mn-cs"/>
              </a:rPr>
              <a:t>to search engines. Some search engines (</a:t>
            </a:r>
            <a:r>
              <a:rPr lang="en-US" sz="1200" b="0" i="0" u="none" strike="noStrike" kern="1200" baseline="0" dirty="0" err="1">
                <a:solidFill>
                  <a:schemeClr val="tx1"/>
                </a:solidFill>
                <a:latin typeface="+mn-lt"/>
                <a:ea typeface="+mn-ea"/>
                <a:cs typeface="+mn-cs"/>
              </a:rPr>
              <a:t>MSN,Yahoo,etc</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have tendency to return different results for different User-</a:t>
            </a:r>
          </a:p>
          <a:p>
            <a:r>
              <a:rPr lang="en-US" sz="1200" b="0" i="0" u="none" strike="noStrike" kern="1200" baseline="0" dirty="0">
                <a:solidFill>
                  <a:schemeClr val="tx1"/>
                </a:solidFill>
                <a:latin typeface="+mn-lt"/>
                <a:ea typeface="+mn-ea"/>
                <a:cs typeface="+mn-cs"/>
              </a:rPr>
              <a:t>Agent types. There are two special User Agent entries. If you</a:t>
            </a:r>
          </a:p>
          <a:p>
            <a:r>
              <a:rPr lang="en-US" sz="1200" b="0" i="0" u="none" strike="noStrike" kern="1200" baseline="0" dirty="0">
                <a:solidFill>
                  <a:schemeClr val="tx1"/>
                </a:solidFill>
                <a:latin typeface="+mn-lt"/>
                <a:ea typeface="+mn-ea"/>
                <a:cs typeface="+mn-cs"/>
              </a:rPr>
              <a:t>select 'Random Bot' or 'Random Browser', SEAT will use a</a:t>
            </a:r>
          </a:p>
          <a:p>
            <a:r>
              <a:rPr lang="en-US" sz="1200" b="0" i="0" u="none" strike="noStrike" kern="1200" baseline="0" dirty="0">
                <a:solidFill>
                  <a:schemeClr val="tx1"/>
                </a:solidFill>
                <a:latin typeface="+mn-lt"/>
                <a:ea typeface="+mn-ea"/>
                <a:cs typeface="+mn-cs"/>
              </a:rPr>
              <a:t>random User Agent string from its internal list of a few</a:t>
            </a:r>
          </a:p>
          <a:p>
            <a:r>
              <a:rPr lang="en-US" sz="1200" b="0" i="0" u="none" strike="noStrike" kern="1200" baseline="0" dirty="0">
                <a:solidFill>
                  <a:schemeClr val="tx1"/>
                </a:solidFill>
                <a:latin typeface="+mn-lt"/>
                <a:ea typeface="+mn-ea"/>
                <a:cs typeface="+mn-cs"/>
              </a:rPr>
              <a:t>thousand User Agent strings for every request it makes. You</a:t>
            </a:r>
          </a:p>
          <a:p>
            <a:r>
              <a:rPr lang="en-US" sz="1200" b="0" i="0" u="none" strike="noStrike" kern="1200" baseline="0" dirty="0">
                <a:solidFill>
                  <a:schemeClr val="tx1"/>
                </a:solidFill>
                <a:latin typeface="+mn-lt"/>
                <a:ea typeface="+mn-ea"/>
                <a:cs typeface="+mn-cs"/>
              </a:rPr>
              <a:t>can use one of the predefined values or type in your own.</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54</a:t>
            </a:fld>
            <a:endParaRPr lang="en-US"/>
          </a:p>
        </p:txBody>
      </p:sp>
    </p:spTree>
    <p:extLst>
      <p:ext uri="{BB962C8B-B14F-4D97-AF65-F5344CB8AC3E}">
        <p14:creationId xmlns:p14="http://schemas.microsoft.com/office/powerpoint/2010/main" val="1173106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47500" lnSpcReduction="20000"/>
          </a:bodyPr>
          <a:lstStyle/>
          <a:p>
            <a:r>
              <a:rPr lang="en-US" dirty="0"/>
              <a:t>Do</a:t>
            </a:r>
            <a:r>
              <a:rPr lang="en-US" baseline="0" dirty="0"/>
              <a:t> a simple search </a:t>
            </a:r>
            <a:r>
              <a:rPr lang="en-US" baseline="0" dirty="0" err="1"/>
              <a:t>diggity</a:t>
            </a:r>
            <a:r>
              <a:rPr lang="en-US" baseline="0" dirty="0"/>
              <a:t> example</a:t>
            </a:r>
            <a:endParaRPr lang="en-US" dirty="0"/>
          </a:p>
          <a:p>
            <a:endParaRPr lang="en-US" dirty="0"/>
          </a:p>
          <a:p>
            <a:r>
              <a:rPr lang="en-US" dirty="0"/>
              <a:t>Version</a:t>
            </a:r>
            <a:r>
              <a:rPr lang="en-US" baseline="0" dirty="0"/>
              <a:t> 3 current as of </a:t>
            </a:r>
            <a:r>
              <a:rPr lang="en-US" baseline="0" dirty="0" err="1"/>
              <a:t>sept</a:t>
            </a:r>
            <a:r>
              <a:rPr lang="en-US" baseline="0" dirty="0"/>
              <a:t> 2012.  included a number of other tools (</a:t>
            </a:r>
            <a:r>
              <a:rPr lang="en-US" baseline="0" dirty="0" err="1"/>
              <a:t>flashdiggity</a:t>
            </a:r>
            <a:r>
              <a:rPr lang="en-US" baseline="0" dirty="0"/>
              <a:t>, </a:t>
            </a:r>
            <a:r>
              <a:rPr lang="en-US" baseline="0" dirty="0" err="1"/>
              <a:t>diggitydlp</a:t>
            </a:r>
            <a:r>
              <a:rPr lang="en-US" baseline="0" dirty="0"/>
              <a:t>, malware </a:t>
            </a:r>
            <a:r>
              <a:rPr lang="en-US" baseline="0" dirty="0" err="1"/>
              <a:t>diggity</a:t>
            </a:r>
            <a:r>
              <a:rPr lang="en-US" baseline="0" dirty="0"/>
              <a:t>, not in my backyard)</a:t>
            </a:r>
            <a:endParaRPr lang="en-US" dirty="0"/>
          </a:p>
          <a:p>
            <a:r>
              <a:rPr lang="en-US" dirty="0"/>
              <a:t>Windows only…Requires </a:t>
            </a:r>
            <a:r>
              <a:rPr lang="en-US" dirty="0" err="1"/>
              <a:t>.Net</a:t>
            </a:r>
            <a:r>
              <a:rPr lang="en-US" dirty="0"/>
              <a:t> 4</a:t>
            </a:r>
          </a:p>
          <a:p>
            <a:r>
              <a:rPr lang="en-US" dirty="0"/>
              <a:t>Automated results…can even</a:t>
            </a:r>
            <a:r>
              <a:rPr lang="en-US" baseline="0" dirty="0"/>
              <a:t> </a:t>
            </a:r>
          </a:p>
          <a:p>
            <a:endParaRPr lang="en-US" baseline="0" dirty="0"/>
          </a:p>
          <a:p>
            <a:r>
              <a:rPr lang="en-US" baseline="0" dirty="0"/>
              <a:t>PLEASE NOTE!  Need to create a custom API AND CUSTOM SEARCH ENGINE ID!</a:t>
            </a:r>
          </a:p>
          <a:p>
            <a:pPr marL="628650" lvl="1" indent="-171450">
              <a:buFont typeface="Arial" pitchFamily="34" charset="0"/>
              <a:buChar char="•"/>
            </a:pPr>
            <a:r>
              <a:rPr lang="en-US" baseline="0" dirty="0"/>
              <a:t>There are links to do this right on the tools page.  Do this.  Know the limitations.</a:t>
            </a:r>
          </a:p>
          <a:p>
            <a:endParaRPr lang="en-US" baseline="0" dirty="0"/>
          </a:p>
          <a:p>
            <a:r>
              <a:rPr lang="en-US" baseline="0" dirty="0"/>
              <a:t>BHDB = Bing Hacking DB, GHDB = Google HDB, SHDB = </a:t>
            </a:r>
            <a:r>
              <a:rPr lang="en-US" baseline="0" dirty="0" err="1"/>
              <a:t>SiteDigger</a:t>
            </a:r>
            <a:r>
              <a:rPr lang="en-US" baseline="0" dirty="0"/>
              <a:t> Hacking DB, FHDB = </a:t>
            </a:r>
            <a:r>
              <a:rPr lang="en-US" baseline="0" dirty="0" err="1"/>
              <a:t>Foundstone</a:t>
            </a:r>
            <a:r>
              <a:rPr lang="en-US" baseline="0" dirty="0"/>
              <a:t> HDB</a:t>
            </a:r>
          </a:p>
          <a:p>
            <a:endParaRPr lang="en-US" baseline="0" dirty="0"/>
          </a:p>
          <a:p>
            <a:r>
              <a:rPr lang="en-US" baseline="0" dirty="0"/>
              <a:t>Other tools:</a:t>
            </a:r>
          </a:p>
          <a:p>
            <a:pPr marL="171450" indent="-171450">
              <a:buFont typeface="Arial" pitchFamily="34" charset="0"/>
              <a:buChar char="•"/>
            </a:pPr>
            <a:r>
              <a:rPr lang="en-US" baseline="0" dirty="0" err="1"/>
              <a:t>SiteDigger</a:t>
            </a:r>
            <a:r>
              <a:rPr lang="en-US" baseline="0" dirty="0"/>
              <a:t>  (</a:t>
            </a:r>
            <a:r>
              <a:rPr lang="en-US" baseline="0" dirty="0" err="1"/>
              <a:t>FoundStone</a:t>
            </a:r>
            <a:r>
              <a:rPr lang="en-US" baseline="0" dirty="0"/>
              <a:t>), Binging, </a:t>
            </a:r>
            <a:r>
              <a:rPr lang="en-US" baseline="0" dirty="0" err="1"/>
              <a:t>Goolag</a:t>
            </a:r>
            <a:r>
              <a:rPr lang="en-US" baseline="0" dirty="0"/>
              <a:t>, </a:t>
            </a:r>
            <a:r>
              <a:rPr lang="en-US" baseline="0" dirty="0" err="1"/>
              <a:t>Gooscan</a:t>
            </a:r>
            <a:r>
              <a:rPr lang="en-US" baseline="0" dirty="0"/>
              <a:t>, etc…</a:t>
            </a:r>
          </a:p>
          <a:p>
            <a:pPr marL="171450" indent="-171450">
              <a:buFont typeface="Arial" pitchFamily="34" charset="0"/>
              <a:buChar cha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Rob Ragan, Francis Brown </a:t>
            </a:r>
            <a:r>
              <a:rPr lang="en-US" b="1" dirty="0"/>
              <a:t>Lord of the Bing: Taking Back Search Engine Hacking from Google and Bing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WHAT</a:t>
            </a:r>
            <a:r>
              <a:rPr lang="en-US" b="1" baseline="0" dirty="0"/>
              <a:t> IS MALWARE DIGGITY?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uses Bing’s “link” directive to identify offsite-links on the target domain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Compares known malware sites/domains to your target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If the site is linking to a known malware / </a:t>
            </a:r>
            <a:r>
              <a:rPr lang="en-US" b="0" baseline="0" dirty="0" err="1"/>
              <a:t>warez</a:t>
            </a:r>
            <a:r>
              <a:rPr lang="en-US" b="0" baseline="0" dirty="0"/>
              <a:t> site…obviously it’s bad…so it will alert you</a:t>
            </a:r>
            <a:endParaRPr lang="en-US" b="0" dirty="0"/>
          </a:p>
          <a:p>
            <a:endParaRPr lang="en-US" dirty="0"/>
          </a:p>
          <a:p>
            <a:endParaRPr lang="en-US" dirty="0"/>
          </a:p>
          <a:p>
            <a:r>
              <a:rPr lang="en-US" dirty="0"/>
              <a:t>Dates Event</a:t>
            </a:r>
          </a:p>
          <a:p>
            <a:pPr marL="171450" indent="-171450">
              <a:buFont typeface="Arial" pitchFamily="34" charset="0"/>
              <a:buChar char="•"/>
            </a:pPr>
            <a:r>
              <a:rPr lang="en-US" dirty="0"/>
              <a:t>2004 Google Hacking Database (GHDB) begins</a:t>
            </a:r>
          </a:p>
          <a:p>
            <a:pPr marL="171450" indent="-171450">
              <a:buFont typeface="Arial" pitchFamily="34" charset="0"/>
              <a:buChar char="•"/>
            </a:pPr>
            <a:r>
              <a:rPr lang="en-US" dirty="0"/>
              <a:t>May 2004 </a:t>
            </a:r>
            <a:r>
              <a:rPr lang="en-US" dirty="0" err="1"/>
              <a:t>Foundstone</a:t>
            </a:r>
            <a:r>
              <a:rPr lang="en-US" dirty="0"/>
              <a:t> </a:t>
            </a:r>
            <a:r>
              <a:rPr lang="en-US" dirty="0" err="1"/>
              <a:t>SiteDigger</a:t>
            </a:r>
            <a:r>
              <a:rPr lang="en-US" dirty="0"/>
              <a:t> v1 released</a:t>
            </a:r>
          </a:p>
          <a:p>
            <a:pPr marL="171450" indent="-171450">
              <a:buFont typeface="Arial" pitchFamily="34" charset="0"/>
              <a:buChar char="•"/>
            </a:pPr>
            <a:r>
              <a:rPr lang="en-US" dirty="0"/>
              <a:t>2005 Google Hacking v1 released by Johnny Long</a:t>
            </a:r>
          </a:p>
          <a:p>
            <a:pPr marL="171450" indent="-171450">
              <a:buFont typeface="Arial" pitchFamily="34" charset="0"/>
              <a:buChar char="•"/>
            </a:pPr>
            <a:r>
              <a:rPr lang="en-US" dirty="0"/>
              <a:t>Jan. 2005 </a:t>
            </a:r>
            <a:r>
              <a:rPr lang="en-US" dirty="0" err="1"/>
              <a:t>Foundstone</a:t>
            </a:r>
            <a:r>
              <a:rPr lang="en-US" dirty="0"/>
              <a:t> </a:t>
            </a:r>
            <a:r>
              <a:rPr lang="en-US" dirty="0" err="1"/>
              <a:t>SiteDigger</a:t>
            </a:r>
            <a:r>
              <a:rPr lang="en-US" dirty="0"/>
              <a:t> v2 released</a:t>
            </a:r>
          </a:p>
          <a:p>
            <a:pPr marL="171450" indent="-171450">
              <a:buFont typeface="Arial" pitchFamily="34" charset="0"/>
              <a:buChar char="•"/>
            </a:pPr>
            <a:r>
              <a:rPr lang="en-US" dirty="0"/>
              <a:t>Feb. 13, 2005 Google Hack Honeypot first release</a:t>
            </a:r>
          </a:p>
          <a:p>
            <a:pPr marL="171450" indent="-171450">
              <a:buFont typeface="Arial" pitchFamily="34" charset="0"/>
              <a:buChar char="•"/>
            </a:pPr>
            <a:r>
              <a:rPr lang="en-US" dirty="0"/>
              <a:t>Jan. 10, 2005 </a:t>
            </a:r>
            <a:r>
              <a:rPr lang="en-US" dirty="0" err="1"/>
              <a:t>MSNPawn</a:t>
            </a:r>
            <a:r>
              <a:rPr lang="en-US" dirty="0"/>
              <a:t> v1.0 released</a:t>
            </a:r>
          </a:p>
          <a:p>
            <a:pPr marL="171450" indent="-171450">
              <a:buFont typeface="Arial" pitchFamily="34" charset="0"/>
              <a:buChar char="•"/>
            </a:pPr>
            <a:r>
              <a:rPr lang="en-US" dirty="0"/>
              <a:t>Dec. 5, 2006 Google stops issuing Google SOAP API keys</a:t>
            </a:r>
          </a:p>
          <a:p>
            <a:pPr marL="171450" indent="-171450">
              <a:buFont typeface="Arial" pitchFamily="34" charset="0"/>
              <a:buChar char="•"/>
            </a:pPr>
            <a:r>
              <a:rPr lang="en-US" dirty="0"/>
              <a:t>Mar. 2007 Bing disables </a:t>
            </a:r>
            <a:r>
              <a:rPr lang="en-US" dirty="0" err="1"/>
              <a:t>inurl</a:t>
            </a:r>
            <a:r>
              <a:rPr lang="en-US" dirty="0"/>
              <a:t>: link: and </a:t>
            </a:r>
            <a:r>
              <a:rPr lang="en-US" dirty="0" err="1"/>
              <a:t>linkdomain</a:t>
            </a:r>
            <a:r>
              <a:rPr lang="en-US" dirty="0"/>
              <a:t>:</a:t>
            </a:r>
          </a:p>
          <a:p>
            <a:pPr marL="171450" indent="-171450">
              <a:buFont typeface="Arial" pitchFamily="34" charset="0"/>
              <a:buChar char="•"/>
            </a:pPr>
            <a:r>
              <a:rPr lang="en-US" dirty="0"/>
              <a:t>Nov. 2, 2007 Google Hacking v2 released</a:t>
            </a:r>
          </a:p>
          <a:p>
            <a:pPr marL="171450" indent="-171450">
              <a:buFont typeface="Arial" pitchFamily="34" charset="0"/>
              <a:buChar char="•"/>
            </a:pPr>
            <a:r>
              <a:rPr lang="en-US" dirty="0"/>
              <a:t>Mar. 2008 </a:t>
            </a:r>
            <a:r>
              <a:rPr lang="en-US" dirty="0" err="1"/>
              <a:t>cDc</a:t>
            </a:r>
            <a:r>
              <a:rPr lang="en-US" dirty="0"/>
              <a:t> </a:t>
            </a:r>
            <a:r>
              <a:rPr lang="en-US" dirty="0" err="1"/>
              <a:t>Goolag</a:t>
            </a:r>
            <a:r>
              <a:rPr lang="en-US" dirty="0"/>
              <a:t> ] </a:t>
            </a:r>
            <a:r>
              <a:rPr lang="en-US" dirty="0" err="1"/>
              <a:t>gui</a:t>
            </a:r>
            <a:r>
              <a:rPr lang="en-US" dirty="0"/>
              <a:t> tool released</a:t>
            </a:r>
          </a:p>
          <a:p>
            <a:pPr marL="171450" indent="-171450">
              <a:buFont typeface="Arial" pitchFamily="34" charset="0"/>
              <a:buChar char="•"/>
            </a:pPr>
            <a:r>
              <a:rPr lang="en-US" dirty="0"/>
              <a:t>June 3, 2009 Bing goes online</a:t>
            </a:r>
          </a:p>
          <a:p>
            <a:pPr marL="171450" indent="-171450">
              <a:buFont typeface="Arial" pitchFamily="34" charset="0"/>
              <a:buChar char="•"/>
            </a:pPr>
            <a:r>
              <a:rPr lang="en-US" dirty="0"/>
              <a:t>Sept. 7, 2009 Google shuts down SOAP Search API</a:t>
            </a:r>
          </a:p>
          <a:p>
            <a:pPr marL="171450" indent="-171450">
              <a:buFont typeface="Arial" pitchFamily="34" charset="0"/>
              <a:buChar char="•"/>
            </a:pPr>
            <a:r>
              <a:rPr lang="en-US" dirty="0"/>
              <a:t>Nov. 2009 Binging tool released</a:t>
            </a:r>
          </a:p>
          <a:p>
            <a:pPr marL="171450" indent="-171450">
              <a:buFont typeface="Arial" pitchFamily="34" charset="0"/>
              <a:buChar char="•"/>
            </a:pPr>
            <a:r>
              <a:rPr lang="en-US" dirty="0"/>
              <a:t>Dec. 1, 2009 </a:t>
            </a:r>
            <a:r>
              <a:rPr lang="en-US" dirty="0" err="1"/>
              <a:t>FoundStone</a:t>
            </a:r>
            <a:r>
              <a:rPr lang="en-US" dirty="0"/>
              <a:t> </a:t>
            </a:r>
            <a:r>
              <a:rPr lang="en-US" dirty="0" err="1"/>
              <a:t>SiteDigger</a:t>
            </a:r>
            <a:r>
              <a:rPr lang="en-US" dirty="0"/>
              <a:t> v 3.0 released</a:t>
            </a:r>
          </a:p>
          <a:p>
            <a:pPr marL="171450" indent="-171450">
              <a:buFont typeface="Arial" pitchFamily="34" charset="0"/>
              <a:buChar char="•"/>
            </a:pPr>
            <a:r>
              <a:rPr lang="en-US" dirty="0"/>
              <a:t>2010 Googlag.org disappears</a:t>
            </a:r>
          </a:p>
          <a:p>
            <a:pPr marL="171450" indent="-171450">
              <a:buFont typeface="Arial" pitchFamily="34" charset="0"/>
              <a:buChar char="•"/>
            </a:pPr>
            <a:endParaRPr lang="en-US" dirty="0"/>
          </a:p>
          <a:p>
            <a:pPr marL="171450" indent="-171450">
              <a:buFont typeface="Arial" pitchFamily="34" charset="0"/>
              <a:buChar char="•"/>
            </a:pPr>
            <a:endParaRPr lang="en-US" dirty="0"/>
          </a:p>
          <a:p>
            <a:pPr marL="171450" indent="-171450">
              <a:buFont typeface="Arial" pitchFamily="34" charset="0"/>
              <a:buChar char="•"/>
            </a:pPr>
            <a:r>
              <a:rPr lang="en-US" dirty="0"/>
              <a:t>Black Hat 2011!</a:t>
            </a:r>
            <a:r>
              <a:rPr lang="en-US" baseline="0" dirty="0"/>
              <a:t>  </a:t>
            </a:r>
          </a:p>
          <a:p>
            <a:pPr marL="628650" lvl="1" indent="-171450">
              <a:buFont typeface="Arial" pitchFamily="34" charset="0"/>
              <a:buChar char="•"/>
            </a:pPr>
            <a:r>
              <a:rPr lang="en-US" b="1" dirty="0"/>
              <a:t>Pulp Google </a:t>
            </a:r>
            <a:r>
              <a:rPr lang="en-US" b="1" dirty="0" err="1"/>
              <a:t>Hacking:The</a:t>
            </a:r>
            <a:r>
              <a:rPr lang="en-US" b="1" dirty="0"/>
              <a:t> Next Generation Search Engine Hacking Arsenal</a:t>
            </a:r>
          </a:p>
          <a:p>
            <a:pPr marL="1085850" lvl="2" indent="-171450">
              <a:buFont typeface="Arial" pitchFamily="34" charset="0"/>
              <a:buChar char="•"/>
            </a:pPr>
            <a:r>
              <a:rPr lang="en-US" dirty="0"/>
              <a:t>Last year's Lord of the Bing presentation stabbed Google Hacking in the heart with a syringe full of adrenaline and injected life back into a dying art form. New attack tools and modern defensive techniques redefined the way people thought about Google Hacking. Among these were the first ever Bing Hacking tool and the Google/Bing Hacking Alert RSS feeds, which have grown to become the world's single largest repository of live vulnerabilities on the web. And it was only the beginning…</a:t>
            </a:r>
          </a:p>
          <a:p>
            <a:pPr marL="1085850" lvl="2" indent="-171450">
              <a:buFont typeface="Arial" pitchFamily="34" charset="0"/>
              <a:buChar char="•"/>
            </a:pPr>
            <a:r>
              <a:rPr lang="en-US" dirty="0"/>
              <a:t>This year, we once again tear down the basic assumptions about what Google/Bing Hacking is and the extent to which it can be exploited to target organizations and even governments. In our secret underground laboratory, we've been busy creating an entirely new arsenal of </a:t>
            </a:r>
            <a:r>
              <a:rPr lang="en-US" dirty="0" err="1"/>
              <a:t>Diggity</a:t>
            </a:r>
            <a:r>
              <a:rPr lang="en-US" dirty="0"/>
              <a:t> Hacking tools that we'll be unveiling for the first time and releasing for free at Black Hat USA 2011. Just a few highlights of new tools to be unveiled are</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55</a:t>
            </a:fld>
            <a:endParaRPr lang="en-US"/>
          </a:p>
        </p:txBody>
      </p:sp>
    </p:spTree>
    <p:extLst>
      <p:ext uri="{BB962C8B-B14F-4D97-AF65-F5344CB8AC3E}">
        <p14:creationId xmlns:p14="http://schemas.microsoft.com/office/powerpoint/2010/main" val="43997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What would you do if you were going to rob a bank?</a:t>
            </a:r>
          </a:p>
          <a:p>
            <a:pPr lvl="1">
              <a:buFont typeface="Arial" charset="0"/>
              <a:buChar char="•"/>
            </a:pPr>
            <a:r>
              <a:rPr lang="en-US" baseline="0" dirty="0"/>
              <a:t>Walk in and demand money?</a:t>
            </a:r>
          </a:p>
          <a:p>
            <a:pPr lvl="1">
              <a:buFont typeface="Arial" charset="0"/>
              <a:buChar char="•"/>
            </a:pPr>
            <a:r>
              <a:rPr lang="en-US" baseline="0" dirty="0"/>
              <a:t>OR</a:t>
            </a:r>
          </a:p>
          <a:p>
            <a:pPr lvl="1">
              <a:buFont typeface="Arial" charset="0"/>
              <a:buChar char="•"/>
            </a:pPr>
            <a:r>
              <a:rPr lang="en-US" baseline="0" dirty="0"/>
              <a:t>Are you going to go all Italian Job / Oceans 11</a:t>
            </a:r>
          </a:p>
          <a:p>
            <a:pPr lvl="2">
              <a:buFont typeface="Arial" charset="0"/>
              <a:buChar char="•"/>
            </a:pPr>
            <a:r>
              <a:rPr lang="en-US" baseline="0" dirty="0"/>
              <a:t>Buy supplies, guns, getaway cars, costumes, etc…</a:t>
            </a:r>
          </a:p>
          <a:p>
            <a:pPr lvl="2">
              <a:buFont typeface="Arial" charset="0"/>
              <a:buChar char="•"/>
            </a:pPr>
            <a:r>
              <a:rPr lang="en-US" baseline="0" dirty="0"/>
              <a:t>Visit bank? Make note of guards, cameras, # of customers during certain times of day, etc… </a:t>
            </a:r>
          </a:p>
          <a:p>
            <a:pPr lvl="2">
              <a:buFont typeface="Arial" charset="0"/>
              <a:buChar char="•"/>
            </a:pPr>
            <a:r>
              <a:rPr lang="en-US" baseline="0" dirty="0"/>
              <a:t>Plan get-away route, cause a distraction, write note, buy disguise, etc…</a:t>
            </a:r>
          </a:p>
          <a:p>
            <a:pPr lvl="2">
              <a:buFont typeface="Arial" charset="0"/>
              <a:buChar char="•"/>
            </a:pPr>
            <a:endParaRPr lang="en-US" baseline="0" dirty="0"/>
          </a:p>
          <a:p>
            <a:pPr lvl="0">
              <a:buFont typeface="Arial" charset="0"/>
              <a:buChar char="•"/>
            </a:pPr>
            <a:r>
              <a:rPr lang="en-US" baseline="0" dirty="0"/>
              <a:t> doing recon well will immediately separate you from the script kiddies.</a:t>
            </a:r>
          </a:p>
          <a:p>
            <a:pPr lvl="2">
              <a:buFont typeface="Arial" charset="0"/>
              <a:buChar char="•"/>
            </a:pPr>
            <a:endParaRPr lang="en-US" baseline="0" dirty="0"/>
          </a:p>
          <a:p>
            <a:pPr lvl="2">
              <a:buFont typeface="Arial" charset="0"/>
              <a:buChar char="•"/>
            </a:pPr>
            <a:endParaRPr lang="en-US" baseline="0" dirty="0"/>
          </a:p>
          <a:p>
            <a:pPr lvl="0">
              <a:buFont typeface="Arial" charset="0"/>
              <a:buChar char="•"/>
            </a:pP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5</a:t>
            </a:fld>
            <a:endParaRPr lang="en-US"/>
          </a:p>
        </p:txBody>
      </p:sp>
    </p:spTree>
    <p:extLst>
      <p:ext uri="{BB962C8B-B14F-4D97-AF65-F5344CB8AC3E}">
        <p14:creationId xmlns:p14="http://schemas.microsoft.com/office/powerpoint/2010/main" val="3781043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92500" lnSpcReduction="10000"/>
          </a:bodyPr>
          <a:lstStyle/>
          <a:p>
            <a:pPr marL="171450" indent="-171450">
              <a:buFont typeface="Arial" pitchFamily="34" charset="0"/>
              <a:buChar char="•"/>
            </a:pPr>
            <a:r>
              <a:rPr lang="en-US" dirty="0"/>
              <a:t>Sun Tzu: == credited</a:t>
            </a:r>
            <a:r>
              <a:rPr lang="en-US" baseline="0" dirty="0"/>
              <a:t> with writing “</a:t>
            </a:r>
            <a:r>
              <a:rPr lang="en-US" dirty="0"/>
              <a:t>art of war” (2600 years ago)</a:t>
            </a:r>
          </a:p>
          <a:p>
            <a:pPr marL="628650" lvl="1" indent="-171450">
              <a:buFont typeface="Arial" pitchFamily="34" charset="0"/>
              <a:buChar char="•"/>
            </a:pPr>
            <a:r>
              <a:rPr lang="en-US" dirty="0"/>
              <a:t>Famous </a:t>
            </a:r>
            <a:r>
              <a:rPr lang="en-US" dirty="0" err="1"/>
              <a:t>chinese</a:t>
            </a:r>
            <a:r>
              <a:rPr lang="en-US" dirty="0"/>
              <a:t> military strategist</a:t>
            </a:r>
          </a:p>
          <a:p>
            <a:pPr marL="628650" lvl="1" indent="-171450">
              <a:buFont typeface="Arial" pitchFamily="34" charset="0"/>
              <a:buChar char="•"/>
            </a:pPr>
            <a:r>
              <a:rPr lang="en-US" dirty="0"/>
              <a:t>A VERY common theme in network / security industry</a:t>
            </a:r>
            <a:r>
              <a:rPr lang="en-US" baseline="0" dirty="0"/>
              <a:t> in general.  Please review this on your own</a:t>
            </a:r>
          </a:p>
          <a:p>
            <a:pPr marL="1085850" lvl="2" indent="-171450">
              <a:buFont typeface="Arial" pitchFamily="34" charset="0"/>
              <a:buChar char="•"/>
            </a:pPr>
            <a:r>
              <a:rPr lang="en-US" baseline="0" dirty="0"/>
              <a:t>The art of war is </a:t>
            </a:r>
            <a:r>
              <a:rPr lang="en-US" dirty="0">
                <a:effectLst/>
              </a:rPr>
              <a:t>Composed of 13 chapters, </a:t>
            </a:r>
          </a:p>
          <a:p>
            <a:pPr marL="1543050" lvl="3" indent="-171450">
              <a:buFont typeface="Arial" pitchFamily="34" charset="0"/>
              <a:buChar char="•"/>
            </a:pPr>
            <a:r>
              <a:rPr lang="en-US" dirty="0">
                <a:effectLst/>
              </a:rPr>
              <a:t>each of which is devoted to one aspect of warfare, </a:t>
            </a:r>
          </a:p>
          <a:p>
            <a:pPr marL="1543050" lvl="3" indent="-171450">
              <a:buFont typeface="Arial" pitchFamily="34" charset="0"/>
              <a:buChar char="•"/>
            </a:pPr>
            <a:r>
              <a:rPr lang="en-US" dirty="0">
                <a:effectLst/>
              </a:rPr>
              <a:t>it is said to be the definitive work on </a:t>
            </a:r>
            <a:r>
              <a:rPr lang="en-US" dirty="0">
                <a:effectLst/>
                <a:hlinkClick r:id="rId3" action="ppaction://hlinkfile" tooltip="Military strategy"/>
              </a:rPr>
              <a:t>military strategies</a:t>
            </a:r>
            <a:r>
              <a:rPr lang="en-US" dirty="0">
                <a:effectLst/>
              </a:rPr>
              <a:t> and </a:t>
            </a:r>
            <a:r>
              <a:rPr lang="en-US" dirty="0">
                <a:effectLst/>
                <a:hlinkClick r:id="rId4" action="ppaction://hlinkfile" tooltip="Military tactics"/>
              </a:rPr>
              <a:t>tactics</a:t>
            </a:r>
            <a:r>
              <a:rPr lang="en-US" dirty="0">
                <a:effectLst/>
              </a:rPr>
              <a:t> of its time, and is still read for its military insights.</a:t>
            </a:r>
            <a:endParaRPr lang="en-US" baseline="0" dirty="0"/>
          </a:p>
          <a:p>
            <a:pPr marL="628650" lvl="1" indent="-171450">
              <a:buFont typeface="Arial" pitchFamily="34" charset="0"/>
              <a:buChar char="•"/>
            </a:pPr>
            <a:r>
              <a:rPr lang="en-US" baseline="0" dirty="0"/>
              <a:t>A VERY common theme is the use of Info gathering / recon</a:t>
            </a:r>
          </a:p>
          <a:p>
            <a:pPr marL="628650" lvl="1" indent="-171450">
              <a:buFont typeface="Arial" pitchFamily="34" charset="0"/>
              <a:buChar char="•"/>
            </a:pPr>
            <a:r>
              <a:rPr lang="en-US" baseline="0" dirty="0"/>
              <a:t>The more you know about your enemy (BEFORE ENGAGING) the more likely you are to succeed</a:t>
            </a:r>
          </a:p>
          <a:p>
            <a:pPr marL="171450" indent="-171450">
              <a:buFont typeface="Arial" pitchFamily="34" charset="0"/>
              <a:buChar char="•"/>
            </a:pPr>
            <a:endParaRPr lang="en-US" dirty="0"/>
          </a:p>
          <a:p>
            <a:pPr marL="171450" indent="-171450">
              <a:buFont typeface="Arial" pitchFamily="34" charset="0"/>
              <a:buChar char="•"/>
            </a:pPr>
            <a:r>
              <a:rPr lang="en-US" dirty="0"/>
              <a:t>Reconnaissance (noun)</a:t>
            </a:r>
          </a:p>
          <a:p>
            <a:pPr marL="628650" lvl="1" indent="-171450">
              <a:buFont typeface="Arial" pitchFamily="34" charset="0"/>
              <a:buChar char="•"/>
            </a:pPr>
            <a:r>
              <a:rPr lang="en-US" dirty="0"/>
              <a:t>The exploration or examination of an area, especially to gather information about the strength and positioning of enemy forces</a:t>
            </a:r>
          </a:p>
          <a:p>
            <a:pPr marL="628650" lvl="1" indent="-171450">
              <a:buFont typeface="Arial" pitchFamily="34" charset="0"/>
              <a:buChar char="•"/>
            </a:pPr>
            <a:r>
              <a:rPr lang="en-US" dirty="0"/>
              <a:t>A preliminary inspection of a given area to obtain data or information prior to a detailed or full survey.</a:t>
            </a:r>
          </a:p>
          <a:p>
            <a:pPr marL="628650" lvl="1" indent="-171450">
              <a:buFont typeface="Arial" pitchFamily="34" charset="0"/>
              <a:buChar char="•"/>
            </a:pPr>
            <a:endParaRPr lang="en-US" dirty="0"/>
          </a:p>
          <a:p>
            <a:pPr marL="628650" lvl="1" indent="-171450">
              <a:buFont typeface="Arial" pitchFamily="34" charset="0"/>
              <a:buChar char="•"/>
            </a:pPr>
            <a:r>
              <a:rPr lang="en-US" sz="1200" kern="1200" dirty="0">
                <a:solidFill>
                  <a:schemeClr val="tx1"/>
                </a:solidFill>
                <a:effectLst/>
                <a:latin typeface="+mn-lt"/>
                <a:ea typeface="+mn-ea"/>
                <a:cs typeface="+mn-cs"/>
              </a:rPr>
              <a:t>Information gathering consists of collecting all possible information about the target of the security assessment to help the assessor to perform a thorough security </a:t>
            </a:r>
            <a:r>
              <a:rPr lang="en-US" sz="1200" kern="1200" dirty="0" err="1">
                <a:solidFill>
                  <a:schemeClr val="tx1"/>
                </a:solidFill>
                <a:effectLst/>
                <a:latin typeface="+mn-lt"/>
                <a:ea typeface="+mn-ea"/>
                <a:cs typeface="+mn-cs"/>
              </a:rPr>
              <a:t>evaluation.In</a:t>
            </a:r>
            <a:r>
              <a:rPr lang="en-US" sz="1200" kern="1200" dirty="0">
                <a:solidFill>
                  <a:schemeClr val="tx1"/>
                </a:solidFill>
                <a:effectLst/>
                <a:latin typeface="+mn-lt"/>
                <a:ea typeface="+mn-ea"/>
                <a:cs typeface="+mn-cs"/>
              </a:rPr>
              <a:t> most cases the main source of information (and possibly the only one) is the Internet. The Internet can provide information about the target (company and/or person) using several methods, both technical (e.g. DNS/WHOIS) and non-technical (search engines, news groups, mailing lists, etc…).</a:t>
            </a:r>
            <a:endParaRPr lang="en-US" dirty="0"/>
          </a:p>
          <a:p>
            <a:endParaRPr lang="en-US" dirty="0"/>
          </a:p>
          <a:p>
            <a:pPr marL="171450" indent="-171450">
              <a:buFont typeface="Arial" pitchFamily="34" charset="0"/>
              <a:buChar char="•"/>
            </a:pPr>
            <a:r>
              <a:rPr lang="en-US" dirty="0"/>
              <a:t>GOAL</a:t>
            </a:r>
            <a:r>
              <a:rPr lang="en-US" baseline="0" dirty="0"/>
              <a:t> == gather / gain as much info as possible about a target without actually engaging the target</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6</a:t>
            </a:fld>
            <a:endParaRPr lang="en-US"/>
          </a:p>
        </p:txBody>
      </p:sp>
    </p:spTree>
    <p:extLst>
      <p:ext uri="{BB962C8B-B14F-4D97-AF65-F5344CB8AC3E}">
        <p14:creationId xmlns:p14="http://schemas.microsoft.com/office/powerpoint/2010/main" val="48747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How do we start a “digital</a:t>
            </a:r>
            <a:r>
              <a:rPr lang="en-US" baseline="0" dirty="0"/>
              <a:t> recon”?</a:t>
            </a:r>
          </a:p>
          <a:p>
            <a:pPr marL="171450" indent="-171450">
              <a:buFont typeface="Arial" pitchFamily="34" charset="0"/>
              <a:buChar char="•"/>
            </a:pPr>
            <a:endParaRPr lang="en-US" baseline="0" dirty="0"/>
          </a:p>
          <a:p>
            <a:pPr marL="171450" indent="-171450">
              <a:buFont typeface="Arial" pitchFamily="34" charset="0"/>
              <a:buChar char="•"/>
            </a:pPr>
            <a:r>
              <a:rPr lang="en-US" baseline="0" dirty="0"/>
              <a:t>Not deeply technical…no hard / fast rules…BUT without ever even touching a company’s network you might be VERY surprised by what you can find… </a:t>
            </a:r>
          </a:p>
          <a:p>
            <a:pPr marL="171450" indent="-171450">
              <a:buFont typeface="Arial" pitchFamily="34" charset="0"/>
              <a:buChar char="•"/>
            </a:pPr>
            <a:endParaRPr lang="en-US" baseline="0" dirty="0"/>
          </a:p>
          <a:p>
            <a:pPr marL="171450" indent="-171450">
              <a:buFont typeface="Arial" pitchFamily="34" charset="0"/>
              <a:buChar char="•"/>
            </a:pPr>
            <a:r>
              <a:rPr lang="en-US" baseline="0" dirty="0"/>
              <a:t>NEVER underestimate the power or importance of this phase:  </a:t>
            </a:r>
          </a:p>
          <a:p>
            <a:pPr marL="171450" indent="-171450">
              <a:buFont typeface="Arial" pitchFamily="34" charset="0"/>
              <a:buChar char="•"/>
            </a:pPr>
            <a:endParaRPr lang="en-US" baseline="0" dirty="0"/>
          </a:p>
          <a:p>
            <a:pPr marL="1714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A common question</a:t>
            </a:r>
            <a:r>
              <a:rPr lang="en-US" baseline="0" dirty="0"/>
              <a:t> is … how long should I do this phase for? </a:t>
            </a:r>
          </a:p>
          <a:p>
            <a:pPr marL="628650" marR="0" lvl="3"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Most of our other phases are pretty set…scanning runs as long as the tool churns…</a:t>
            </a:r>
          </a:p>
          <a:p>
            <a:pPr marL="628650" marR="0" lvl="3"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For professional Pen Testers:  schedule at least 1 day for reconnaissance</a:t>
            </a:r>
          </a:p>
          <a:p>
            <a:pPr marL="171450" indent="-171450">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7</a:t>
            </a:fld>
            <a:endParaRPr lang="en-US"/>
          </a:p>
        </p:txBody>
      </p:sp>
    </p:spTree>
    <p:extLst>
      <p:ext uri="{BB962C8B-B14F-4D97-AF65-F5344CB8AC3E}">
        <p14:creationId xmlns:p14="http://schemas.microsoft.com/office/powerpoint/2010/main" val="399397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baseline="0" dirty="0"/>
              <a:t>Collect everything---I’ll come back to this in a minute (couple of slides)</a:t>
            </a:r>
          </a:p>
          <a:p>
            <a:pPr lvl="0"/>
            <a:endParaRPr lang="en-US" dirty="0"/>
          </a:p>
          <a:p>
            <a:pPr lvl="0"/>
            <a:r>
              <a:rPr lang="en-US" dirty="0"/>
              <a:t>REACHABLE = if you can’t access a computer over IP you can’t attack it</a:t>
            </a:r>
          </a:p>
          <a:p>
            <a:pPr lvl="0"/>
            <a:endParaRPr lang="en-US" dirty="0"/>
          </a:p>
          <a:p>
            <a:pPr lvl="0"/>
            <a:r>
              <a:rPr lang="en-US" dirty="0"/>
              <a:t>RELEVANT = target is one of the following:</a:t>
            </a:r>
          </a:p>
          <a:p>
            <a:pPr lvl="1"/>
            <a:r>
              <a:rPr lang="en-US" dirty="0"/>
              <a:t>Belongs to the target</a:t>
            </a:r>
          </a:p>
          <a:p>
            <a:pPr lvl="1"/>
            <a:r>
              <a:rPr lang="en-US" dirty="0"/>
              <a:t>Registered to the target</a:t>
            </a:r>
          </a:p>
          <a:p>
            <a:pPr lvl="1"/>
            <a:r>
              <a:rPr lang="en-US" dirty="0"/>
              <a:t>Used by the target</a:t>
            </a:r>
          </a:p>
          <a:p>
            <a:pPr lvl="1"/>
            <a:r>
              <a:rPr lang="en-US" dirty="0"/>
              <a:t>Serves the target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Relevant = parent</a:t>
            </a:r>
            <a:r>
              <a:rPr lang="en-US" baseline="0" dirty="0"/>
              <a:t> companies, subsidiary companies, sister companies, significant partners, brands, divisions</a:t>
            </a:r>
          </a:p>
          <a:p>
            <a:endParaRPr lang="en-US" baseline="0" dirty="0"/>
          </a:p>
          <a:p>
            <a:r>
              <a:rPr lang="en-US" baseline="0" dirty="0" err="1"/>
              <a:t>Auth</a:t>
            </a:r>
            <a:r>
              <a:rPr lang="en-US" baseline="0" dirty="0"/>
              <a:t> &amp; scope:</a:t>
            </a:r>
          </a:p>
          <a:p>
            <a:pPr marL="628650" lvl="1" indent="-171450">
              <a:buFont typeface="Arial" pitchFamily="34" charset="0"/>
              <a:buChar char="•"/>
            </a:pPr>
            <a:r>
              <a:rPr lang="en-US" baseline="0" dirty="0"/>
              <a:t>Client defines</a:t>
            </a:r>
          </a:p>
          <a:p>
            <a:pPr marL="628650" lvl="1" indent="-171450">
              <a:buFont typeface="Arial" pitchFamily="34" charset="0"/>
              <a:buChar char="•"/>
            </a:pPr>
            <a:r>
              <a:rPr lang="en-US" baseline="0" dirty="0"/>
              <a:t>You MUST stick to it</a:t>
            </a:r>
          </a:p>
          <a:p>
            <a:pPr marL="628650" lvl="1" indent="-171450">
              <a:buFont typeface="Arial" pitchFamily="34" charset="0"/>
              <a:buChar char="•"/>
            </a:pPr>
            <a:r>
              <a:rPr lang="en-US" baseline="0" dirty="0"/>
              <a:t>Not all Reachable &amp; Relevant targets are Authorized…</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8</a:t>
            </a:fld>
            <a:endParaRPr lang="en-US"/>
          </a:p>
        </p:txBody>
      </p:sp>
    </p:spTree>
    <p:extLst>
      <p:ext uri="{BB962C8B-B14F-4D97-AF65-F5344CB8AC3E}">
        <p14:creationId xmlns:p14="http://schemas.microsoft.com/office/powerpoint/2010/main" val="154697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It’s the same in both</a:t>
            </a:r>
            <a:r>
              <a:rPr lang="en-US" baseline="0" dirty="0"/>
              <a:t> </a:t>
            </a:r>
            <a:r>
              <a:rPr lang="en-US" baseline="0" dirty="0" err="1"/>
              <a:t>whitehat</a:t>
            </a:r>
            <a:r>
              <a:rPr lang="en-US" baseline="0" dirty="0"/>
              <a:t> and </a:t>
            </a:r>
            <a:r>
              <a:rPr lang="en-US" baseline="0" dirty="0" err="1"/>
              <a:t>blackhat</a:t>
            </a:r>
            <a:r>
              <a:rPr lang="en-US" baseline="0" dirty="0"/>
              <a:t> worlds.  </a:t>
            </a:r>
          </a:p>
          <a:p>
            <a:r>
              <a:rPr lang="en-US" baseline="0" dirty="0"/>
              <a:t>	* you’re given the name of a company---no more.  What now?</a:t>
            </a:r>
            <a:endParaRPr lang="en-US" dirty="0"/>
          </a:p>
        </p:txBody>
      </p:sp>
      <p:sp>
        <p:nvSpPr>
          <p:cNvPr id="4" name="Slide Number Placeholder 3"/>
          <p:cNvSpPr>
            <a:spLocks noGrp="1"/>
          </p:cNvSpPr>
          <p:nvPr>
            <p:ph type="sldNum" sz="quarter" idx="10"/>
          </p:nvPr>
        </p:nvSpPr>
        <p:spPr/>
        <p:txBody>
          <a:bodyPr/>
          <a:lstStyle/>
          <a:p>
            <a:fld id="{820163A9-629C-4BD3-859E-B48CB300CB9F}" type="slidenum">
              <a:rPr lang="en-US" smtClean="0"/>
              <a:pPr/>
              <a:t>9</a:t>
            </a:fld>
            <a:endParaRPr lang="en-US"/>
          </a:p>
        </p:txBody>
      </p:sp>
    </p:spTree>
    <p:extLst>
      <p:ext uri="{BB962C8B-B14F-4D97-AF65-F5344CB8AC3E}">
        <p14:creationId xmlns:p14="http://schemas.microsoft.com/office/powerpoint/2010/main" val="7804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10" name="Group 9"/>
          <p:cNvGrpSpPr/>
          <p:nvPr/>
        </p:nvGrpSpPr>
        <p:grpSpPr>
          <a:xfrm>
            <a:off x="2249552" y="3401981"/>
            <a:ext cx="5372100" cy="2059641"/>
            <a:chOff x="914400" y="3657600"/>
            <a:chExt cx="7162800" cy="2059641"/>
          </a:xfrm>
        </p:grpSpPr>
        <p:sp>
          <p:nvSpPr>
            <p:cNvPr id="11" name="Rectangle 10"/>
            <p:cNvSpPr/>
            <p:nvPr/>
          </p:nvSpPr>
          <p:spPr>
            <a:xfrm>
              <a:off x="914400" y="3657600"/>
              <a:ext cx="7162800" cy="12954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914400" y="5069541"/>
              <a:ext cx="7162800" cy="6477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914400" y="3657600"/>
              <a:ext cx="228600" cy="12954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914400" y="5069541"/>
              <a:ext cx="228600" cy="6477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Title 1"/>
          <p:cNvSpPr>
            <a:spLocks noGrp="1"/>
          </p:cNvSpPr>
          <p:nvPr>
            <p:ph type="ctrTitle" hasCustomPrompt="1"/>
          </p:nvPr>
        </p:nvSpPr>
        <p:spPr>
          <a:xfrm>
            <a:off x="2629775" y="3616586"/>
            <a:ext cx="4611655" cy="803564"/>
          </a:xfrm>
          <a:prstGeom prst="rect">
            <a:avLst/>
          </a:prstGeom>
        </p:spPr>
        <p:txBody>
          <a:bodyPr anchor="b">
            <a:noAutofit/>
          </a:bodyPr>
          <a:lstStyle>
            <a:lvl1pPr algn="l">
              <a:defRPr lang="en-US" sz="3000" b="1" kern="1200" baseline="0" dirty="0" smtClean="0">
                <a:solidFill>
                  <a:srgbClr val="2955A6"/>
                </a:solidFill>
                <a:latin typeface="+mj-lt"/>
                <a:ea typeface="+mj-ea"/>
                <a:cs typeface="+mj-cs"/>
              </a:defRPr>
            </a:lvl1pPr>
          </a:lstStyle>
          <a:p>
            <a:r>
              <a:rPr lang="en-US" dirty="0"/>
              <a:t>Module Name</a:t>
            </a:r>
          </a:p>
        </p:txBody>
      </p:sp>
      <p:sp>
        <p:nvSpPr>
          <p:cNvPr id="20" name="Text Placeholder 19"/>
          <p:cNvSpPr>
            <a:spLocks noGrp="1"/>
          </p:cNvSpPr>
          <p:nvPr>
            <p:ph type="body" sz="quarter" idx="13"/>
          </p:nvPr>
        </p:nvSpPr>
        <p:spPr>
          <a:xfrm>
            <a:off x="2629775" y="4998325"/>
            <a:ext cx="4220429" cy="278892"/>
          </a:xfrm>
          <a:prstGeom prst="rect">
            <a:avLst/>
          </a:prstGeom>
        </p:spPr>
        <p:txBody>
          <a:bodyPr anchor="ctr"/>
          <a:lstStyle>
            <a:lvl1pPr marL="0" indent="0">
              <a:buNone/>
              <a:defRPr/>
            </a:lvl1pPr>
            <a:lvl3pPr marL="685800" indent="0">
              <a:buNone/>
              <a:defRPr/>
            </a:lvl3pPr>
            <a:lvl5pPr marL="1371600" indent="0" algn="l">
              <a:buNone/>
              <a:defRPr/>
            </a:lvl5pPr>
          </a:lstStyle>
          <a:p>
            <a:pPr lvl="0"/>
            <a:r>
              <a:rPr lang="en-US"/>
              <a:t>Edit Master text styles</a:t>
            </a:r>
          </a:p>
        </p:txBody>
      </p:sp>
    </p:spTree>
    <p:extLst>
      <p:ext uri="{BB962C8B-B14F-4D97-AF65-F5344CB8AC3E}">
        <p14:creationId xmlns:p14="http://schemas.microsoft.com/office/powerpoint/2010/main" val="33742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prstGeom prst="rect">
            <a:avLst/>
          </a:prstGeom>
        </p:spPr>
        <p:txBody>
          <a:bodyPr/>
          <a:lstStyle>
            <a:lvl1pPr>
              <a:defRPr/>
            </a:lvl1pPr>
          </a:lstStyle>
          <a:p>
            <a:r>
              <a:rPr lang="en-US" dirty="0"/>
              <a:t>Slide Title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398986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52975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332217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76934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255260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8478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51458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587" y="187779"/>
            <a:ext cx="5550681" cy="6670221"/>
          </a:xfrm>
          <a:prstGeom prst="rect">
            <a:avLst/>
          </a:prstGeom>
        </p:spPr>
      </p:pic>
    </p:spTree>
    <p:extLst>
      <p:ext uri="{BB962C8B-B14F-4D97-AF65-F5344CB8AC3E}">
        <p14:creationId xmlns:p14="http://schemas.microsoft.com/office/powerpoint/2010/main" val="26549098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creativecommons.org/licenses/by/4.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title="Page Number"/>
          <p:cNvSpPr>
            <a:spLocks noGrp="1"/>
          </p:cNvSpPr>
          <p:nvPr>
            <p:ph type="sldNum" sz="quarter" idx="4"/>
          </p:nvPr>
        </p:nvSpPr>
        <p:spPr>
          <a:xfrm>
            <a:off x="8019661" y="6329898"/>
            <a:ext cx="49568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26FE3C-7E70-4420-AA12-392E0D4EE99D}" type="slidenum">
              <a:rPr lang="en-US" smtClean="0"/>
              <a:t>‹#›</a:t>
            </a:fld>
            <a:endParaRPr lang="en-US" dirty="0"/>
          </a:p>
        </p:txBody>
      </p:sp>
      <p:sp>
        <p:nvSpPr>
          <p:cNvPr id="7" name="Title Placeholder 6"/>
          <p:cNvSpPr>
            <a:spLocks noGrp="1"/>
          </p:cNvSpPr>
          <p:nvPr>
            <p:ph type="title"/>
          </p:nvPr>
        </p:nvSpPr>
        <p:spPr>
          <a:xfrm>
            <a:off x="628650" y="457200"/>
            <a:ext cx="5685995" cy="1101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p:cNvSpPr>
            <a:spLocks noGrp="1"/>
          </p:cNvSpPr>
          <p:nvPr>
            <p:ph type="body" idx="1"/>
          </p:nvPr>
        </p:nvSpPr>
        <p:spPr>
          <a:xfrm>
            <a:off x="628650" y="1825625"/>
            <a:ext cx="7886700" cy="4482632"/>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edit M</a:t>
            </a:r>
          </a:p>
          <a:p>
            <a:pPr lvl="0"/>
            <a:r>
              <a:rPr lang="en-US" dirty="0"/>
              <a:t>aster text styles</a:t>
            </a:r>
          </a:p>
          <a:p>
            <a:pPr lvl="1"/>
            <a:r>
              <a:rPr lang="en-US" dirty="0"/>
              <a:t>Second </a:t>
            </a:r>
            <a:r>
              <a:rPr lang="en-US" dirty="0" err="1"/>
              <a:t>levelThird</a:t>
            </a:r>
            <a:r>
              <a:rPr lang="en-US" dirty="0"/>
              <a:t> level</a:t>
            </a:r>
          </a:p>
          <a:p>
            <a:pPr lvl="3"/>
            <a:r>
              <a:rPr lang="en-US" dirty="0"/>
              <a:t>Fourth level</a:t>
            </a:r>
          </a:p>
          <a:p>
            <a:pPr lvl="4"/>
            <a:r>
              <a:rPr lang="en-US" dirty="0"/>
              <a:t>Fifth level</a:t>
            </a:r>
          </a:p>
        </p:txBody>
      </p:sp>
      <p:sp>
        <p:nvSpPr>
          <p:cNvPr id="13" name="Rectangle 2"/>
          <p:cNvSpPr>
            <a:spLocks noChangeArrowheads="1"/>
          </p:cNvSpPr>
          <p:nvPr/>
        </p:nvSpPr>
        <p:spPr bwMode="auto">
          <a:xfrm>
            <a:off x="1" y="9010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025" name="Picture 2" descr="reative Commons License"/>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38565" y="6401628"/>
            <a:ext cx="838200" cy="29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userDrawn="1"/>
        </p:nvSpPr>
        <p:spPr bwMode="auto">
          <a:xfrm>
            <a:off x="976765" y="6415091"/>
            <a:ext cx="570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latin typeface="Arial" charset="0"/>
              </a:rPr>
              <a:t>  This document is licensed with a </a:t>
            </a:r>
            <a:r>
              <a:rPr kumimoji="0" lang="x-none" altLang="x-none" sz="1000" b="0" i="0" u="none" strike="noStrike" cap="none" normalizeH="0" baseline="0" dirty="0">
                <a:ln>
                  <a:noFill/>
                </a:ln>
                <a:solidFill>
                  <a:schemeClr val="tx1"/>
                </a:solidFill>
                <a:effectLst/>
                <a:latin typeface="Arial" charset="0"/>
                <a:hlinkClick r:id="rId12"/>
              </a:rPr>
              <a:t>Creative Commons Attribution 4.0 International License</a:t>
            </a:r>
            <a:r>
              <a:rPr kumimoji="0" lang="x-none" altLang="x-none" sz="1000" b="0" i="0" u="none" strike="noStrike" cap="none" normalizeH="0" baseline="0" dirty="0">
                <a:ln>
                  <a:noFill/>
                </a:ln>
                <a:solidFill>
                  <a:schemeClr val="tx1"/>
                </a:solidFill>
                <a:effectLst/>
                <a:latin typeface="Arial" charset="0"/>
              </a:rPr>
              <a:t> ©2017 </a:t>
            </a:r>
          </a:p>
        </p:txBody>
      </p:sp>
    </p:spTree>
    <p:extLst>
      <p:ext uri="{BB962C8B-B14F-4D97-AF65-F5344CB8AC3E}">
        <p14:creationId xmlns:p14="http://schemas.microsoft.com/office/powerpoint/2010/main" val="2827883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elespoof.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spoofcard.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ackoverflow.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homepages.dsu.edu/pengebretson/ssn.do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reakishlybigbank.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ipinfodb.com/register.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github.com/leebaird/discove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spiderfoot.ne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github.com/cheetz/brutescrap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github.com/cheetz/adobe_password_checker" TargetMode="External"/><Relationship Id="rId2" Type="http://schemas.openxmlformats.org/officeDocument/2006/relationships/hyperlink" Target="http://stricture-group.com/files/adobe-top100.tx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github.com/michenriksen/gitrob.gi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github.com/michenriksen/gitrob"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midnightresearch.com/projects/search-engine-assessment-too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stachliu.com/resources/tools/google-hacking-diggity-project/"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300" dirty="0"/>
              <a:t>Cyber Operations</a:t>
            </a:r>
            <a:endParaRPr lang="en-US" dirty="0"/>
          </a:p>
        </p:txBody>
      </p:sp>
      <p:sp>
        <p:nvSpPr>
          <p:cNvPr id="3" name="Subtitle 2"/>
          <p:cNvSpPr>
            <a:spLocks noGrp="1"/>
          </p:cNvSpPr>
          <p:nvPr>
            <p:ph type="body" sz="quarter" idx="13"/>
          </p:nvPr>
        </p:nvSpPr>
        <p:spPr/>
        <p:txBody>
          <a:bodyPr>
            <a:noAutofit/>
          </a:bodyPr>
          <a:lstStyle/>
          <a:p>
            <a:pPr algn="l"/>
            <a:r>
              <a:rPr lang="en-US" sz="2000" b="1">
                <a:solidFill>
                  <a:schemeClr val="accent5">
                    <a:lumMod val="75000"/>
                  </a:schemeClr>
                </a:solidFill>
              </a:rPr>
              <a:t>Unit 04 </a:t>
            </a:r>
            <a:r>
              <a:rPr lang="mr-IN" sz="2000" b="1" dirty="0">
                <a:solidFill>
                  <a:schemeClr val="accent5">
                    <a:lumMod val="75000"/>
                  </a:schemeClr>
                </a:solidFill>
              </a:rPr>
              <a:t>–</a:t>
            </a:r>
            <a:r>
              <a:rPr lang="en-US" sz="2000" b="1" dirty="0">
                <a:solidFill>
                  <a:schemeClr val="accent5">
                    <a:lumMod val="75000"/>
                  </a:schemeClr>
                </a:solidFill>
              </a:rPr>
              <a:t> Information Gathering</a:t>
            </a:r>
          </a:p>
        </p:txBody>
      </p:sp>
    </p:spTree>
    <p:extLst>
      <p:ext uri="{BB962C8B-B14F-4D97-AF65-F5344CB8AC3E}">
        <p14:creationId xmlns:p14="http://schemas.microsoft.com/office/powerpoint/2010/main" val="270434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 Phases of Reconnaissance</a:t>
            </a:r>
            <a:endParaRPr lang="en-US" dirty="0"/>
          </a:p>
        </p:txBody>
      </p:sp>
      <p:sp>
        <p:nvSpPr>
          <p:cNvPr id="3" name="Content Placeholder 2"/>
          <p:cNvSpPr>
            <a:spLocks noGrp="1"/>
          </p:cNvSpPr>
          <p:nvPr>
            <p:ph idx="1"/>
          </p:nvPr>
        </p:nvSpPr>
        <p:spPr/>
        <p:txBody>
          <a:bodyPr/>
          <a:lstStyle/>
          <a:p>
            <a:r>
              <a:rPr lang="en-US"/>
              <a:t>Intelligence Gathering</a:t>
            </a:r>
          </a:p>
          <a:p>
            <a:pPr lvl="1"/>
            <a:r>
              <a:rPr lang="en-US"/>
              <a:t>Learn as much about the target, it’s business, and organizational structure as possible</a:t>
            </a:r>
          </a:p>
          <a:p>
            <a:pPr lvl="1"/>
            <a:r>
              <a:rPr lang="en-US"/>
              <a:t>“the stamp collector” example</a:t>
            </a:r>
          </a:p>
          <a:p>
            <a:r>
              <a:rPr lang="en-US"/>
              <a:t>Footprinting</a:t>
            </a:r>
          </a:p>
          <a:p>
            <a:pPr lvl="1"/>
            <a:r>
              <a:rPr lang="en-US"/>
              <a:t>Collect and gather as many DNS host names from the domains collected (Intel Gathering Phase) and translate those into IP Address’s and IP Ranges</a:t>
            </a:r>
          </a:p>
          <a:p>
            <a:r>
              <a:rPr lang="en-US"/>
              <a:t>Verification</a:t>
            </a:r>
          </a:p>
          <a:p>
            <a:pPr lvl="1"/>
            <a:r>
              <a:rPr lang="en-US"/>
              <a:t>Determine ownership of IP’s and relevance</a:t>
            </a:r>
            <a:endParaRPr lang="en-US" dirty="0"/>
          </a:p>
        </p:txBody>
      </p:sp>
    </p:spTree>
    <p:extLst>
      <p:ext uri="{BB962C8B-B14F-4D97-AF65-F5344CB8AC3E}">
        <p14:creationId xmlns:p14="http://schemas.microsoft.com/office/powerpoint/2010/main" val="228114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Process Overview</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3550" y="2324894"/>
            <a:ext cx="3136900" cy="3352800"/>
          </a:xfrm>
        </p:spPr>
      </p:pic>
    </p:spTree>
    <p:extLst>
      <p:ext uri="{BB962C8B-B14F-4D97-AF65-F5344CB8AC3E}">
        <p14:creationId xmlns:p14="http://schemas.microsoft.com/office/powerpoint/2010/main" val="36825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Information Gathering</a:t>
            </a:r>
            <a:endParaRPr lang="en-US" dirty="0"/>
          </a:p>
        </p:txBody>
      </p:sp>
      <p:sp>
        <p:nvSpPr>
          <p:cNvPr id="3" name="Content Placeholder 2"/>
          <p:cNvSpPr>
            <a:spLocks noGrp="1"/>
          </p:cNvSpPr>
          <p:nvPr>
            <p:ph idx="1"/>
          </p:nvPr>
        </p:nvSpPr>
        <p:spPr/>
        <p:txBody>
          <a:bodyPr/>
          <a:lstStyle/>
          <a:p>
            <a:r>
              <a:rPr lang="en-US"/>
              <a:t>Info Gathering Tool Overview:</a:t>
            </a:r>
          </a:p>
          <a:p>
            <a:pPr lvl="1"/>
            <a:r>
              <a:rPr lang="en-US"/>
              <a:t>Social Engineering</a:t>
            </a:r>
          </a:p>
          <a:p>
            <a:pPr lvl="2"/>
            <a:r>
              <a:rPr lang="en-US"/>
              <a:t>Caller ID Spoofing</a:t>
            </a:r>
          </a:p>
          <a:p>
            <a:pPr lvl="1"/>
            <a:r>
              <a:rPr lang="en-US"/>
              <a:t>The Web</a:t>
            </a:r>
          </a:p>
          <a:p>
            <a:pPr lvl="2"/>
            <a:r>
              <a:rPr lang="en-US"/>
              <a:t>Search Engines</a:t>
            </a:r>
          </a:p>
          <a:p>
            <a:pPr lvl="2"/>
            <a:r>
              <a:rPr lang="en-US"/>
              <a:t>Company Info </a:t>
            </a:r>
          </a:p>
          <a:p>
            <a:pPr lvl="2"/>
            <a:r>
              <a:rPr lang="en-US"/>
              <a:t>Social Networking </a:t>
            </a:r>
          </a:p>
          <a:p>
            <a:pPr lvl="2"/>
            <a:r>
              <a:rPr lang="en-US"/>
              <a:t>Netcraft, WHOIS, dig, BiLE</a:t>
            </a:r>
          </a:p>
          <a:p>
            <a:pPr lvl="2"/>
            <a:r>
              <a:rPr lang="en-US"/>
              <a:t>SEAT, The Harvester, MetaGooFil</a:t>
            </a:r>
          </a:p>
          <a:p>
            <a:pPr lvl="2"/>
            <a:r>
              <a:rPr lang="en-US"/>
              <a:t>SearchDigity</a:t>
            </a:r>
          </a:p>
          <a:p>
            <a:pPr lvl="2"/>
            <a:r>
              <a:rPr lang="en-US"/>
              <a:t>Maltego</a:t>
            </a:r>
            <a:endParaRPr lang="en-US" dirty="0"/>
          </a:p>
        </p:txBody>
      </p:sp>
    </p:spTree>
    <p:extLst>
      <p:ext uri="{BB962C8B-B14F-4D97-AF65-F5344CB8AC3E}">
        <p14:creationId xmlns:p14="http://schemas.microsoft.com/office/powerpoint/2010/main" val="82464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Information Gathering</a:t>
            </a:r>
            <a:endParaRPr lang="en-US" dirty="0"/>
          </a:p>
        </p:txBody>
      </p:sp>
      <p:sp>
        <p:nvSpPr>
          <p:cNvPr id="3" name="Content Placeholder 2"/>
          <p:cNvSpPr>
            <a:spLocks noGrp="1"/>
          </p:cNvSpPr>
          <p:nvPr>
            <p:ph idx="1"/>
          </p:nvPr>
        </p:nvSpPr>
        <p:spPr/>
        <p:txBody>
          <a:bodyPr/>
          <a:lstStyle/>
          <a:p>
            <a:r>
              <a:rPr lang="en-US"/>
              <a:t>Counter Hack Reloaded:</a:t>
            </a:r>
          </a:p>
          <a:p>
            <a:pPr lvl="2"/>
            <a:r>
              <a:rPr lang="en-US"/>
              <a:t>“What if I told you about a brand new computer attack methodology that slices through all of your greatest defensive policies, procedures, and technologies?  It bypasses perfectly configured firewalls, defeats the best crypto, evades even the most finely tuned Intrusion Prevention System.  It allows the bad guys to compromise a target completely.  It costs the attacker nothing.” </a:t>
            </a:r>
          </a:p>
          <a:p>
            <a:r>
              <a:rPr lang="en-US"/>
              <a:t>Social Engineering!</a:t>
            </a:r>
          </a:p>
          <a:p>
            <a:pPr lvl="2"/>
            <a:endParaRPr lang="en-US" dirty="0"/>
          </a:p>
        </p:txBody>
      </p:sp>
    </p:spTree>
    <p:extLst>
      <p:ext uri="{BB962C8B-B14F-4D97-AF65-F5344CB8AC3E}">
        <p14:creationId xmlns:p14="http://schemas.microsoft.com/office/powerpoint/2010/main" val="20382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Info Gathering: SE</a:t>
            </a:r>
            <a:endParaRPr lang="en-US" dirty="0"/>
          </a:p>
        </p:txBody>
      </p:sp>
      <p:sp>
        <p:nvSpPr>
          <p:cNvPr id="3" name="Content Placeholder 2"/>
          <p:cNvSpPr>
            <a:spLocks noGrp="1"/>
          </p:cNvSpPr>
          <p:nvPr>
            <p:ph idx="1"/>
          </p:nvPr>
        </p:nvSpPr>
        <p:spPr/>
        <p:txBody>
          <a:bodyPr/>
          <a:lstStyle/>
          <a:p>
            <a:r>
              <a:rPr lang="en-US"/>
              <a:t>Spoofing Caller ID </a:t>
            </a:r>
          </a:p>
          <a:p>
            <a:pPr lvl="1"/>
            <a:r>
              <a:rPr lang="en-US"/>
              <a:t>Purpose?</a:t>
            </a:r>
          </a:p>
          <a:p>
            <a:pPr lvl="1"/>
            <a:r>
              <a:rPr lang="en-US"/>
              <a:t>How is it done?</a:t>
            </a:r>
          </a:p>
          <a:p>
            <a:pPr lvl="2"/>
            <a:r>
              <a:rPr lang="en-US">
                <a:hlinkClick r:id="rId3"/>
              </a:rPr>
              <a:t>www.telespoof.com</a:t>
            </a:r>
            <a:r>
              <a:rPr lang="en-US"/>
              <a:t> (now the same as spoofcard)</a:t>
            </a:r>
          </a:p>
          <a:p>
            <a:pPr lvl="2"/>
            <a:r>
              <a:rPr lang="en-US">
                <a:hlinkClick r:id="rId4"/>
              </a:rPr>
              <a:t>www.spoofcard.com</a:t>
            </a:r>
            <a:endParaRPr lang="en-US"/>
          </a:p>
          <a:p>
            <a:pPr lvl="2"/>
            <a:endParaRPr lang="en-US"/>
          </a:p>
          <a:p>
            <a:r>
              <a:rPr lang="en-US"/>
              <a:t>Don’t forget about SMS spoofing!</a:t>
            </a:r>
          </a:p>
          <a:p>
            <a:pPr lvl="1"/>
            <a:endParaRPr lang="en-US" dirty="0"/>
          </a:p>
        </p:txBody>
      </p:sp>
    </p:spTree>
    <p:extLst>
      <p:ext uri="{BB962C8B-B14F-4D97-AF65-F5344CB8AC3E}">
        <p14:creationId xmlns:p14="http://schemas.microsoft.com/office/powerpoint/2010/main" val="1486678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Caller Id Spoof Defense</a:t>
            </a:r>
            <a:endParaRPr lang="en-US" dirty="0"/>
          </a:p>
        </p:txBody>
      </p:sp>
      <p:sp>
        <p:nvSpPr>
          <p:cNvPr id="3" name="Content Placeholder 2"/>
          <p:cNvSpPr>
            <a:spLocks noGrp="1"/>
          </p:cNvSpPr>
          <p:nvPr>
            <p:ph idx="1"/>
          </p:nvPr>
        </p:nvSpPr>
        <p:spPr/>
        <p:txBody>
          <a:bodyPr/>
          <a:lstStyle/>
          <a:p>
            <a:r>
              <a:rPr lang="en-US"/>
              <a:t>SECURITY AWARENESS!</a:t>
            </a:r>
          </a:p>
          <a:p>
            <a:pPr lvl="1"/>
            <a:r>
              <a:rPr lang="en-US"/>
              <a:t>Educate your users</a:t>
            </a:r>
          </a:p>
          <a:p>
            <a:r>
              <a:rPr lang="en-US"/>
              <a:t>Good Security Policies</a:t>
            </a:r>
          </a:p>
          <a:p>
            <a:r>
              <a:rPr lang="en-US"/>
              <a:t>Enforced Security Policies</a:t>
            </a:r>
            <a:endParaRPr lang="en-US" dirty="0"/>
          </a:p>
        </p:txBody>
      </p:sp>
    </p:spTree>
    <p:extLst>
      <p:ext uri="{BB962C8B-B14F-4D97-AF65-F5344CB8AC3E}">
        <p14:creationId xmlns:p14="http://schemas.microsoft.com/office/powerpoint/2010/main" val="419278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Information Gathering</a:t>
            </a:r>
            <a:endParaRPr lang="en-US" dirty="0"/>
          </a:p>
        </p:txBody>
      </p:sp>
      <p:sp>
        <p:nvSpPr>
          <p:cNvPr id="3" name="Content Placeholder 2"/>
          <p:cNvSpPr>
            <a:spLocks noGrp="1"/>
          </p:cNvSpPr>
          <p:nvPr>
            <p:ph idx="1"/>
          </p:nvPr>
        </p:nvSpPr>
        <p:spPr/>
        <p:txBody>
          <a:bodyPr/>
          <a:lstStyle/>
          <a:p>
            <a:r>
              <a:rPr lang="en-US"/>
              <a:t>STFW</a:t>
            </a:r>
          </a:p>
          <a:p>
            <a:r>
              <a:rPr lang="en-US"/>
              <a:t>Use the web to gather info</a:t>
            </a:r>
          </a:p>
          <a:p>
            <a:r>
              <a:rPr lang="en-US"/>
              <a:t>Try to understand the target:</a:t>
            </a:r>
          </a:p>
          <a:p>
            <a:pPr lvl="1"/>
            <a:r>
              <a:rPr lang="en-US"/>
              <a:t>Organizationally, politically, etc…</a:t>
            </a:r>
          </a:p>
          <a:p>
            <a:pPr lvl="1"/>
            <a:r>
              <a:rPr lang="en-US"/>
              <a:t>Start Locate and search the target’s website</a:t>
            </a:r>
          </a:p>
          <a:p>
            <a:pPr lvl="1"/>
            <a:r>
              <a:rPr lang="en-US"/>
              <a:t>Search for the target in search engines</a:t>
            </a:r>
          </a:p>
          <a:p>
            <a:pPr lvl="2"/>
            <a:r>
              <a:rPr lang="en-US"/>
              <a:t>Read about anything related to the company (press releases, annual reports, news, etc…)</a:t>
            </a:r>
          </a:p>
          <a:p>
            <a:pPr lvl="1"/>
            <a:r>
              <a:rPr lang="en-US"/>
              <a:t>Search for the target in social networking services</a:t>
            </a:r>
          </a:p>
          <a:p>
            <a:r>
              <a:rPr lang="en-US"/>
              <a:t>Keep very detailed notes!</a:t>
            </a:r>
            <a:endParaRPr lang="en-US" dirty="0"/>
          </a:p>
        </p:txBody>
      </p:sp>
    </p:spTree>
    <p:extLst>
      <p:ext uri="{BB962C8B-B14F-4D97-AF65-F5344CB8AC3E}">
        <p14:creationId xmlns:p14="http://schemas.microsoft.com/office/powerpoint/2010/main" val="177484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Putting It All Together: PIAT</a:t>
            </a:r>
            <a:endParaRPr lang="en-US" dirty="0"/>
          </a:p>
        </p:txBody>
      </p:sp>
      <p:sp>
        <p:nvSpPr>
          <p:cNvPr id="3" name="Content Placeholder 2"/>
          <p:cNvSpPr>
            <a:spLocks noGrp="1"/>
          </p:cNvSpPr>
          <p:nvPr>
            <p:ph idx="1"/>
          </p:nvPr>
        </p:nvSpPr>
        <p:spPr/>
        <p:txBody>
          <a:bodyPr/>
          <a:lstStyle/>
          <a:p>
            <a:r>
              <a:rPr lang="en-US"/>
              <a:t>“Syngress”</a:t>
            </a:r>
          </a:p>
          <a:p>
            <a:pPr lvl="1"/>
            <a:r>
              <a:rPr lang="en-US"/>
              <a:t>5 minutes</a:t>
            </a:r>
          </a:p>
          <a:p>
            <a:r>
              <a:rPr lang="en-US"/>
              <a:t>Remember:  KEEP GOOD NOTES!  You never know when you’ll need to come back</a:t>
            </a:r>
            <a:endParaRPr lang="en-US" dirty="0"/>
          </a:p>
        </p:txBody>
      </p:sp>
    </p:spTree>
    <p:extLst>
      <p:ext uri="{BB962C8B-B14F-4D97-AF65-F5344CB8AC3E}">
        <p14:creationId xmlns:p14="http://schemas.microsoft.com/office/powerpoint/2010/main" val="287580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Deadly Efficient</a:t>
            </a:r>
            <a:endParaRPr lang="en-US" dirty="0"/>
          </a:p>
        </p:txBody>
      </p:sp>
      <p:sp>
        <p:nvSpPr>
          <p:cNvPr id="3" name="Content Placeholder 2"/>
          <p:cNvSpPr>
            <a:spLocks noGrp="1"/>
          </p:cNvSpPr>
          <p:nvPr>
            <p:ph idx="1"/>
          </p:nvPr>
        </p:nvSpPr>
        <p:spPr/>
        <p:txBody>
          <a:bodyPr/>
          <a:lstStyle/>
          <a:p>
            <a:r>
              <a:rPr lang="en-US"/>
              <a:t>Google Break Down:</a:t>
            </a:r>
          </a:p>
          <a:p>
            <a:pPr lvl="1"/>
            <a:r>
              <a:rPr lang="en-US"/>
              <a:t>Google Bots:</a:t>
            </a:r>
          </a:p>
          <a:p>
            <a:pPr lvl="2"/>
            <a:r>
              <a:rPr lang="en-US"/>
              <a:t>Automated programs that constantly archive websites and links</a:t>
            </a:r>
          </a:p>
          <a:p>
            <a:pPr lvl="3"/>
            <a:r>
              <a:rPr lang="en-US"/>
              <a:t>Will follow all links</a:t>
            </a:r>
          </a:p>
          <a:p>
            <a:pPr lvl="3"/>
            <a:r>
              <a:rPr lang="en-US"/>
              <a:t>Report back to Google and Index results</a:t>
            </a:r>
          </a:p>
          <a:p>
            <a:pPr lvl="1"/>
            <a:r>
              <a:rPr lang="en-US"/>
              <a:t>Google Index:</a:t>
            </a:r>
          </a:p>
          <a:p>
            <a:pPr lvl="2"/>
            <a:r>
              <a:rPr lang="en-US"/>
              <a:t>Massive index of websites </a:t>
            </a:r>
          </a:p>
          <a:p>
            <a:pPr lvl="3"/>
            <a:r>
              <a:rPr lang="en-US"/>
              <a:t>How big is the Google Index?</a:t>
            </a:r>
          </a:p>
          <a:p>
            <a:pPr lvl="1"/>
            <a:r>
              <a:rPr lang="en-US"/>
              <a:t>Google Cache</a:t>
            </a:r>
          </a:p>
          <a:p>
            <a:pPr lvl="2"/>
            <a:r>
              <a:rPr lang="en-US"/>
              <a:t>Bots bring back a copy of the TEXT of each document in the index (up to 101k of data) can include html, pdf, txt, ppt, etc.</a:t>
            </a:r>
          </a:p>
          <a:p>
            <a:pPr lvl="3"/>
            <a:endParaRPr lang="en-US"/>
          </a:p>
          <a:p>
            <a:pPr lvl="1"/>
            <a:endParaRPr lang="en-US" dirty="0"/>
          </a:p>
        </p:txBody>
      </p:sp>
    </p:spTree>
    <p:extLst>
      <p:ext uri="{BB962C8B-B14F-4D97-AF65-F5344CB8AC3E}">
        <p14:creationId xmlns:p14="http://schemas.microsoft.com/office/powerpoint/2010/main" val="561518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Continued…</a:t>
            </a:r>
            <a:endParaRPr lang="en-US" dirty="0"/>
          </a:p>
        </p:txBody>
      </p:sp>
      <p:sp>
        <p:nvSpPr>
          <p:cNvPr id="3" name="Content Placeholder 2"/>
          <p:cNvSpPr>
            <a:spLocks noGrp="1"/>
          </p:cNvSpPr>
          <p:nvPr>
            <p:ph idx="1"/>
          </p:nvPr>
        </p:nvSpPr>
        <p:spPr/>
        <p:txBody>
          <a:bodyPr/>
          <a:lstStyle/>
          <a:p>
            <a:r>
              <a:rPr lang="en-US"/>
              <a:t>How many results can you retrieve for:</a:t>
            </a:r>
          </a:p>
          <a:p>
            <a:pPr lvl="1"/>
            <a:r>
              <a:rPr lang="en-US"/>
              <a:t>Dakota State University</a:t>
            </a:r>
          </a:p>
          <a:p>
            <a:r>
              <a:rPr lang="en-US"/>
              <a:t>Limits?</a:t>
            </a:r>
          </a:p>
          <a:p>
            <a:pPr lvl="1"/>
            <a:r>
              <a:rPr lang="en-US"/>
              <a:t>How many can you view?</a:t>
            </a:r>
          </a:p>
          <a:p>
            <a:r>
              <a:rPr lang="en-US"/>
              <a:t>Maximize the value of those hits!</a:t>
            </a:r>
          </a:p>
          <a:p>
            <a:pPr lvl="1"/>
            <a:r>
              <a:rPr lang="en-US"/>
              <a:t>Google directives</a:t>
            </a:r>
          </a:p>
          <a:p>
            <a:pPr lvl="1"/>
            <a:endParaRPr lang="en-US" dirty="0"/>
          </a:p>
        </p:txBody>
      </p:sp>
    </p:spTree>
    <p:extLst>
      <p:ext uri="{BB962C8B-B14F-4D97-AF65-F5344CB8AC3E}">
        <p14:creationId xmlns:p14="http://schemas.microsoft.com/office/powerpoint/2010/main" val="405847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Outcomes</a:t>
            </a:r>
            <a:endParaRPr lang="en-US" dirty="0"/>
          </a:p>
        </p:txBody>
      </p:sp>
      <p:sp>
        <p:nvSpPr>
          <p:cNvPr id="3" name="Content Placeholder 2"/>
          <p:cNvSpPr>
            <a:spLocks noGrp="1"/>
          </p:cNvSpPr>
          <p:nvPr>
            <p:ph idx="1"/>
          </p:nvPr>
        </p:nvSpPr>
        <p:spPr/>
        <p:txBody>
          <a:bodyPr/>
          <a:lstStyle/>
          <a:p>
            <a:r>
              <a:rPr lang="en-US" dirty="0"/>
              <a:t>Upon completion of this unit, students will be able to:</a:t>
            </a:r>
          </a:p>
          <a:p>
            <a:pPr lvl="1"/>
            <a:r>
              <a:rPr lang="en-US" dirty="0"/>
              <a:t>Gather open source intelligence</a:t>
            </a:r>
          </a:p>
          <a:p>
            <a:pPr lvl="1"/>
            <a:r>
              <a:rPr lang="en-US" dirty="0"/>
              <a:t>Understand the various passive </a:t>
            </a:r>
            <a:r>
              <a:rPr lang="en-US" dirty="0" err="1"/>
              <a:t>reconissance</a:t>
            </a:r>
            <a:r>
              <a:rPr lang="en-US" dirty="0"/>
              <a:t> techniques</a:t>
            </a:r>
          </a:p>
          <a:p>
            <a:pPr lvl="1"/>
            <a:r>
              <a:rPr lang="en-US" dirty="0"/>
              <a:t>Use Google and web sources to gain information about a target</a:t>
            </a:r>
          </a:p>
          <a:p>
            <a:pPr lvl="1"/>
            <a:r>
              <a:rPr lang="en-US" dirty="0"/>
              <a:t>Use recon-ng, discover scripts, </a:t>
            </a:r>
            <a:r>
              <a:rPr lang="en-US" dirty="0" err="1"/>
              <a:t>spiderfoot</a:t>
            </a:r>
            <a:r>
              <a:rPr lang="en-US" dirty="0"/>
              <a:t>, and additional tools to gain useful information about a target</a:t>
            </a:r>
          </a:p>
          <a:p>
            <a:pPr lvl="1"/>
            <a:r>
              <a:rPr lang="en-US" dirty="0"/>
              <a:t>Select appropriate tools to gather the desired information in an appropriate manner (e.g. </a:t>
            </a:r>
            <a:r>
              <a:rPr lang="en-US"/>
              <a:t>passively or actively).</a:t>
            </a:r>
            <a:endParaRPr lang="en-US" dirty="0"/>
          </a:p>
        </p:txBody>
      </p:sp>
    </p:spTree>
    <p:extLst>
      <p:ext uri="{BB962C8B-B14F-4D97-AF65-F5344CB8AC3E}">
        <p14:creationId xmlns:p14="http://schemas.microsoft.com/office/powerpoint/2010/main" val="287608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Directives</a:t>
            </a:r>
            <a:endParaRPr lang="en-US" dirty="0"/>
          </a:p>
        </p:txBody>
      </p:sp>
      <p:sp>
        <p:nvSpPr>
          <p:cNvPr id="3" name="Content Placeholder 2"/>
          <p:cNvSpPr>
            <a:spLocks noGrp="1"/>
          </p:cNvSpPr>
          <p:nvPr>
            <p:ph idx="1"/>
          </p:nvPr>
        </p:nvSpPr>
        <p:spPr/>
        <p:txBody>
          <a:bodyPr/>
          <a:lstStyle/>
          <a:p>
            <a:r>
              <a:rPr lang="en-US"/>
              <a:t>Google searches are always case insensitive</a:t>
            </a:r>
          </a:p>
          <a:p>
            <a:r>
              <a:rPr lang="en-US"/>
              <a:t>Literal Matches / Filters</a:t>
            </a:r>
          </a:p>
          <a:p>
            <a:r>
              <a:rPr lang="en-US"/>
              <a:t>Do not put a space between the directive and first term</a:t>
            </a:r>
          </a:p>
          <a:p>
            <a:pPr lvl="1"/>
            <a:endParaRPr lang="en-US"/>
          </a:p>
          <a:p>
            <a:r>
              <a:rPr lang="en-US"/>
              <a:t>Site Directive:</a:t>
            </a:r>
          </a:p>
          <a:p>
            <a:pPr lvl="1"/>
            <a:r>
              <a:rPr lang="en-US"/>
              <a:t>site:(domain) term_to_search</a:t>
            </a:r>
          </a:p>
          <a:p>
            <a:pPr lvl="2"/>
            <a:r>
              <a:rPr lang="en-US"/>
              <a:t>Searches for terms only in given domain</a:t>
            </a:r>
          </a:p>
          <a:p>
            <a:pPr lvl="2"/>
            <a:r>
              <a:rPr lang="en-US"/>
              <a:t>Can be specific “site:dsu.edu” or “broad:.edu”</a:t>
            </a:r>
          </a:p>
          <a:p>
            <a:pPr lvl="1"/>
            <a:r>
              <a:rPr lang="en-US"/>
              <a:t>Example:  dsu csc 250</a:t>
            </a:r>
          </a:p>
          <a:p>
            <a:pPr lvl="2"/>
            <a:endParaRPr lang="en-US"/>
          </a:p>
          <a:p>
            <a:pPr lvl="2"/>
            <a:endParaRPr lang="en-US" dirty="0"/>
          </a:p>
        </p:txBody>
      </p:sp>
    </p:spTree>
    <p:extLst>
      <p:ext uri="{BB962C8B-B14F-4D97-AF65-F5344CB8AC3E}">
        <p14:creationId xmlns:p14="http://schemas.microsoft.com/office/powerpoint/2010/main" val="2691177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Directives</a:t>
            </a:r>
            <a:endParaRPr lang="en-US" dirty="0"/>
          </a:p>
        </p:txBody>
      </p:sp>
      <p:sp>
        <p:nvSpPr>
          <p:cNvPr id="3" name="Content Placeholder 2"/>
          <p:cNvSpPr>
            <a:spLocks noGrp="1"/>
          </p:cNvSpPr>
          <p:nvPr>
            <p:ph idx="1"/>
          </p:nvPr>
        </p:nvSpPr>
        <p:spPr/>
        <p:txBody>
          <a:bodyPr/>
          <a:lstStyle/>
          <a:p>
            <a:r>
              <a:rPr lang="en-US"/>
              <a:t>Filetype Directive</a:t>
            </a:r>
          </a:p>
          <a:p>
            <a:pPr lvl="1"/>
            <a:r>
              <a:rPr lang="en-US"/>
              <a:t>filetype</a:t>
            </a:r>
            <a:r>
              <a:rPr lang="en-US">
                <a:sym typeface="Wingdings" pitchFamily="2" charset="2"/>
              </a:rPr>
              <a:t>:(type_of_file_to_return)</a:t>
            </a:r>
          </a:p>
          <a:p>
            <a:pPr lvl="1"/>
            <a:r>
              <a:rPr lang="en-US">
                <a:sym typeface="Wingdings" pitchFamily="2" charset="2"/>
              </a:rPr>
              <a:t>Searches for only files of a given type</a:t>
            </a:r>
          </a:p>
          <a:p>
            <a:pPr lvl="2"/>
            <a:r>
              <a:rPr lang="en-US">
                <a:sym typeface="Wingdings" pitchFamily="2" charset="2"/>
              </a:rPr>
              <a:t>filetype:ppt  </a:t>
            </a:r>
          </a:p>
          <a:p>
            <a:pPr lvl="2"/>
            <a:endParaRPr lang="en-US">
              <a:sym typeface="Wingdings" pitchFamily="2" charset="2"/>
            </a:endParaRPr>
          </a:p>
          <a:p>
            <a:r>
              <a:rPr lang="en-US">
                <a:sym typeface="Wingdings" pitchFamily="2" charset="2"/>
              </a:rPr>
              <a:t>Combining Directives:</a:t>
            </a:r>
          </a:p>
          <a:p>
            <a:pPr lvl="1"/>
            <a:r>
              <a:rPr lang="en-US">
                <a:sym typeface="Wingdings" pitchFamily="2" charset="2"/>
              </a:rPr>
              <a:t>site:dsu.edu filetype:xlsx </a:t>
            </a:r>
          </a:p>
          <a:p>
            <a:endParaRPr lang="en-US">
              <a:sym typeface="Wingdings" pitchFamily="2" charset="2"/>
            </a:endParaRPr>
          </a:p>
          <a:p>
            <a:endParaRPr lang="en-US" dirty="0">
              <a:sym typeface="Wingdings" pitchFamily="2" charset="2"/>
            </a:endParaRPr>
          </a:p>
        </p:txBody>
      </p:sp>
    </p:spTree>
    <p:extLst>
      <p:ext uri="{BB962C8B-B14F-4D97-AF65-F5344CB8AC3E}">
        <p14:creationId xmlns:p14="http://schemas.microsoft.com/office/powerpoint/2010/main" val="4218057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Directives</a:t>
            </a:r>
            <a:endParaRPr lang="en-US" dirty="0"/>
          </a:p>
        </p:txBody>
      </p:sp>
      <p:sp>
        <p:nvSpPr>
          <p:cNvPr id="3" name="Content Placeholder 2"/>
          <p:cNvSpPr>
            <a:spLocks noGrp="1"/>
          </p:cNvSpPr>
          <p:nvPr>
            <p:ph idx="1"/>
          </p:nvPr>
        </p:nvSpPr>
        <p:spPr/>
        <p:txBody>
          <a:bodyPr/>
          <a:lstStyle/>
          <a:p>
            <a:r>
              <a:rPr lang="en-US"/>
              <a:t>Intitle Directive</a:t>
            </a:r>
          </a:p>
          <a:p>
            <a:pPr lvl="1"/>
            <a:r>
              <a:rPr lang="en-US"/>
              <a:t>intitle:(term)</a:t>
            </a:r>
          </a:p>
          <a:p>
            <a:pPr lvl="1"/>
            <a:r>
              <a:rPr lang="en-US"/>
              <a:t>Searches for web pages with “term” in the title</a:t>
            </a:r>
          </a:p>
          <a:p>
            <a:pPr lvl="1"/>
            <a:r>
              <a:rPr lang="en-US"/>
              <a:t>intitle:”index of”</a:t>
            </a:r>
          </a:p>
          <a:p>
            <a:r>
              <a:rPr lang="en-US"/>
              <a:t>HINT / TIP</a:t>
            </a:r>
          </a:p>
          <a:p>
            <a:pPr lvl="2"/>
            <a:r>
              <a:rPr lang="en-US"/>
              <a:t>combine with site: directive</a:t>
            </a:r>
          </a:p>
          <a:p>
            <a:pPr lvl="2"/>
            <a:r>
              <a:rPr lang="en-US"/>
              <a:t>site:usd.edu intitle:”index of”</a:t>
            </a:r>
          </a:p>
          <a:p>
            <a:r>
              <a:rPr lang="en-US"/>
              <a:t>inurl:(term)</a:t>
            </a:r>
          </a:p>
          <a:p>
            <a:pPr lvl="1"/>
            <a:r>
              <a:rPr lang="en-US"/>
              <a:t>Searches for web pages with “term” in url</a:t>
            </a:r>
            <a:endParaRPr lang="en-US" dirty="0"/>
          </a:p>
        </p:txBody>
      </p:sp>
    </p:spTree>
    <p:extLst>
      <p:ext uri="{BB962C8B-B14F-4D97-AF65-F5344CB8AC3E}">
        <p14:creationId xmlns:p14="http://schemas.microsoft.com/office/powerpoint/2010/main" val="2751631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Directives</a:t>
            </a:r>
            <a:endParaRPr lang="en-US" dirty="0"/>
          </a:p>
        </p:txBody>
      </p:sp>
      <p:sp>
        <p:nvSpPr>
          <p:cNvPr id="3" name="Content Placeholder 2"/>
          <p:cNvSpPr>
            <a:spLocks noGrp="1"/>
          </p:cNvSpPr>
          <p:nvPr>
            <p:ph idx="1"/>
          </p:nvPr>
        </p:nvSpPr>
        <p:spPr/>
        <p:txBody>
          <a:bodyPr/>
          <a:lstStyle/>
          <a:p>
            <a:r>
              <a:rPr lang="en-US"/>
              <a:t>Link Directive:</a:t>
            </a:r>
          </a:p>
          <a:p>
            <a:pPr lvl="1"/>
            <a:r>
              <a:rPr lang="en-US"/>
              <a:t>link:(web page)</a:t>
            </a:r>
          </a:p>
          <a:p>
            <a:pPr lvl="1"/>
            <a:r>
              <a:rPr lang="en-US"/>
              <a:t>Shows all sites linked to a given web page</a:t>
            </a:r>
          </a:p>
          <a:p>
            <a:pPr lvl="2"/>
            <a:r>
              <a:rPr lang="en-US"/>
              <a:t>link:counterhack.net</a:t>
            </a:r>
          </a:p>
          <a:p>
            <a:pPr lvl="2"/>
            <a:r>
              <a:rPr lang="en-US"/>
              <a:t>link:blackhat.com</a:t>
            </a:r>
          </a:p>
          <a:p>
            <a:pPr lvl="2"/>
            <a:r>
              <a:rPr lang="en-US"/>
              <a:t>link:www.dsu.edu</a:t>
            </a:r>
          </a:p>
          <a:p>
            <a:r>
              <a:rPr lang="en-US"/>
              <a:t>Related Directive:</a:t>
            </a:r>
          </a:p>
          <a:p>
            <a:pPr lvl="1"/>
            <a:r>
              <a:rPr lang="en-US"/>
              <a:t>related</a:t>
            </a:r>
            <a:r>
              <a:rPr lang="en-US">
                <a:sym typeface="Wingdings" pitchFamily="2" charset="2"/>
              </a:rPr>
              <a:t>:(site)</a:t>
            </a:r>
          </a:p>
          <a:p>
            <a:pPr lvl="1"/>
            <a:r>
              <a:rPr lang="en-US">
                <a:sym typeface="Wingdings" pitchFamily="2" charset="2"/>
              </a:rPr>
              <a:t>Displays webpages that are similar to the given search page (based of “PageRank”)</a:t>
            </a:r>
            <a:endParaRPr lang="en-US"/>
          </a:p>
          <a:p>
            <a:endParaRPr lang="en-US" dirty="0"/>
          </a:p>
        </p:txBody>
      </p:sp>
    </p:spTree>
    <p:extLst>
      <p:ext uri="{BB962C8B-B14F-4D97-AF65-F5344CB8AC3E}">
        <p14:creationId xmlns:p14="http://schemas.microsoft.com/office/powerpoint/2010/main" val="3226912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Directives</a:t>
            </a:r>
            <a:endParaRPr lang="en-US" dirty="0"/>
          </a:p>
        </p:txBody>
      </p:sp>
      <p:sp>
        <p:nvSpPr>
          <p:cNvPr id="3" name="Content Placeholder 2"/>
          <p:cNvSpPr>
            <a:spLocks noGrp="1"/>
          </p:cNvSpPr>
          <p:nvPr>
            <p:ph idx="1"/>
          </p:nvPr>
        </p:nvSpPr>
        <p:spPr/>
        <p:txBody>
          <a:bodyPr/>
          <a:lstStyle/>
          <a:p>
            <a:r>
              <a:rPr lang="en-US"/>
              <a:t>cache:(page)</a:t>
            </a:r>
          </a:p>
          <a:p>
            <a:r>
              <a:rPr lang="en-US"/>
              <a:t>Displays the contents of a web page from Google’s cache.</a:t>
            </a:r>
          </a:p>
          <a:p>
            <a:pPr lvl="1"/>
            <a:r>
              <a:rPr lang="en-US"/>
              <a:t>Only text is retrieved (images will come from live source)</a:t>
            </a:r>
          </a:p>
          <a:p>
            <a:pPr lvl="1"/>
            <a:r>
              <a:rPr lang="en-US"/>
              <a:t>Links take you to live source</a:t>
            </a:r>
          </a:p>
          <a:p>
            <a:pPr lvl="1"/>
            <a:r>
              <a:rPr lang="en-US">
                <a:sym typeface="Wingdings" pitchFamily="2" charset="2"/>
              </a:rPr>
              <a:t>cache:(page)</a:t>
            </a:r>
          </a:p>
          <a:p>
            <a:pPr lvl="1"/>
            <a:r>
              <a:rPr lang="en-US">
                <a:sym typeface="Wingdings" pitchFamily="2" charset="2"/>
              </a:rPr>
              <a:t>cache:dsu.edu</a:t>
            </a:r>
          </a:p>
          <a:p>
            <a:pPr lvl="1"/>
            <a:endParaRPr lang="en-US" dirty="0"/>
          </a:p>
        </p:txBody>
      </p:sp>
    </p:spTree>
    <p:extLst>
      <p:ext uri="{BB962C8B-B14F-4D97-AF65-F5344CB8AC3E}">
        <p14:creationId xmlns:p14="http://schemas.microsoft.com/office/powerpoint/2010/main" val="2641120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PIAT </a:t>
            </a:r>
            <a:endParaRPr lang="en-US" dirty="0"/>
          </a:p>
        </p:txBody>
      </p:sp>
      <p:sp>
        <p:nvSpPr>
          <p:cNvPr id="3" name="Content Placeholder 2"/>
          <p:cNvSpPr>
            <a:spLocks noGrp="1"/>
          </p:cNvSpPr>
          <p:nvPr>
            <p:ph idx="1"/>
          </p:nvPr>
        </p:nvSpPr>
        <p:spPr/>
        <p:txBody>
          <a:bodyPr/>
          <a:lstStyle/>
          <a:p>
            <a:endParaRPr lang="en-US"/>
          </a:p>
          <a:p>
            <a:r>
              <a:rPr lang="en-US"/>
              <a:t>Find all of the power point files on the Counter Hack website</a:t>
            </a:r>
          </a:p>
          <a:p>
            <a:pPr lvl="1"/>
            <a:endParaRPr lang="en-US"/>
          </a:p>
          <a:p>
            <a:pPr lvl="1"/>
            <a:endParaRPr lang="en-US" dirty="0"/>
          </a:p>
        </p:txBody>
      </p:sp>
    </p:spTree>
    <p:extLst>
      <p:ext uri="{BB962C8B-B14F-4D97-AF65-F5344CB8AC3E}">
        <p14:creationId xmlns:p14="http://schemas.microsoft.com/office/powerpoint/2010/main" val="4038834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Deadly Effective</a:t>
            </a:r>
            <a:endParaRPr lang="en-US" dirty="0"/>
          </a:p>
        </p:txBody>
      </p:sp>
      <p:sp>
        <p:nvSpPr>
          <p:cNvPr id="3" name="Content Placeholder 2"/>
          <p:cNvSpPr>
            <a:spLocks noGrp="1"/>
          </p:cNvSpPr>
          <p:nvPr>
            <p:ph idx="1"/>
          </p:nvPr>
        </p:nvSpPr>
        <p:spPr/>
        <p:txBody>
          <a:bodyPr/>
          <a:lstStyle/>
          <a:p>
            <a:r>
              <a:rPr lang="en-US"/>
              <a:t>What is the advantage to running the following searches?</a:t>
            </a:r>
          </a:p>
          <a:p>
            <a:pPr lvl="1"/>
            <a:r>
              <a:rPr lang="en-US"/>
              <a:t>site:dsu.edu filetype:asp</a:t>
            </a:r>
          </a:p>
          <a:p>
            <a:pPr lvl="1"/>
            <a:r>
              <a:rPr lang="en-US"/>
              <a:t>site:dsu.edu filetype:cgi</a:t>
            </a:r>
          </a:p>
          <a:p>
            <a:pPr lvl="1"/>
            <a:r>
              <a:rPr lang="en-US"/>
              <a:t>site:dsu.edu filetype:php</a:t>
            </a:r>
          </a:p>
          <a:p>
            <a:pPr lvl="1"/>
            <a:r>
              <a:rPr lang="en-US"/>
              <a:t>site:dsu.edu filetype:js</a:t>
            </a:r>
          </a:p>
          <a:p>
            <a:pPr lvl="1"/>
            <a:endParaRPr lang="en-US"/>
          </a:p>
          <a:p>
            <a:pPr lvl="1"/>
            <a:endParaRPr lang="en-US" dirty="0"/>
          </a:p>
        </p:txBody>
      </p:sp>
    </p:spTree>
    <p:extLst>
      <p:ext uri="{BB962C8B-B14F-4D97-AF65-F5344CB8AC3E}">
        <p14:creationId xmlns:p14="http://schemas.microsoft.com/office/powerpoint/2010/main" val="3022684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Scraping</a:t>
            </a:r>
            <a:endParaRPr lang="en-US" dirty="0"/>
          </a:p>
        </p:txBody>
      </p:sp>
      <p:sp>
        <p:nvSpPr>
          <p:cNvPr id="3" name="Content Placeholder 2"/>
          <p:cNvSpPr>
            <a:spLocks noGrp="1"/>
          </p:cNvSpPr>
          <p:nvPr>
            <p:ph idx="1"/>
          </p:nvPr>
        </p:nvSpPr>
        <p:spPr/>
        <p:txBody>
          <a:bodyPr/>
          <a:lstStyle/>
          <a:p>
            <a:r>
              <a:rPr lang="en-US"/>
              <a:t>Search Engines filter the results before serving (screen for sensitive information)</a:t>
            </a:r>
          </a:p>
          <a:p>
            <a:r>
              <a:rPr lang="en-US"/>
              <a:t>Because of scraping you should try other search engines too</a:t>
            </a:r>
          </a:p>
          <a:p>
            <a:pPr lvl="1"/>
            <a:r>
              <a:rPr lang="en-US"/>
              <a:t>Skoudis points out that other sites scrape less then Google</a:t>
            </a:r>
          </a:p>
          <a:p>
            <a:pPr lvl="1"/>
            <a:r>
              <a:rPr lang="en-US"/>
              <a:t>Lord of the “Bing”</a:t>
            </a:r>
            <a:endParaRPr lang="en-US" dirty="0"/>
          </a:p>
        </p:txBody>
      </p:sp>
    </p:spTree>
    <p:extLst>
      <p:ext uri="{BB962C8B-B14F-4D97-AF65-F5344CB8AC3E}">
        <p14:creationId xmlns:p14="http://schemas.microsoft.com/office/powerpoint/2010/main" val="34777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News Groups</a:t>
            </a:r>
            <a:endParaRPr lang="en-US" dirty="0"/>
          </a:p>
        </p:txBody>
      </p:sp>
      <p:sp>
        <p:nvSpPr>
          <p:cNvPr id="3" name="Content Placeholder 2"/>
          <p:cNvSpPr>
            <a:spLocks noGrp="1"/>
          </p:cNvSpPr>
          <p:nvPr>
            <p:ph idx="1"/>
          </p:nvPr>
        </p:nvSpPr>
        <p:spPr/>
        <p:txBody>
          <a:bodyPr/>
          <a:lstStyle/>
          <a:p>
            <a:r>
              <a:rPr lang="en-US"/>
              <a:t>Newsgroups often are used by employees to share and retrieve information</a:t>
            </a:r>
          </a:p>
          <a:p>
            <a:pPr lvl="1"/>
            <a:r>
              <a:rPr lang="en-US"/>
              <a:t>Easy to find sensitive information here!</a:t>
            </a:r>
          </a:p>
          <a:p>
            <a:pPr lvl="1"/>
            <a:r>
              <a:rPr lang="en-US"/>
              <a:t>In a detailed plan some attackers will even post answers to questions (“turn off your virus scanner” or “install this patch”…etc…)</a:t>
            </a:r>
          </a:p>
          <a:p>
            <a:r>
              <a:rPr lang="en-US">
                <a:hlinkClick r:id="rId3"/>
              </a:rPr>
              <a:t>http://stackoverflow.com</a:t>
            </a:r>
            <a:r>
              <a:rPr lang="en-US"/>
              <a:t> </a:t>
            </a:r>
          </a:p>
          <a:p>
            <a:pPr lvl="2"/>
            <a:endParaRPr lang="en-US" dirty="0"/>
          </a:p>
        </p:txBody>
      </p:sp>
    </p:spTree>
    <p:extLst>
      <p:ext uri="{BB962C8B-B14F-4D97-AF65-F5344CB8AC3E}">
        <p14:creationId xmlns:p14="http://schemas.microsoft.com/office/powerpoint/2010/main" val="551215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News Groups Strike Again…</a:t>
            </a:r>
            <a:endParaRPr lang="en-US" dirty="0"/>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143001" y="1927098"/>
            <a:ext cx="7429500" cy="4073652"/>
          </a:xfrm>
          <a:prstGeom prst="rect">
            <a:avLst/>
          </a:prstGeom>
        </p:spPr>
      </p:pic>
    </p:spTree>
    <p:extLst>
      <p:ext uri="{BB962C8B-B14F-4D97-AF65-F5344CB8AC3E}">
        <p14:creationId xmlns:p14="http://schemas.microsoft.com/office/powerpoint/2010/main" val="211544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So, what does a Hacker do?</a:t>
            </a:r>
            <a:endParaRPr lang="en-US" dirty="0"/>
          </a:p>
        </p:txBody>
      </p:sp>
      <p:sp>
        <p:nvSpPr>
          <p:cNvPr id="5" name="Content Placeholder 4"/>
          <p:cNvSpPr>
            <a:spLocks noGrp="1"/>
          </p:cNvSpPr>
          <p:nvPr>
            <p:ph sz="half" idx="1"/>
          </p:nvPr>
        </p:nvSpPr>
        <p:spPr/>
        <p:txBody>
          <a:bodyPr>
            <a:normAutofit fontScale="92500" lnSpcReduction="10000"/>
          </a:bodyPr>
          <a:lstStyle/>
          <a:p>
            <a:r>
              <a:rPr lang="en-US"/>
              <a:t>Reconnaissance</a:t>
            </a:r>
          </a:p>
          <a:p>
            <a:pPr lvl="1"/>
            <a:r>
              <a:rPr lang="en-US"/>
              <a:t>Which can be Active or Passive in nature</a:t>
            </a:r>
          </a:p>
          <a:p>
            <a:r>
              <a:rPr lang="en-US"/>
              <a:t>Host or Target Scanning</a:t>
            </a:r>
          </a:p>
          <a:p>
            <a:pPr lvl="1"/>
            <a:r>
              <a:rPr lang="en-US"/>
              <a:t>Live system detection</a:t>
            </a:r>
          </a:p>
          <a:p>
            <a:pPr lvl="1"/>
            <a:r>
              <a:rPr lang="en-US"/>
              <a:t>Port Scanning</a:t>
            </a:r>
          </a:p>
          <a:p>
            <a:r>
              <a:rPr lang="en-US"/>
              <a:t>Gaining Access</a:t>
            </a:r>
          </a:p>
          <a:p>
            <a:pPr lvl="1"/>
            <a:r>
              <a:rPr lang="en-US"/>
              <a:t>Opearating system level/application level</a:t>
            </a:r>
          </a:p>
          <a:p>
            <a:pPr lvl="1"/>
            <a:r>
              <a:rPr lang="en-US"/>
              <a:t>Network Level</a:t>
            </a:r>
          </a:p>
          <a:p>
            <a:pPr lvl="1"/>
            <a:r>
              <a:rPr lang="en-US"/>
              <a:t>Denial of service if otherwise unsuccessful</a:t>
            </a:r>
          </a:p>
          <a:p>
            <a:r>
              <a:rPr lang="en-US"/>
              <a:t>Then Maintaining access</a:t>
            </a:r>
          </a:p>
          <a:p>
            <a:pPr lvl="1"/>
            <a:r>
              <a:rPr lang="en-US"/>
              <a:t>By using backdoor or Trojan programs</a:t>
            </a:r>
          </a:p>
          <a:p>
            <a:r>
              <a:rPr lang="en-US"/>
              <a:t>Finally, Covering their tracks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061422"/>
            <a:ext cx="3886200" cy="3879744"/>
          </a:xfrm>
        </p:spPr>
      </p:pic>
    </p:spTree>
    <p:extLst>
      <p:ext uri="{BB962C8B-B14F-4D97-AF65-F5344CB8AC3E}">
        <p14:creationId xmlns:p14="http://schemas.microsoft.com/office/powerpoint/2010/main" val="3003788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Social Networking Sites</a:t>
            </a:r>
            <a:endParaRPr lang="en-US" dirty="0"/>
          </a:p>
        </p:txBody>
      </p:sp>
      <p:sp>
        <p:nvSpPr>
          <p:cNvPr id="3" name="Content Placeholder 2"/>
          <p:cNvSpPr>
            <a:spLocks noGrp="1"/>
          </p:cNvSpPr>
          <p:nvPr>
            <p:ph idx="1"/>
          </p:nvPr>
        </p:nvSpPr>
        <p:spPr/>
        <p:txBody>
          <a:bodyPr/>
          <a:lstStyle/>
          <a:p>
            <a:r>
              <a:rPr lang="en-US"/>
              <a:t>Facebook</a:t>
            </a:r>
          </a:p>
          <a:p>
            <a:r>
              <a:rPr lang="en-US"/>
              <a:t>MySpace</a:t>
            </a:r>
          </a:p>
          <a:p>
            <a:r>
              <a:rPr lang="en-US"/>
              <a:t>Others…</a:t>
            </a:r>
            <a:endParaRPr lang="en-US" dirty="0"/>
          </a:p>
        </p:txBody>
      </p:sp>
    </p:spTree>
    <p:extLst>
      <p:ext uri="{BB962C8B-B14F-4D97-AF65-F5344CB8AC3E}">
        <p14:creationId xmlns:p14="http://schemas.microsoft.com/office/powerpoint/2010/main" val="2931198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Social Networking: Twitter Strikes Again…</a:t>
            </a:r>
            <a:endParaRPr lang="en-US" dirty="0"/>
          </a:p>
        </p:txBody>
      </p:sp>
      <p:pic>
        <p:nvPicPr>
          <p:cNvPr id="5" name="Content Placeholder 4"/>
          <p:cNvPicPr>
            <a:picLocks noGrp="1"/>
          </p:cNvPicPr>
          <p:nvPr>
            <p:ph idx="1"/>
          </p:nvPr>
        </p:nvPicPr>
        <p:blipFill>
          <a:blip r:embed="rId3"/>
          <a:stretch>
            <a:fillRect/>
          </a:stretch>
        </p:blipFill>
        <p:spPr>
          <a:xfrm>
            <a:off x="1541265" y="1825625"/>
            <a:ext cx="6061470" cy="4351338"/>
          </a:xfrm>
        </p:spPr>
      </p:pic>
    </p:spTree>
    <p:extLst>
      <p:ext uri="{BB962C8B-B14F-4D97-AF65-F5344CB8AC3E}">
        <p14:creationId xmlns:p14="http://schemas.microsoft.com/office/powerpoint/2010/main" val="3790357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Twitter Geo Searching</a:t>
            </a:r>
            <a:endParaRPr lang="en-US" dirty="0"/>
          </a:p>
        </p:txBody>
      </p:sp>
      <p:pic>
        <p:nvPicPr>
          <p:cNvPr id="4" name="Content Placeholder 3"/>
          <p:cNvPicPr>
            <a:picLocks noGrp="1" noChangeAspect="1"/>
          </p:cNvPicPr>
          <p:nvPr>
            <p:ph idx="1"/>
          </p:nvPr>
        </p:nvPicPr>
        <p:blipFill>
          <a:blip r:embed="rId2"/>
          <a:stretch>
            <a:fillRect/>
          </a:stretch>
        </p:blipFill>
        <p:spPr>
          <a:xfrm>
            <a:off x="628650" y="2239109"/>
            <a:ext cx="7886700" cy="3524369"/>
          </a:xfrm>
        </p:spPr>
      </p:pic>
    </p:spTree>
    <p:extLst>
      <p:ext uri="{BB962C8B-B14F-4D97-AF65-F5344CB8AC3E}">
        <p14:creationId xmlns:p14="http://schemas.microsoft.com/office/powerpoint/2010/main" val="1712620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Way Back Machine</a:t>
            </a:r>
            <a:endParaRPr lang="en-US" dirty="0"/>
          </a:p>
        </p:txBody>
      </p:sp>
      <p:sp>
        <p:nvSpPr>
          <p:cNvPr id="3" name="Content Placeholder 2"/>
          <p:cNvSpPr>
            <a:spLocks noGrp="1"/>
          </p:cNvSpPr>
          <p:nvPr>
            <p:ph idx="1"/>
          </p:nvPr>
        </p:nvSpPr>
        <p:spPr/>
        <p:txBody>
          <a:bodyPr/>
          <a:lstStyle/>
          <a:p>
            <a:r>
              <a:rPr lang="en-US">
                <a:hlinkClick r:id="rId2"/>
              </a:rPr>
              <a:t>www.homepages.dsu.edu/pengebretson/ssn.doc</a:t>
            </a:r>
            <a:endParaRPr lang="en-US"/>
          </a:p>
          <a:p>
            <a:endParaRPr lang="en-US" dirty="0"/>
          </a:p>
        </p:txBody>
      </p:sp>
    </p:spTree>
    <p:extLst>
      <p:ext uri="{BB962C8B-B14F-4D97-AF65-F5344CB8AC3E}">
        <p14:creationId xmlns:p14="http://schemas.microsoft.com/office/powerpoint/2010/main" val="439706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Search the Target’s Web Site</a:t>
            </a:r>
            <a:endParaRPr lang="en-US" dirty="0"/>
          </a:p>
        </p:txBody>
      </p:sp>
      <p:sp>
        <p:nvSpPr>
          <p:cNvPr id="3" name="Content Placeholder 2"/>
          <p:cNvSpPr>
            <a:spLocks noGrp="1"/>
          </p:cNvSpPr>
          <p:nvPr>
            <p:ph idx="1"/>
          </p:nvPr>
        </p:nvSpPr>
        <p:spPr/>
        <p:txBody>
          <a:bodyPr/>
          <a:lstStyle/>
          <a:p>
            <a:r>
              <a:rPr lang="en-US"/>
              <a:t>Look for information like:</a:t>
            </a:r>
          </a:p>
          <a:p>
            <a:pPr lvl="1"/>
            <a:r>
              <a:rPr lang="en-US"/>
              <a:t>Employee’s contact info and phone number (remember the caller id spoof?)</a:t>
            </a:r>
          </a:p>
          <a:p>
            <a:pPr lvl="1"/>
            <a:r>
              <a:rPr lang="en-US"/>
              <a:t>Business partners</a:t>
            </a:r>
          </a:p>
          <a:p>
            <a:pPr lvl="1"/>
            <a:r>
              <a:rPr lang="en-US"/>
              <a:t>Mergers or Acquisitions</a:t>
            </a:r>
          </a:p>
          <a:p>
            <a:pPr lvl="1"/>
            <a:r>
              <a:rPr lang="en-US"/>
              <a:t>Technologies in use</a:t>
            </a:r>
          </a:p>
          <a:p>
            <a:pPr lvl="1"/>
            <a:r>
              <a:rPr lang="en-US"/>
              <a:t>Open Job Requisitions</a:t>
            </a:r>
            <a:endParaRPr lang="en-US" dirty="0"/>
          </a:p>
        </p:txBody>
      </p:sp>
    </p:spTree>
    <p:extLst>
      <p:ext uri="{BB962C8B-B14F-4D97-AF65-F5344CB8AC3E}">
        <p14:creationId xmlns:p14="http://schemas.microsoft.com/office/powerpoint/2010/main" val="2771259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Defend Against Search Engines?</a:t>
            </a:r>
            <a:endParaRPr lang="en-US" dirty="0"/>
          </a:p>
        </p:txBody>
      </p:sp>
      <p:sp>
        <p:nvSpPr>
          <p:cNvPr id="3" name="Content Placeholder 2"/>
          <p:cNvSpPr>
            <a:spLocks noGrp="1"/>
          </p:cNvSpPr>
          <p:nvPr>
            <p:ph idx="1"/>
          </p:nvPr>
        </p:nvSpPr>
        <p:spPr/>
        <p:txBody>
          <a:bodyPr/>
          <a:lstStyle/>
          <a:p>
            <a:r>
              <a:rPr lang="en-US"/>
              <a:t>GOOD SECURITY POLICIES!</a:t>
            </a:r>
          </a:p>
          <a:p>
            <a:r>
              <a:rPr lang="en-US"/>
              <a:t>ENFORCED SECURITY POLICIES!</a:t>
            </a:r>
          </a:p>
          <a:p>
            <a:r>
              <a:rPr lang="en-US"/>
              <a:t>Complete your own reconnaissance (regularly)</a:t>
            </a:r>
          </a:p>
          <a:p>
            <a:pPr lvl="1"/>
            <a:r>
              <a:rPr lang="en-US"/>
              <a:t>Google directives (other search engines too)</a:t>
            </a:r>
          </a:p>
          <a:p>
            <a:pPr lvl="1"/>
            <a:r>
              <a:rPr lang="en-US"/>
              <a:t>News groups</a:t>
            </a:r>
          </a:p>
          <a:p>
            <a:pPr lvl="1"/>
            <a:r>
              <a:rPr lang="en-US"/>
              <a:t>Social networking sites</a:t>
            </a:r>
          </a:p>
          <a:p>
            <a:r>
              <a:rPr lang="en-US"/>
              <a:t>Contact Google ask to have Cached removed</a:t>
            </a:r>
          </a:p>
          <a:p>
            <a:pPr lvl="1"/>
            <a:r>
              <a:rPr lang="en-US"/>
              <a:t>Make use of Robots.txt</a:t>
            </a:r>
          </a:p>
          <a:p>
            <a:pPr lvl="2"/>
            <a:r>
              <a:rPr lang="en-US"/>
              <a:t>Metatags = noindex, nofollow, noarchive, nosnippet</a:t>
            </a:r>
            <a:endParaRPr lang="en-US" dirty="0"/>
          </a:p>
        </p:txBody>
      </p:sp>
    </p:spTree>
    <p:extLst>
      <p:ext uri="{BB962C8B-B14F-4D97-AF65-F5344CB8AC3E}">
        <p14:creationId xmlns:p14="http://schemas.microsoft.com/office/powerpoint/2010/main" val="1762871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PIAT</a:t>
            </a:r>
            <a:endParaRPr lang="en-US" dirty="0"/>
          </a:p>
        </p:txBody>
      </p:sp>
      <p:sp>
        <p:nvSpPr>
          <p:cNvPr id="3" name="Content Placeholder 2"/>
          <p:cNvSpPr>
            <a:spLocks noGrp="1"/>
          </p:cNvSpPr>
          <p:nvPr>
            <p:ph idx="1"/>
          </p:nvPr>
        </p:nvSpPr>
        <p:spPr/>
        <p:txBody>
          <a:bodyPr/>
          <a:lstStyle/>
          <a:p>
            <a:r>
              <a:rPr lang="en-US"/>
              <a:t>Google Directives:</a:t>
            </a:r>
          </a:p>
          <a:p>
            <a:pPr lvl="1"/>
            <a:r>
              <a:rPr lang="en-US"/>
              <a:t>How would you search the DSU website for a MS Word file with the keyword ssn?</a:t>
            </a:r>
          </a:p>
          <a:p>
            <a:pPr lvl="1"/>
            <a:r>
              <a:rPr lang="en-US"/>
              <a:t>How would you search the Freakishly Big Bank Website (</a:t>
            </a:r>
            <a:r>
              <a:rPr lang="en-US">
                <a:hlinkClick r:id="rId3"/>
              </a:rPr>
              <a:t>www.freakishlybigbank.com</a:t>
            </a:r>
            <a:r>
              <a:rPr lang="en-US"/>
              <a:t>) website for a MS Excel file pertaining to Accounts?</a:t>
            </a:r>
          </a:p>
          <a:p>
            <a:pPr lvl="1"/>
            <a:r>
              <a:rPr lang="en-US"/>
              <a:t>Why would you ever use the Google “link:” operator?</a:t>
            </a:r>
            <a:endParaRPr lang="en-US" dirty="0"/>
          </a:p>
        </p:txBody>
      </p:sp>
    </p:spTree>
    <p:extLst>
      <p:ext uri="{BB962C8B-B14F-4D97-AF65-F5344CB8AC3E}">
        <p14:creationId xmlns:p14="http://schemas.microsoft.com/office/powerpoint/2010/main" val="571901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Hacking”</a:t>
            </a:r>
            <a:endParaRPr lang="en-US" dirty="0"/>
          </a:p>
        </p:txBody>
      </p:sp>
      <p:sp>
        <p:nvSpPr>
          <p:cNvPr id="3" name="Content Placeholder 2"/>
          <p:cNvSpPr>
            <a:spLocks noGrp="1"/>
          </p:cNvSpPr>
          <p:nvPr>
            <p:ph idx="1"/>
          </p:nvPr>
        </p:nvSpPr>
        <p:spPr/>
        <p:txBody>
          <a:bodyPr/>
          <a:lstStyle/>
          <a:p>
            <a:r>
              <a:rPr lang="en-US"/>
              <a:t>WARNING YOU CAN GO TO JAIL!  DO NOT ATTEMPT TO FOLLOW THROUGH WITH THESE!</a:t>
            </a:r>
          </a:p>
          <a:p>
            <a:r>
              <a:rPr lang="en-US"/>
              <a:t>DO NOT – DO NOT – DO NOT – DO NOT</a:t>
            </a:r>
          </a:p>
          <a:p>
            <a:r>
              <a:rPr lang="en-US"/>
              <a:t>The purpose of showing you this is make sure YOUR company is not victim to this</a:t>
            </a:r>
          </a:p>
          <a:p>
            <a:r>
              <a:rPr lang="en-US"/>
              <a:t>Check the Johnny Long GHDB</a:t>
            </a:r>
          </a:p>
          <a:p>
            <a:r>
              <a:rPr lang="en-US"/>
              <a:t>HFC has a GHDB as well</a:t>
            </a:r>
            <a:endParaRPr lang="en-US" dirty="0"/>
          </a:p>
        </p:txBody>
      </p:sp>
    </p:spTree>
    <p:extLst>
      <p:ext uri="{BB962C8B-B14F-4D97-AF65-F5344CB8AC3E}">
        <p14:creationId xmlns:p14="http://schemas.microsoft.com/office/powerpoint/2010/main" val="215115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PIAT</a:t>
            </a:r>
            <a:endParaRPr lang="en-US" dirty="0"/>
          </a:p>
        </p:txBody>
      </p:sp>
      <p:sp>
        <p:nvSpPr>
          <p:cNvPr id="3" name="Content Placeholder 2"/>
          <p:cNvSpPr>
            <a:spLocks noGrp="1"/>
          </p:cNvSpPr>
          <p:nvPr>
            <p:ph idx="1"/>
          </p:nvPr>
        </p:nvSpPr>
        <p:spPr/>
        <p:txBody>
          <a:bodyPr/>
          <a:lstStyle/>
          <a:p>
            <a:r>
              <a:rPr lang="en-US"/>
              <a:t>What was “Precision Computer Systems” (Sioux Falls, SD)</a:t>
            </a:r>
          </a:p>
          <a:p>
            <a:pPr lvl="1"/>
            <a:r>
              <a:rPr lang="en-US"/>
              <a:t>What’s their website?</a:t>
            </a:r>
          </a:p>
          <a:p>
            <a:r>
              <a:rPr lang="en-US"/>
              <a:t>How many PDF files can you find on their website?</a:t>
            </a:r>
          </a:p>
          <a:p>
            <a:pPr lvl="1"/>
            <a:r>
              <a:rPr lang="en-US"/>
              <a:t>Can you find one pdf file that includes a map to their offices?</a:t>
            </a:r>
          </a:p>
          <a:p>
            <a:r>
              <a:rPr lang="en-US"/>
              <a:t>Find at least 1 press release on their website (URL must work)</a:t>
            </a:r>
          </a:p>
          <a:p>
            <a:r>
              <a:rPr lang="en-US"/>
              <a:t>Find at least working email address</a:t>
            </a:r>
          </a:p>
          <a:p>
            <a:r>
              <a:rPr lang="en-US"/>
              <a:t>Search News Groups to find out at least 1 piece of technology (equipment / programming language) the company uses</a:t>
            </a:r>
          </a:p>
          <a:p>
            <a:pPr lvl="1"/>
            <a:r>
              <a:rPr lang="en-US"/>
              <a:t>Included a working URL</a:t>
            </a:r>
          </a:p>
          <a:p>
            <a:endParaRPr lang="en-US" dirty="0"/>
          </a:p>
        </p:txBody>
      </p:sp>
    </p:spTree>
    <p:extLst>
      <p:ext uri="{BB962C8B-B14F-4D97-AF65-F5344CB8AC3E}">
        <p14:creationId xmlns:p14="http://schemas.microsoft.com/office/powerpoint/2010/main" val="2895133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Recon-Ng</a:t>
            </a:r>
            <a:endParaRPr lang="en-US" dirty="0"/>
          </a:p>
        </p:txBody>
      </p:sp>
      <p:sp>
        <p:nvSpPr>
          <p:cNvPr id="3" name="Content Placeholder 2"/>
          <p:cNvSpPr>
            <a:spLocks noGrp="1"/>
          </p:cNvSpPr>
          <p:nvPr>
            <p:ph idx="1"/>
          </p:nvPr>
        </p:nvSpPr>
        <p:spPr/>
        <p:txBody>
          <a:bodyPr/>
          <a:lstStyle/>
          <a:p>
            <a:r>
              <a:rPr lang="en-US"/>
              <a:t>This is a great tool to help you gather OSINT information</a:t>
            </a:r>
          </a:p>
          <a:p>
            <a:pPr lvl="1"/>
            <a:r>
              <a:rPr lang="en-US"/>
              <a:t>IP Space, naming conventions, locations, users, email addresses, possible password leaks, etc.</a:t>
            </a:r>
          </a:p>
          <a:p>
            <a:r>
              <a:rPr lang="en-US"/>
              <a:t>Some modules like Linked-In or Jigsaw you need an API key for</a:t>
            </a:r>
          </a:p>
          <a:p>
            <a:pPr lvl="1"/>
            <a:r>
              <a:rPr lang="en-US"/>
              <a:t>They are typically free, but we’re going to skip that for now</a:t>
            </a:r>
          </a:p>
          <a:p>
            <a:pPr lvl="1"/>
            <a:r>
              <a:rPr lang="en-US"/>
              <a:t>ipinfodb – </a:t>
            </a:r>
            <a:r>
              <a:rPr lang="en-US">
                <a:hlinkClick r:id="rId2"/>
              </a:rPr>
              <a:t>http://ipinfodb.com/register.php</a:t>
            </a:r>
            <a:r>
              <a:rPr lang="en-US"/>
              <a:t> </a:t>
            </a:r>
          </a:p>
          <a:p>
            <a:pPr lvl="1"/>
            <a:endParaRPr lang="en-US" dirty="0"/>
          </a:p>
        </p:txBody>
      </p:sp>
    </p:spTree>
    <p:extLst>
      <p:ext uri="{BB962C8B-B14F-4D97-AF65-F5344CB8AC3E}">
        <p14:creationId xmlns:p14="http://schemas.microsoft.com/office/powerpoint/2010/main" val="12837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Reconnaissance </a:t>
            </a:r>
            <a:endParaRPr lang="en-US" dirty="0"/>
          </a:p>
        </p:txBody>
      </p:sp>
      <p:sp>
        <p:nvSpPr>
          <p:cNvPr id="3" name="Content Placeholder 2"/>
          <p:cNvSpPr>
            <a:spLocks noGrp="1"/>
          </p:cNvSpPr>
          <p:nvPr>
            <p:ph idx="1"/>
          </p:nvPr>
        </p:nvSpPr>
        <p:spPr/>
        <p:txBody>
          <a:bodyPr/>
          <a:lstStyle/>
          <a:p>
            <a:r>
              <a:rPr lang="en-US"/>
              <a:t>Many names, one goal.</a:t>
            </a:r>
          </a:p>
          <a:p>
            <a:pPr lvl="1"/>
            <a:r>
              <a:rPr lang="en-US"/>
              <a:t>Recon / Info Gathering / Human Intel / etc…</a:t>
            </a:r>
          </a:p>
          <a:p>
            <a:r>
              <a:rPr lang="en-US"/>
              <a:t>Single step or many parts?</a:t>
            </a:r>
          </a:p>
          <a:p>
            <a:pPr lvl="1"/>
            <a:r>
              <a:rPr lang="en-US"/>
              <a:t>Depends on the methodology</a:t>
            </a:r>
            <a:endParaRPr lang="en-US" dirty="0"/>
          </a:p>
        </p:txBody>
      </p:sp>
    </p:spTree>
    <p:extLst>
      <p:ext uri="{BB962C8B-B14F-4D97-AF65-F5344CB8AC3E}">
        <p14:creationId xmlns:p14="http://schemas.microsoft.com/office/powerpoint/2010/main" val="3896544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Running Recon-Ng</a:t>
            </a:r>
            <a:endParaRPr lang="en-US" dirty="0"/>
          </a:p>
        </p:txBody>
      </p:sp>
      <p:sp>
        <p:nvSpPr>
          <p:cNvPr id="3" name="Content Placeholder 2"/>
          <p:cNvSpPr>
            <a:spLocks noGrp="1"/>
          </p:cNvSpPr>
          <p:nvPr>
            <p:ph idx="1"/>
          </p:nvPr>
        </p:nvSpPr>
        <p:spPr/>
        <p:txBody>
          <a:bodyPr/>
          <a:lstStyle/>
          <a:p>
            <a:r>
              <a:rPr lang="en-US"/>
              <a:t>apt-get update &amp;&amp; apt-get install recon-ng</a:t>
            </a:r>
          </a:p>
          <a:p>
            <a:r>
              <a:rPr lang="en-US"/>
              <a:t>recon-ng</a:t>
            </a:r>
          </a:p>
          <a:p>
            <a:r>
              <a:rPr lang="en-US"/>
              <a:t>workspaces add &lt;company name&gt;</a:t>
            </a:r>
          </a:p>
          <a:p>
            <a:r>
              <a:rPr lang="en-US"/>
              <a:t>add domains &lt;domain&gt;</a:t>
            </a:r>
          </a:p>
          <a:p>
            <a:r>
              <a:rPr lang="en-US"/>
              <a:t>add companies </a:t>
            </a:r>
          </a:p>
          <a:p>
            <a:r>
              <a:rPr lang="en-US"/>
              <a:t>use recon/domains-hosts/bing_domain_web</a:t>
            </a:r>
          </a:p>
          <a:p>
            <a:r>
              <a:rPr lang="en-US"/>
              <a:t>use recon/domains-hosts/google_site_web</a:t>
            </a:r>
          </a:p>
          <a:p>
            <a:r>
              <a:rPr lang="en-US"/>
              <a:t>Use recon/domains-hosts/brute_hosts</a:t>
            </a:r>
            <a:endParaRPr lang="en-US" dirty="0"/>
          </a:p>
        </p:txBody>
      </p:sp>
    </p:spTree>
    <p:extLst>
      <p:ext uri="{BB962C8B-B14F-4D97-AF65-F5344CB8AC3E}">
        <p14:creationId xmlns:p14="http://schemas.microsoft.com/office/powerpoint/2010/main" val="280150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Running Recon-Ng</a:t>
            </a:r>
            <a:endParaRPr lang="en-US" dirty="0"/>
          </a:p>
        </p:txBody>
      </p:sp>
      <p:sp>
        <p:nvSpPr>
          <p:cNvPr id="3" name="Content Placeholder 2"/>
          <p:cNvSpPr>
            <a:spLocks noGrp="1"/>
          </p:cNvSpPr>
          <p:nvPr>
            <p:ph idx="1"/>
          </p:nvPr>
        </p:nvSpPr>
        <p:spPr/>
        <p:txBody>
          <a:bodyPr/>
          <a:lstStyle/>
          <a:p>
            <a:r>
              <a:rPr lang="en-US"/>
              <a:t>use recon/domains-hosts/netcraft</a:t>
            </a:r>
          </a:p>
          <a:p>
            <a:r>
              <a:rPr lang="en-US"/>
              <a:t>use recon/hosts-hosts/resolve</a:t>
            </a:r>
          </a:p>
          <a:p>
            <a:r>
              <a:rPr lang="en-US"/>
              <a:t>use recon/hosts-hosts/reverse-resolve</a:t>
            </a:r>
          </a:p>
          <a:p>
            <a:r>
              <a:rPr lang="en-US"/>
              <a:t>use discover/info_disclosure/interesting_files</a:t>
            </a:r>
          </a:p>
          <a:p>
            <a:r>
              <a:rPr lang="en-US"/>
              <a:t>keys add ipinfodb_api &lt;key&gt;</a:t>
            </a:r>
          </a:p>
          <a:p>
            <a:r>
              <a:rPr lang="en-US"/>
              <a:t>use recon/hosts-hosts-ipinfodb</a:t>
            </a:r>
          </a:p>
          <a:p>
            <a:r>
              <a:rPr lang="en-US"/>
              <a:t>use recon/domains-contacts/whois_pocs</a:t>
            </a:r>
          </a:p>
          <a:p>
            <a:r>
              <a:rPr lang="en-US"/>
              <a:t>use recon/domains/contacts/pgp_search</a:t>
            </a:r>
            <a:endParaRPr lang="en-US" dirty="0"/>
          </a:p>
        </p:txBody>
      </p:sp>
    </p:spTree>
    <p:extLst>
      <p:ext uri="{BB962C8B-B14F-4D97-AF65-F5344CB8AC3E}">
        <p14:creationId xmlns:p14="http://schemas.microsoft.com/office/powerpoint/2010/main" val="650997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Running Recon-Ng</a:t>
            </a:r>
            <a:endParaRPr lang="en-US" dirty="0"/>
          </a:p>
        </p:txBody>
      </p:sp>
      <p:sp>
        <p:nvSpPr>
          <p:cNvPr id="3" name="Content Placeholder 2"/>
          <p:cNvSpPr>
            <a:spLocks noGrp="1"/>
          </p:cNvSpPr>
          <p:nvPr>
            <p:ph idx="1"/>
          </p:nvPr>
        </p:nvSpPr>
        <p:spPr/>
        <p:txBody>
          <a:bodyPr/>
          <a:lstStyle/>
          <a:p>
            <a:r>
              <a:rPr lang="en-US"/>
              <a:t>use recon/contacts-credentials/hibp_paste</a:t>
            </a:r>
          </a:p>
          <a:p>
            <a:r>
              <a:rPr lang="en-US"/>
              <a:t>use reporting/html</a:t>
            </a:r>
          </a:p>
          <a:p>
            <a:r>
              <a:rPr lang="en-US"/>
              <a:t>set CREATOR &lt;name&gt;</a:t>
            </a:r>
          </a:p>
          <a:p>
            <a:r>
              <a:rPr lang="en-US"/>
              <a:t>set CUSTOMER &lt;name&gt;</a:t>
            </a:r>
          </a:p>
          <a:p>
            <a:endParaRPr lang="en-US"/>
          </a:p>
          <a:p>
            <a:endParaRPr lang="en-US" dirty="0"/>
          </a:p>
        </p:txBody>
      </p:sp>
    </p:spTree>
    <p:extLst>
      <p:ext uri="{BB962C8B-B14F-4D97-AF65-F5344CB8AC3E}">
        <p14:creationId xmlns:p14="http://schemas.microsoft.com/office/powerpoint/2010/main" val="1101176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Discovery Script</a:t>
            </a:r>
            <a:endParaRPr lang="en-US" dirty="0"/>
          </a:p>
        </p:txBody>
      </p:sp>
      <p:sp>
        <p:nvSpPr>
          <p:cNvPr id="3" name="Content Placeholder 2"/>
          <p:cNvSpPr>
            <a:spLocks noGrp="1"/>
          </p:cNvSpPr>
          <p:nvPr>
            <p:ph idx="1"/>
          </p:nvPr>
        </p:nvSpPr>
        <p:spPr/>
        <p:txBody>
          <a:bodyPr/>
          <a:lstStyle/>
          <a:p>
            <a:r>
              <a:rPr lang="en-US"/>
              <a:t>Another valuable tool to use in your OSINT hunt</a:t>
            </a:r>
          </a:p>
          <a:p>
            <a:r>
              <a:rPr lang="en-US">
                <a:hlinkClick r:id="rId3"/>
              </a:rPr>
              <a:t>https://github.com/leebaird/discover</a:t>
            </a:r>
            <a:endParaRPr lang="en-US"/>
          </a:p>
          <a:p>
            <a:r>
              <a:rPr lang="en-US"/>
              <a:t>git clone https://github.com/leebaird/discover.git /opt/discover/ </a:t>
            </a:r>
          </a:p>
          <a:p>
            <a:r>
              <a:rPr lang="en-US"/>
              <a:t>cd /opt/discover/</a:t>
            </a:r>
          </a:p>
          <a:p>
            <a:r>
              <a:rPr lang="en-US"/>
              <a:t>./discover.sh/</a:t>
            </a:r>
          </a:p>
          <a:p>
            <a:r>
              <a:rPr lang="en-US"/>
              <a:t>1. Domain</a:t>
            </a:r>
          </a:p>
          <a:p>
            <a:r>
              <a:rPr lang="en-US"/>
              <a:t>1. Passive</a:t>
            </a:r>
            <a:endParaRPr lang="en-US" dirty="0"/>
          </a:p>
        </p:txBody>
      </p:sp>
    </p:spTree>
    <p:extLst>
      <p:ext uri="{BB962C8B-B14F-4D97-AF65-F5344CB8AC3E}">
        <p14:creationId xmlns:p14="http://schemas.microsoft.com/office/powerpoint/2010/main" val="2050789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Spiderfoot</a:t>
            </a:r>
            <a:endParaRPr lang="en-US" dirty="0"/>
          </a:p>
        </p:txBody>
      </p:sp>
      <p:sp>
        <p:nvSpPr>
          <p:cNvPr id="3" name="Content Placeholder 2"/>
          <p:cNvSpPr>
            <a:spLocks noGrp="1"/>
          </p:cNvSpPr>
          <p:nvPr>
            <p:ph idx="1"/>
          </p:nvPr>
        </p:nvSpPr>
        <p:spPr/>
        <p:txBody>
          <a:bodyPr/>
          <a:lstStyle/>
          <a:p>
            <a:r>
              <a:rPr lang="en-US"/>
              <a:t>pip install lxml netaddr M2Crypto cherrypy mako</a:t>
            </a:r>
          </a:p>
          <a:p>
            <a:r>
              <a:rPr lang="en-US"/>
              <a:t>Download and install from </a:t>
            </a:r>
            <a:r>
              <a:rPr lang="en-US">
                <a:hlinkClick r:id="rId2"/>
              </a:rPr>
              <a:t>http://www.spiderfoot.net</a:t>
            </a:r>
            <a:endParaRPr lang="en-US"/>
          </a:p>
          <a:p>
            <a:r>
              <a:rPr lang="en-US"/>
              <a:t>Extract tar file and move to the /opt/ directory</a:t>
            </a:r>
          </a:p>
          <a:p>
            <a:r>
              <a:rPr lang="en-US"/>
              <a:t>Run with python sf.py</a:t>
            </a:r>
          </a:p>
          <a:p>
            <a:r>
              <a:rPr lang="en-US"/>
              <a:t>Open up browser and go to http://127.0.0.1:5001</a:t>
            </a:r>
            <a:endParaRPr lang="en-US" dirty="0"/>
          </a:p>
        </p:txBody>
      </p:sp>
    </p:spTree>
    <p:extLst>
      <p:ext uri="{BB962C8B-B14F-4D97-AF65-F5344CB8AC3E}">
        <p14:creationId xmlns:p14="http://schemas.microsoft.com/office/powerpoint/2010/main" val="1009561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DNS AXFR</a:t>
            </a:r>
            <a:endParaRPr lang="en-US" dirty="0"/>
          </a:p>
        </p:txBody>
      </p:sp>
      <p:sp>
        <p:nvSpPr>
          <p:cNvPr id="3" name="Content Placeholder 2"/>
          <p:cNvSpPr>
            <a:spLocks noGrp="1"/>
          </p:cNvSpPr>
          <p:nvPr>
            <p:ph idx="1"/>
          </p:nvPr>
        </p:nvSpPr>
        <p:spPr/>
        <p:txBody>
          <a:bodyPr/>
          <a:lstStyle/>
          <a:p>
            <a:r>
              <a:rPr lang="en-US"/>
              <a:t>dnsenum  is the tool to use in Kali</a:t>
            </a:r>
          </a:p>
          <a:p>
            <a:r>
              <a:rPr lang="en-US"/>
              <a:t>Windows:</a:t>
            </a:r>
          </a:p>
          <a:p>
            <a:pPr lvl="1"/>
            <a:r>
              <a:rPr lang="en-US"/>
              <a:t>Find the name server (NS)</a:t>
            </a:r>
          </a:p>
          <a:p>
            <a:pPr lvl="1"/>
            <a:r>
              <a:rPr lang="en-US"/>
              <a:t>Change your nslookup server to the found NS</a:t>
            </a:r>
          </a:p>
          <a:p>
            <a:pPr lvl="1"/>
            <a:r>
              <a:rPr lang="en-US"/>
              <a:t>Set the type of record to all</a:t>
            </a:r>
          </a:p>
          <a:p>
            <a:pPr lvl="1"/>
            <a:r>
              <a:rPr lang="en-US"/>
              <a:t>ls –d &lt;domain name&gt;</a:t>
            </a:r>
          </a:p>
          <a:p>
            <a:endParaRPr lang="en-US"/>
          </a:p>
          <a:p>
            <a:pPr lvl="1"/>
            <a:endParaRPr lang="en-US" dirty="0"/>
          </a:p>
        </p:txBody>
      </p:sp>
    </p:spTree>
    <p:extLst>
      <p:ext uri="{BB962C8B-B14F-4D97-AF65-F5344CB8AC3E}">
        <p14:creationId xmlns:p14="http://schemas.microsoft.com/office/powerpoint/2010/main" val="2052757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Zone Transfer</a:t>
            </a:r>
            <a:endParaRPr lang="en-US" dirty="0"/>
          </a:p>
        </p:txBody>
      </p:sp>
      <p:pic>
        <p:nvPicPr>
          <p:cNvPr id="4" name="Content Placeholder 3"/>
          <p:cNvPicPr>
            <a:picLocks noGrp="1" noChangeAspect="1"/>
          </p:cNvPicPr>
          <p:nvPr>
            <p:ph idx="1"/>
          </p:nvPr>
        </p:nvPicPr>
        <p:blipFill>
          <a:blip r:embed="rId2"/>
          <a:stretch>
            <a:fillRect/>
          </a:stretch>
        </p:blipFill>
        <p:spPr>
          <a:xfrm>
            <a:off x="779960" y="1825625"/>
            <a:ext cx="7584080" cy="4351338"/>
          </a:xfrm>
        </p:spPr>
      </p:pic>
    </p:spTree>
    <p:extLst>
      <p:ext uri="{BB962C8B-B14F-4D97-AF65-F5344CB8AC3E}">
        <p14:creationId xmlns:p14="http://schemas.microsoft.com/office/powerpoint/2010/main" val="1845030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Wordlists</a:t>
            </a:r>
            <a:endParaRPr lang="en-US" dirty="0"/>
          </a:p>
        </p:txBody>
      </p:sp>
      <p:sp>
        <p:nvSpPr>
          <p:cNvPr id="3" name="Content Placeholder 2"/>
          <p:cNvSpPr>
            <a:spLocks noGrp="1"/>
          </p:cNvSpPr>
          <p:nvPr>
            <p:ph idx="1"/>
          </p:nvPr>
        </p:nvSpPr>
        <p:spPr/>
        <p:txBody>
          <a:bodyPr/>
          <a:lstStyle/>
          <a:p>
            <a:r>
              <a:rPr lang="en-US"/>
              <a:t>From OSINT searches you should have learned quite a deal of information about your target</a:t>
            </a:r>
          </a:p>
          <a:p>
            <a:r>
              <a:rPr lang="en-US"/>
              <a:t>Next step is to find more targeted information</a:t>
            </a:r>
          </a:p>
          <a:p>
            <a:pPr lvl="1"/>
            <a:r>
              <a:rPr lang="en-US"/>
              <a:t>People, location, customers, etc.</a:t>
            </a:r>
          </a:p>
          <a:p>
            <a:r>
              <a:rPr lang="en-US"/>
              <a:t>Goal is to create a password list that may improve your chances of getting in</a:t>
            </a:r>
          </a:p>
          <a:p>
            <a:r>
              <a:rPr lang="en-US"/>
              <a:t>If you want to crack at a 70%+ rate, good idea to get a custom and smart word list based on the victim</a:t>
            </a:r>
            <a:endParaRPr lang="en-US" dirty="0"/>
          </a:p>
        </p:txBody>
      </p:sp>
    </p:spTree>
    <p:extLst>
      <p:ext uri="{BB962C8B-B14F-4D97-AF65-F5344CB8AC3E}">
        <p14:creationId xmlns:p14="http://schemas.microsoft.com/office/powerpoint/2010/main" val="1769123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Wordhound</a:t>
            </a:r>
            <a:endParaRPr lang="en-US" dirty="0"/>
          </a:p>
        </p:txBody>
      </p:sp>
      <p:sp>
        <p:nvSpPr>
          <p:cNvPr id="3" name="Content Placeholder 2"/>
          <p:cNvSpPr>
            <a:spLocks noGrp="1"/>
          </p:cNvSpPr>
          <p:nvPr>
            <p:ph idx="1"/>
          </p:nvPr>
        </p:nvSpPr>
        <p:spPr/>
        <p:txBody>
          <a:bodyPr/>
          <a:lstStyle/>
          <a:p>
            <a:r>
              <a:rPr lang="en-US"/>
              <a:t>Creates word lists and dictionaries based on Twitter searches, PDF files, Reddit, etc.</a:t>
            </a:r>
          </a:p>
          <a:p>
            <a:r>
              <a:rPr lang="en-US"/>
              <a:t>It’s been a little buggy, so I’m going to skip it for now, but don’t forget about the tool</a:t>
            </a:r>
          </a:p>
          <a:p>
            <a:r>
              <a:rPr lang="en-US"/>
              <a:t>Good idea to work in multiple tools for a bigger data set to build these things off of</a:t>
            </a:r>
            <a:endParaRPr lang="en-US" dirty="0"/>
          </a:p>
        </p:txBody>
      </p:sp>
    </p:spTree>
    <p:extLst>
      <p:ext uri="{BB962C8B-B14F-4D97-AF65-F5344CB8AC3E}">
        <p14:creationId xmlns:p14="http://schemas.microsoft.com/office/powerpoint/2010/main" val="145433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BruteScrape</a:t>
            </a:r>
            <a:endParaRPr lang="en-US" dirty="0"/>
          </a:p>
        </p:txBody>
      </p:sp>
      <p:sp>
        <p:nvSpPr>
          <p:cNvPr id="3" name="Content Placeholder 2"/>
          <p:cNvSpPr>
            <a:spLocks noGrp="1"/>
          </p:cNvSpPr>
          <p:nvPr>
            <p:ph idx="1"/>
          </p:nvPr>
        </p:nvSpPr>
        <p:spPr/>
        <p:txBody>
          <a:bodyPr/>
          <a:lstStyle/>
          <a:p>
            <a:r>
              <a:rPr lang="en-US"/>
              <a:t>Script written by Peter Kim (author of the Hacker Playbook)</a:t>
            </a:r>
          </a:p>
          <a:p>
            <a:r>
              <a:rPr lang="en-US"/>
              <a:t>Can be found on github: </a:t>
            </a:r>
            <a:r>
              <a:rPr lang="en-US">
                <a:hlinkClick r:id="rId2"/>
              </a:rPr>
              <a:t>https://github.com/cheetz/brutescrape</a:t>
            </a:r>
            <a:endParaRPr lang="en-US"/>
          </a:p>
          <a:p>
            <a:r>
              <a:rPr lang="en-US"/>
              <a:t>Clone it to your opt directory</a:t>
            </a:r>
          </a:p>
          <a:p>
            <a:r>
              <a:rPr lang="en-US"/>
              <a:t>Modify the sites.scrape file to contain websites you want to scrape</a:t>
            </a:r>
          </a:p>
          <a:p>
            <a:r>
              <a:rPr lang="en-US"/>
              <a:t>Results are stored in passwordList.txt</a:t>
            </a:r>
          </a:p>
          <a:p>
            <a:endParaRPr lang="en-US" dirty="0"/>
          </a:p>
        </p:txBody>
      </p:sp>
    </p:spTree>
    <p:extLst>
      <p:ext uri="{BB962C8B-B14F-4D97-AF65-F5344CB8AC3E}">
        <p14:creationId xmlns:p14="http://schemas.microsoft.com/office/powerpoint/2010/main" val="136549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PHASE 1:  RECONNAISSANCE</a:t>
            </a:r>
            <a:endParaRPr lang="en-US" dirty="0"/>
          </a:p>
        </p:txBody>
      </p:sp>
      <p:sp>
        <p:nvSpPr>
          <p:cNvPr id="3" name="Content Placeholder 2"/>
          <p:cNvSpPr>
            <a:spLocks noGrp="1"/>
          </p:cNvSpPr>
          <p:nvPr>
            <p:ph idx="1"/>
          </p:nvPr>
        </p:nvSpPr>
        <p:spPr/>
        <p:txBody>
          <a:bodyPr/>
          <a:lstStyle/>
          <a:p>
            <a:r>
              <a:rPr lang="en-US"/>
              <a:t>Bank Robbers?</a:t>
            </a:r>
          </a:p>
          <a:p>
            <a:r>
              <a:rPr lang="en-US"/>
              <a:t>The most effective attackers will DO their homework</a:t>
            </a:r>
          </a:p>
          <a:p>
            <a:r>
              <a:rPr lang="en-US"/>
              <a:t>Immediate separation from a script kiddies</a:t>
            </a:r>
            <a:endParaRPr lang="en-US" dirty="0"/>
          </a:p>
        </p:txBody>
      </p:sp>
    </p:spTree>
    <p:extLst>
      <p:ext uri="{BB962C8B-B14F-4D97-AF65-F5344CB8AC3E}">
        <p14:creationId xmlns:p14="http://schemas.microsoft.com/office/powerpoint/2010/main" val="4189533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Sources of Passwords and Creds.</a:t>
            </a:r>
            <a:endParaRPr lang="en-US" dirty="0"/>
          </a:p>
        </p:txBody>
      </p:sp>
      <p:sp>
        <p:nvSpPr>
          <p:cNvPr id="3" name="Content Placeholder 2"/>
          <p:cNvSpPr>
            <a:spLocks noGrp="1"/>
          </p:cNvSpPr>
          <p:nvPr>
            <p:ph idx="1"/>
          </p:nvPr>
        </p:nvSpPr>
        <p:spPr/>
        <p:txBody>
          <a:bodyPr/>
          <a:lstStyle/>
          <a:p>
            <a:r>
              <a:rPr lang="en-US"/>
              <a:t>Credential dumps (we’ve looked at some of these)</a:t>
            </a:r>
          </a:p>
          <a:p>
            <a:r>
              <a:rPr lang="en-US"/>
              <a:t>Search for Adobe and users.tar.gz</a:t>
            </a:r>
          </a:p>
          <a:p>
            <a:pPr lvl="1"/>
            <a:r>
              <a:rPr lang="en-US"/>
              <a:t>Almost 10GB of username/passwords!</a:t>
            </a:r>
          </a:p>
          <a:p>
            <a:r>
              <a:rPr lang="en-US"/>
              <a:t>How about rockyou.txt</a:t>
            </a:r>
          </a:p>
          <a:p>
            <a:r>
              <a:rPr lang="en-US"/>
              <a:t>Be sure to check if this type of activity is in the scope of your testing and actually legal for you to have</a:t>
            </a:r>
          </a:p>
          <a:p>
            <a:pPr lvl="1"/>
            <a:r>
              <a:rPr lang="en-US"/>
              <a:t>Black box tests should allow for this, but double check that it’s written out</a:t>
            </a:r>
          </a:p>
          <a:p>
            <a:r>
              <a:rPr lang="en-US">
                <a:hlinkClick r:id="rId2"/>
              </a:rPr>
              <a:t>http://stricture-group.com/files/adobe-top100.txt</a:t>
            </a:r>
            <a:endParaRPr lang="en-US"/>
          </a:p>
          <a:p>
            <a:r>
              <a:rPr lang="en-US">
                <a:hlinkClick r:id="rId3"/>
              </a:rPr>
              <a:t>https://github.com/cheetz/adobe_password_checker</a:t>
            </a:r>
            <a:r>
              <a:rPr lang="en-US"/>
              <a:t> </a:t>
            </a:r>
            <a:endParaRPr lang="en-US" dirty="0"/>
          </a:p>
        </p:txBody>
      </p:sp>
    </p:spTree>
    <p:extLst>
      <p:ext uri="{BB962C8B-B14F-4D97-AF65-F5344CB8AC3E}">
        <p14:creationId xmlns:p14="http://schemas.microsoft.com/office/powerpoint/2010/main" val="458328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Now What?</a:t>
            </a:r>
            <a:endParaRPr lang="en-US" dirty="0"/>
          </a:p>
        </p:txBody>
      </p:sp>
      <p:sp>
        <p:nvSpPr>
          <p:cNvPr id="3" name="Content Placeholder 2"/>
          <p:cNvSpPr>
            <a:spLocks noGrp="1"/>
          </p:cNvSpPr>
          <p:nvPr>
            <p:ph idx="1"/>
          </p:nvPr>
        </p:nvSpPr>
        <p:spPr/>
        <p:txBody>
          <a:bodyPr/>
          <a:lstStyle/>
          <a:p>
            <a:r>
              <a:rPr lang="en-US"/>
              <a:t>See if the company has OWA or VPNs, you can maybe get in that way</a:t>
            </a:r>
          </a:p>
          <a:p>
            <a:r>
              <a:rPr lang="en-US"/>
              <a:t>Take  the email addresses and use them in a spear phishing campaign</a:t>
            </a:r>
          </a:p>
          <a:p>
            <a:pPr lvl="1"/>
            <a:r>
              <a:rPr lang="en-US"/>
              <a:t>If they’re on the Adobe list, they’re likely in the IT group</a:t>
            </a:r>
          </a:p>
          <a:p>
            <a:r>
              <a:rPr lang="en-US"/>
              <a:t>Get creative with it!</a:t>
            </a:r>
            <a:endParaRPr lang="en-US" dirty="0"/>
          </a:p>
        </p:txBody>
      </p:sp>
    </p:spTree>
    <p:extLst>
      <p:ext uri="{BB962C8B-B14F-4D97-AF65-F5344CB8AC3E}">
        <p14:creationId xmlns:p14="http://schemas.microsoft.com/office/powerpoint/2010/main" val="1900247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GitRob</a:t>
            </a:r>
            <a:endParaRPr lang="en-US" dirty="0"/>
          </a:p>
        </p:txBody>
      </p:sp>
      <p:sp>
        <p:nvSpPr>
          <p:cNvPr id="3" name="Content Placeholder 2"/>
          <p:cNvSpPr>
            <a:spLocks noGrp="1"/>
          </p:cNvSpPr>
          <p:nvPr>
            <p:ph idx="1"/>
          </p:nvPr>
        </p:nvSpPr>
        <p:spPr/>
        <p:txBody>
          <a:bodyPr>
            <a:normAutofit lnSpcReduction="10000"/>
          </a:bodyPr>
          <a:lstStyle/>
          <a:p>
            <a:r>
              <a:rPr lang="en-US"/>
              <a:t>apt-get install libpq-dev</a:t>
            </a:r>
          </a:p>
          <a:p>
            <a:r>
              <a:rPr lang="en-US"/>
              <a:t>git clone </a:t>
            </a:r>
            <a:r>
              <a:rPr lang="en-US">
                <a:hlinkClick r:id="rId2"/>
              </a:rPr>
              <a:t>https://github.com/michenriksen/gitrob.git</a:t>
            </a:r>
            <a:r>
              <a:rPr lang="en-US"/>
              <a:t> /opt/gitrob</a:t>
            </a:r>
          </a:p>
          <a:p>
            <a:r>
              <a:rPr lang="en-US"/>
              <a:t>cd /opt/gitrob</a:t>
            </a:r>
          </a:p>
          <a:p>
            <a:r>
              <a:rPr lang="en-US"/>
              <a:t>gem update --system</a:t>
            </a:r>
          </a:p>
          <a:p>
            <a:r>
              <a:rPr lang="en-US"/>
              <a:t>sudo su postgres </a:t>
            </a:r>
          </a:p>
          <a:p>
            <a:r>
              <a:rPr lang="en-US"/>
              <a:t>createuser -s gitrob --pwprompt</a:t>
            </a:r>
          </a:p>
          <a:p>
            <a:r>
              <a:rPr lang="en-US"/>
              <a:t>createdb -O gitrob gitrob</a:t>
            </a:r>
          </a:p>
          <a:p>
            <a:r>
              <a:rPr lang="en-US"/>
              <a:t>gem install gitrob</a:t>
            </a:r>
          </a:p>
          <a:p>
            <a:r>
              <a:rPr lang="en-US"/>
              <a:t>gem uninstall github_api</a:t>
            </a:r>
          </a:p>
          <a:p>
            <a:r>
              <a:rPr lang="en-US"/>
              <a:t>gem install github_api -v 0.13</a:t>
            </a:r>
          </a:p>
          <a:p>
            <a:r>
              <a:rPr lang="en-US"/>
              <a:t>gitrob configure</a:t>
            </a:r>
          </a:p>
          <a:p>
            <a:r>
              <a:rPr lang="en-US"/>
              <a:t>gitrob analyze acme,johndoe,janedoe</a:t>
            </a:r>
          </a:p>
          <a:p>
            <a:endParaRPr lang="en-US" dirty="0"/>
          </a:p>
        </p:txBody>
      </p:sp>
    </p:spTree>
    <p:extLst>
      <p:ext uri="{BB962C8B-B14F-4D97-AF65-F5344CB8AC3E}">
        <p14:creationId xmlns:p14="http://schemas.microsoft.com/office/powerpoint/2010/main" val="835394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GitRob (old)</a:t>
            </a:r>
            <a:endParaRPr lang="en-US" dirty="0"/>
          </a:p>
        </p:txBody>
      </p:sp>
      <p:sp>
        <p:nvSpPr>
          <p:cNvPr id="3" name="Content Placeholder 2"/>
          <p:cNvSpPr>
            <a:spLocks noGrp="1"/>
          </p:cNvSpPr>
          <p:nvPr>
            <p:ph idx="1"/>
          </p:nvPr>
        </p:nvSpPr>
        <p:spPr/>
        <p:txBody>
          <a:bodyPr/>
          <a:lstStyle/>
          <a:p>
            <a:r>
              <a:rPr lang="en-US">
                <a:hlinkClick r:id="rId3"/>
              </a:rPr>
              <a:t>https://github.com/michenriksen/gitrob</a:t>
            </a:r>
            <a:endParaRPr lang="en-US"/>
          </a:p>
          <a:p>
            <a:r>
              <a:rPr lang="en-US"/>
              <a:t>cd /opt/gitrob/bin</a:t>
            </a:r>
          </a:p>
          <a:p>
            <a:r>
              <a:rPr lang="en-US"/>
              <a:t>./gitrob –configure</a:t>
            </a:r>
          </a:p>
          <a:p>
            <a:r>
              <a:rPr lang="en-US"/>
              <a:t>user: gitrob</a:t>
            </a:r>
          </a:p>
          <a:p>
            <a:r>
              <a:rPr lang="en-US"/>
              <a:t>Password: &lt;what you set up&gt;</a:t>
            </a:r>
          </a:p>
          <a:p>
            <a:r>
              <a:rPr lang="en-US"/>
              <a:t>Get a Github account, go to Settings </a:t>
            </a:r>
            <a:r>
              <a:rPr lang="en-US">
                <a:sym typeface="Wingdings"/>
              </a:rPr>
              <a:t> Applications then Generate Token for gitrob</a:t>
            </a:r>
          </a:p>
          <a:p>
            <a:r>
              <a:rPr lang="en-US">
                <a:sym typeface="Wingdings"/>
              </a:rPr>
              <a:t>gitrob –o orgname</a:t>
            </a:r>
            <a:endParaRPr lang="en-US" dirty="0"/>
          </a:p>
        </p:txBody>
      </p:sp>
    </p:spTree>
    <p:extLst>
      <p:ext uri="{BB962C8B-B14F-4D97-AF65-F5344CB8AC3E}">
        <p14:creationId xmlns:p14="http://schemas.microsoft.com/office/powerpoint/2010/main" val="1381168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Midnight Labs: SEAT</a:t>
            </a:r>
            <a:endParaRPr lang="en-US" dirty="0"/>
          </a:p>
        </p:txBody>
      </p:sp>
      <p:sp>
        <p:nvSpPr>
          <p:cNvPr id="3" name="Content Placeholder 2"/>
          <p:cNvSpPr>
            <a:spLocks noGrp="1"/>
          </p:cNvSpPr>
          <p:nvPr>
            <p:ph idx="1"/>
          </p:nvPr>
        </p:nvSpPr>
        <p:spPr/>
        <p:txBody>
          <a:bodyPr/>
          <a:lstStyle/>
          <a:p>
            <a:r>
              <a:rPr lang="en-US"/>
              <a:t>Search Engine Assessment Tool</a:t>
            </a:r>
          </a:p>
          <a:p>
            <a:pPr lvl="1"/>
            <a:r>
              <a:rPr lang="en-US"/>
              <a:t>Download from:  </a:t>
            </a:r>
            <a:r>
              <a:rPr lang="en-US">
                <a:hlinkClick r:id="rId3"/>
              </a:rPr>
              <a:t>http://midnightresearch.com/projects/search-engine-assessment-tool/</a:t>
            </a:r>
            <a:r>
              <a:rPr lang="en-US"/>
              <a:t> </a:t>
            </a:r>
          </a:p>
          <a:p>
            <a:pPr lvl="1"/>
            <a:r>
              <a:rPr lang="en-US"/>
              <a:t>Extract </a:t>
            </a:r>
          </a:p>
          <a:p>
            <a:pPr lvl="1"/>
            <a:r>
              <a:rPr lang="en-US"/>
              <a:t>Install any needed dependencies (Perl)</a:t>
            </a:r>
          </a:p>
          <a:p>
            <a:pPr lvl="2"/>
            <a:r>
              <a:rPr lang="en-US"/>
              <a:t>apt-get install libgtk2-perl</a:t>
            </a:r>
          </a:p>
          <a:p>
            <a:pPr lvl="2"/>
            <a:r>
              <a:rPr lang="en-US"/>
              <a:t>cpan XML::Smart</a:t>
            </a:r>
          </a:p>
          <a:p>
            <a:pPr lvl="2"/>
            <a:r>
              <a:rPr lang="en-US"/>
              <a:t>cpan Glib</a:t>
            </a:r>
          </a:p>
          <a:p>
            <a:pPr lvl="2"/>
            <a:r>
              <a:rPr lang="en-US"/>
              <a:t>cpan Gtk2</a:t>
            </a:r>
          </a:p>
          <a:p>
            <a:pPr lvl="1"/>
            <a:r>
              <a:rPr lang="en-US"/>
              <a:t>Run SEAT </a:t>
            </a:r>
          </a:p>
          <a:p>
            <a:pPr lvl="2"/>
            <a:r>
              <a:rPr lang="en-US"/>
              <a:t>./seat</a:t>
            </a:r>
          </a:p>
          <a:p>
            <a:pPr lvl="1"/>
            <a:r>
              <a:rPr lang="en-US"/>
              <a:t>Single target scan demo </a:t>
            </a:r>
          </a:p>
          <a:p>
            <a:pPr lvl="1"/>
            <a:r>
              <a:rPr lang="en-US"/>
              <a:t>Lots of good videos at midnight labs </a:t>
            </a:r>
            <a:r>
              <a:rPr lang="en-US">
                <a:sym typeface="Wingdings" pitchFamily="2" charset="2"/>
              </a:rPr>
              <a:t> SEAT</a:t>
            </a:r>
          </a:p>
          <a:p>
            <a:r>
              <a:rPr lang="en-US">
                <a:sym typeface="Wingdings" pitchFamily="2" charset="2"/>
              </a:rPr>
              <a:t>UPDATE: OUT OF DATE!</a:t>
            </a:r>
            <a:endParaRPr lang="en-US" dirty="0"/>
          </a:p>
        </p:txBody>
      </p:sp>
    </p:spTree>
    <p:extLst>
      <p:ext uri="{BB962C8B-B14F-4D97-AF65-F5344CB8AC3E}">
        <p14:creationId xmlns:p14="http://schemas.microsoft.com/office/powerpoint/2010/main" val="4108571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SearchDiggity</a:t>
            </a:r>
            <a:endParaRPr lang="en-US" dirty="0"/>
          </a:p>
        </p:txBody>
      </p:sp>
      <p:sp>
        <p:nvSpPr>
          <p:cNvPr id="3" name="Content Placeholder 2"/>
          <p:cNvSpPr>
            <a:spLocks noGrp="1"/>
          </p:cNvSpPr>
          <p:nvPr>
            <p:ph idx="1"/>
          </p:nvPr>
        </p:nvSpPr>
        <p:spPr/>
        <p:txBody>
          <a:bodyPr/>
          <a:lstStyle/>
          <a:p>
            <a:pPr lvl="1"/>
            <a:r>
              <a:rPr lang="en-US"/>
              <a:t>Lord of the Bing:  Stach &amp; Liu</a:t>
            </a:r>
          </a:p>
          <a:p>
            <a:pPr lvl="1"/>
            <a:r>
              <a:rPr lang="en-US"/>
              <a:t>Bing Diggity, Google Diggity, Malware Diggity, Flash Diggity</a:t>
            </a:r>
          </a:p>
          <a:p>
            <a:pPr lvl="2"/>
            <a:r>
              <a:rPr lang="en-US"/>
              <a:t>Includes: Bing HDB, GHDB, SiteDigger HDB, FHDB more!</a:t>
            </a:r>
          </a:p>
          <a:p>
            <a:pPr lvl="1"/>
            <a:r>
              <a:rPr lang="en-US"/>
              <a:t>Requires Custom API’s </a:t>
            </a:r>
          </a:p>
          <a:p>
            <a:r>
              <a:rPr lang="en-US">
                <a:hlinkClick r:id="rId3"/>
              </a:rPr>
              <a:t>http://www.stachliu.com/resources/tools/google-hacking-diggity-project/</a:t>
            </a:r>
            <a:endParaRPr lang="en-US"/>
          </a:p>
          <a:p>
            <a:pPr lvl="1"/>
            <a:endParaRPr lang="en-US" dirty="0"/>
          </a:p>
        </p:txBody>
      </p:sp>
    </p:spTree>
    <p:extLst>
      <p:ext uri="{BB962C8B-B14F-4D97-AF65-F5344CB8AC3E}">
        <p14:creationId xmlns:p14="http://schemas.microsoft.com/office/powerpoint/2010/main" val="64143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Reconnaissance </a:t>
            </a:r>
            <a:endParaRPr lang="en-US" dirty="0"/>
          </a:p>
        </p:txBody>
      </p:sp>
      <p:sp>
        <p:nvSpPr>
          <p:cNvPr id="3" name="Content Placeholder 2"/>
          <p:cNvSpPr>
            <a:spLocks noGrp="1"/>
          </p:cNvSpPr>
          <p:nvPr>
            <p:ph idx="1"/>
          </p:nvPr>
        </p:nvSpPr>
        <p:spPr/>
        <p:txBody>
          <a:bodyPr/>
          <a:lstStyle/>
          <a:p>
            <a:r>
              <a:rPr lang="en-US"/>
              <a:t>Sun Tzu</a:t>
            </a:r>
          </a:p>
          <a:p>
            <a:endParaRPr lang="en-US"/>
          </a:p>
          <a:p>
            <a:r>
              <a:rPr lang="en-US"/>
              <a:t>United States Army:</a:t>
            </a:r>
          </a:p>
          <a:p>
            <a:pPr lvl="1"/>
            <a:r>
              <a:rPr lang="en-US"/>
              <a:t>“A mission to obtain information by visual observation or other detection methods, about the activities and resources of an enemy or potential enemy”</a:t>
            </a:r>
          </a:p>
          <a:p>
            <a:endParaRPr lang="en-US"/>
          </a:p>
          <a:p>
            <a:r>
              <a:rPr lang="en-US"/>
              <a:t>Goal?</a:t>
            </a:r>
          </a:p>
          <a:p>
            <a:endParaRPr lang="en-US" dirty="0"/>
          </a:p>
        </p:txBody>
      </p:sp>
    </p:spTree>
    <p:extLst>
      <p:ext uri="{BB962C8B-B14F-4D97-AF65-F5344CB8AC3E}">
        <p14:creationId xmlns:p14="http://schemas.microsoft.com/office/powerpoint/2010/main" val="132556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Reconnaissance</a:t>
            </a:r>
            <a:endParaRPr lang="en-US" dirty="0"/>
          </a:p>
        </p:txBody>
      </p:sp>
      <p:sp>
        <p:nvSpPr>
          <p:cNvPr id="3" name="Content Placeholder 2"/>
          <p:cNvSpPr>
            <a:spLocks noGrp="1"/>
          </p:cNvSpPr>
          <p:nvPr>
            <p:ph idx="1"/>
          </p:nvPr>
        </p:nvSpPr>
        <p:spPr/>
        <p:txBody>
          <a:bodyPr/>
          <a:lstStyle/>
          <a:p>
            <a:r>
              <a:rPr lang="en-US"/>
              <a:t>Investigate using public information first</a:t>
            </a:r>
          </a:p>
          <a:p>
            <a:pPr lvl="1"/>
            <a:r>
              <a:rPr lang="en-US"/>
              <a:t>Not overly technical</a:t>
            </a:r>
          </a:p>
          <a:p>
            <a:pPr lvl="1"/>
            <a:r>
              <a:rPr lang="en-US"/>
              <a:t>DO NOT UNDERESTIMATE THE POWER OF THIS PHASE!</a:t>
            </a:r>
          </a:p>
          <a:p>
            <a:r>
              <a:rPr lang="en-US"/>
              <a:t>Always play the odds: </a:t>
            </a:r>
          </a:p>
          <a:p>
            <a:pPr lvl="1"/>
            <a:r>
              <a:rPr lang="en-US"/>
              <a:t>The more Internet facing targets we can locate the higher our chances of a successful compromise</a:t>
            </a:r>
          </a:p>
          <a:p>
            <a:pPr lvl="2"/>
            <a:endParaRPr lang="en-US" dirty="0"/>
          </a:p>
        </p:txBody>
      </p:sp>
    </p:spTree>
    <p:extLst>
      <p:ext uri="{BB962C8B-B14F-4D97-AF65-F5344CB8AC3E}">
        <p14:creationId xmlns:p14="http://schemas.microsoft.com/office/powerpoint/2010/main" val="406161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Reconnaissance</a:t>
            </a:r>
            <a:endParaRPr lang="en-US" dirty="0"/>
          </a:p>
        </p:txBody>
      </p:sp>
      <p:sp>
        <p:nvSpPr>
          <p:cNvPr id="3" name="Content Placeholder 2"/>
          <p:cNvSpPr>
            <a:spLocks noGrp="1"/>
          </p:cNvSpPr>
          <p:nvPr>
            <p:ph idx="1"/>
          </p:nvPr>
        </p:nvSpPr>
        <p:spPr/>
        <p:txBody>
          <a:bodyPr/>
          <a:lstStyle/>
          <a:p>
            <a:r>
              <a:rPr lang="en-US"/>
              <a:t>Objective:</a:t>
            </a:r>
          </a:p>
          <a:p>
            <a:pPr lvl="1"/>
            <a:r>
              <a:rPr lang="en-US"/>
              <a:t>Collect everything!</a:t>
            </a:r>
          </a:p>
          <a:p>
            <a:pPr lvl="1"/>
            <a:r>
              <a:rPr lang="en-US"/>
              <a:t>To map “real-world targets” to “cyber targets”</a:t>
            </a:r>
          </a:p>
          <a:p>
            <a:pPr lvl="2"/>
            <a:r>
              <a:rPr lang="en-US"/>
              <a:t>Cyber Target is defined as a REACHABLE and RELEVANT IP Address</a:t>
            </a:r>
          </a:p>
          <a:p>
            <a:pPr lvl="3"/>
            <a:r>
              <a:rPr lang="en-US"/>
              <a:t>Reachable</a:t>
            </a:r>
          </a:p>
          <a:p>
            <a:pPr lvl="3"/>
            <a:r>
              <a:rPr lang="en-US"/>
              <a:t>Relevant</a:t>
            </a:r>
          </a:p>
          <a:p>
            <a:pPr lvl="1"/>
            <a:r>
              <a:rPr lang="en-US"/>
              <a:t>A note about Authorization &amp; Scope:</a:t>
            </a:r>
          </a:p>
          <a:p>
            <a:endParaRPr lang="en-US"/>
          </a:p>
          <a:p>
            <a:pPr lvl="2"/>
            <a:endParaRPr lang="en-US" dirty="0"/>
          </a:p>
        </p:txBody>
      </p:sp>
    </p:spTree>
    <p:extLst>
      <p:ext uri="{BB962C8B-B14F-4D97-AF65-F5344CB8AC3E}">
        <p14:creationId xmlns:p14="http://schemas.microsoft.com/office/powerpoint/2010/main" val="60026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journey of 1000 miles</a:t>
            </a:r>
            <a:endParaRPr lang="en-US" dirty="0"/>
          </a:p>
        </p:txBody>
      </p:sp>
      <p:sp>
        <p:nvSpPr>
          <p:cNvPr id="3" name="Content Placeholder 2"/>
          <p:cNvSpPr>
            <a:spLocks noGrp="1"/>
          </p:cNvSpPr>
          <p:nvPr>
            <p:ph idx="1"/>
          </p:nvPr>
        </p:nvSpPr>
        <p:spPr/>
        <p:txBody>
          <a:bodyPr/>
          <a:lstStyle/>
          <a:p>
            <a:r>
              <a:rPr lang="en-US"/>
              <a:t>You’re an ethical penetration tester working for a security company.</a:t>
            </a:r>
          </a:p>
          <a:p>
            <a:r>
              <a:rPr lang="en-US"/>
              <a:t>Your boss walks over to your office and hands you a piece of paper. “I just got off the phone with the CEO of that company.  He wants my best employee to Pen Test his company. (that’s you)  Our Legal Department will be sending you an email confirming we have all of the proper authorizations and insurance. </a:t>
            </a:r>
          </a:p>
          <a:p>
            <a:r>
              <a:rPr lang="en-US"/>
              <a:t>You nod, accepting the job.  He leaves.  You flip over the paper.   It’s a company you’ve never heard of before.</a:t>
            </a:r>
          </a:p>
          <a:p>
            <a:r>
              <a:rPr lang="en-US"/>
              <a:t>What now?</a:t>
            </a:r>
            <a:endParaRPr lang="en-US" dirty="0"/>
          </a:p>
        </p:txBody>
      </p:sp>
    </p:spTree>
    <p:extLst>
      <p:ext uri="{BB962C8B-B14F-4D97-AF65-F5344CB8AC3E}">
        <p14:creationId xmlns:p14="http://schemas.microsoft.com/office/powerpoint/2010/main" val="4226571895"/>
      </p:ext>
    </p:extLst>
  </p:cSld>
  <p:clrMapOvr>
    <a:masterClrMapping/>
  </p:clrMapOvr>
</p:sld>
</file>

<file path=ppt/theme/theme1.xml><?xml version="1.0" encoding="utf-8"?>
<a:theme xmlns:a="http://schemas.openxmlformats.org/drawingml/2006/main" name="PP_C5Modules_CC_Licens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C5Modules_CC_License_standard" id="{F0FA9D47-06A1-4F86-A3DE-945BA88B3B0E}" vid="{A7340899-09C2-4C21-8394-A4D30A56A3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C5 Modules</Template>
  <TotalTime>2139</TotalTime>
  <Words>5827</Words>
  <Application>Microsoft Macintosh PowerPoint</Application>
  <PresentationFormat>On-screen Show (4:3)</PresentationFormat>
  <Paragraphs>796</Paragraphs>
  <Slides>55</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Mangal</vt:lpstr>
      <vt:lpstr>Wingdings</vt:lpstr>
      <vt:lpstr>PP_C5Modules_CC_License_standard</vt:lpstr>
      <vt:lpstr>Cyber Operations</vt:lpstr>
      <vt:lpstr>Learning Outcomes</vt:lpstr>
      <vt:lpstr>So, what does a Hacker do?</vt:lpstr>
      <vt:lpstr>Reconnaissance </vt:lpstr>
      <vt:lpstr>PHASE 1:  RECONNAISSANCE</vt:lpstr>
      <vt:lpstr>Reconnaissance </vt:lpstr>
      <vt:lpstr>Reconnaissance</vt:lpstr>
      <vt:lpstr>Reconnaissance</vt:lpstr>
      <vt:lpstr>The journey of 1000 miles</vt:lpstr>
      <vt:lpstr>3 Phases of Reconnaissance</vt:lpstr>
      <vt:lpstr>Process Overview</vt:lpstr>
      <vt:lpstr>Information Gathering</vt:lpstr>
      <vt:lpstr>Information Gathering</vt:lpstr>
      <vt:lpstr>Info Gathering: SE</vt:lpstr>
      <vt:lpstr>Caller Id Spoof Defense</vt:lpstr>
      <vt:lpstr>Information Gathering</vt:lpstr>
      <vt:lpstr>Putting It All Together: PIAT</vt:lpstr>
      <vt:lpstr>Deadly Efficient</vt:lpstr>
      <vt:lpstr>Google Continued…</vt:lpstr>
      <vt:lpstr>Google Directives</vt:lpstr>
      <vt:lpstr>Google Directives</vt:lpstr>
      <vt:lpstr>Google Directives</vt:lpstr>
      <vt:lpstr>Google Directives</vt:lpstr>
      <vt:lpstr>Google Directives</vt:lpstr>
      <vt:lpstr>PIAT </vt:lpstr>
      <vt:lpstr>Deadly Effective</vt:lpstr>
      <vt:lpstr>Scraping</vt:lpstr>
      <vt:lpstr>News Groups</vt:lpstr>
      <vt:lpstr>News Groups Strike Again…</vt:lpstr>
      <vt:lpstr>Social Networking Sites</vt:lpstr>
      <vt:lpstr>Social Networking: Twitter Strikes Again…</vt:lpstr>
      <vt:lpstr>Twitter Geo Searching</vt:lpstr>
      <vt:lpstr>Way Back Machine</vt:lpstr>
      <vt:lpstr>Search the Target’s Web Site</vt:lpstr>
      <vt:lpstr>How to Defend Against Search Engines?</vt:lpstr>
      <vt:lpstr>PIAT</vt:lpstr>
      <vt:lpstr>“Google Hacking”</vt:lpstr>
      <vt:lpstr>PIAT</vt:lpstr>
      <vt:lpstr>Recon-Ng</vt:lpstr>
      <vt:lpstr>Running Recon-Ng</vt:lpstr>
      <vt:lpstr>Running Recon-Ng</vt:lpstr>
      <vt:lpstr>Running Recon-Ng</vt:lpstr>
      <vt:lpstr>Discovery Script</vt:lpstr>
      <vt:lpstr>Spiderfoot</vt:lpstr>
      <vt:lpstr>DNS AXFR</vt:lpstr>
      <vt:lpstr>Windows  Zone Transfer</vt:lpstr>
      <vt:lpstr>Wordlists</vt:lpstr>
      <vt:lpstr>Wordhound</vt:lpstr>
      <vt:lpstr>BruteScrape</vt:lpstr>
      <vt:lpstr>Other Sources of Passwords and Creds.</vt:lpstr>
      <vt:lpstr>Now What?</vt:lpstr>
      <vt:lpstr>GitRob</vt:lpstr>
      <vt:lpstr>GitRob (old)</vt:lpstr>
      <vt:lpstr>Midnight Labs: SEAT</vt:lpstr>
      <vt:lpstr>SearchDiggity</vt:lpstr>
    </vt:vector>
  </TitlesOfParts>
  <Company>University of California at Davis</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Bishop</dc:creator>
  <cp:lastModifiedBy>Ham, Michael</cp:lastModifiedBy>
  <cp:revision>193</cp:revision>
  <cp:lastPrinted>2016-07-18T16:40:10Z</cp:lastPrinted>
  <dcterms:created xsi:type="dcterms:W3CDTF">2016-07-03T20:12:42Z</dcterms:created>
  <dcterms:modified xsi:type="dcterms:W3CDTF">2018-03-13T19:42:02Z</dcterms:modified>
</cp:coreProperties>
</file>