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49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47" r:id="rId47"/>
    <p:sldId id="348" r:id="rId4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81847" autoAdjust="0"/>
  </p:normalViewPr>
  <p:slideViewPr>
    <p:cSldViewPr snapToGrid="0" snapToObjects="1">
      <p:cViewPr varScale="1">
        <p:scale>
          <a:sx n="87" d="100"/>
          <a:sy n="87" d="100"/>
        </p:scale>
        <p:origin x="15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33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 way handshake:  the basis</a:t>
            </a:r>
            <a:r>
              <a:rPr lang="en-US" baseline="0" dirty="0"/>
              <a:t> for ALL good communication *=*http, </a:t>
            </a:r>
            <a:r>
              <a:rPr lang="en-US" baseline="0" dirty="0" err="1"/>
              <a:t>ssh</a:t>
            </a:r>
            <a:r>
              <a:rPr lang="en-US" baseline="0" dirty="0"/>
              <a:t>, ftp, etc…)</a:t>
            </a:r>
          </a:p>
          <a:p>
            <a:r>
              <a:rPr lang="en-US" baseline="0" dirty="0"/>
              <a:t>	* good communication includes info that allows send &amp; re assemble packets &amp; request packets…etc..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8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baseline="0" dirty="0" err="1"/>
              <a:t>Syn</a:t>
            </a:r>
            <a:r>
              <a:rPr lang="en-US" baseline="0" dirty="0"/>
              <a:t> (A, ISN-A)</a:t>
            </a:r>
          </a:p>
          <a:p>
            <a:pPr marL="228600" indent="-228600">
              <a:buAutoNum type="arabicParenR"/>
            </a:pPr>
            <a:r>
              <a:rPr lang="en-US" baseline="0" dirty="0"/>
              <a:t>SYN-ACK (A, ISN-A+1) (B, ISN-B)</a:t>
            </a:r>
          </a:p>
          <a:p>
            <a:pPr marL="228600" indent="-228600">
              <a:buAutoNum type="arabicParenR"/>
            </a:pPr>
            <a:r>
              <a:rPr lang="en-US" baseline="0" dirty="0"/>
              <a:t>ACK (B, ISN-B+1)</a:t>
            </a:r>
          </a:p>
          <a:p>
            <a:pPr marL="228600" indent="-228600">
              <a:buNone/>
            </a:pPr>
            <a:endParaRPr lang="en-US" baseline="0" dirty="0"/>
          </a:p>
          <a:p>
            <a:pPr marL="228600" indent="-228600">
              <a:buNone/>
            </a:pPr>
            <a:r>
              <a:rPr lang="en-US" baseline="0" dirty="0"/>
              <a:t>Connection established!!  Let’s DO THIS!! (talk)</a:t>
            </a:r>
          </a:p>
          <a:p>
            <a:pPr marL="228600" indent="-228600">
              <a:buNone/>
            </a:pPr>
            <a:endParaRPr lang="en-US" baseline="0" dirty="0"/>
          </a:p>
          <a:p>
            <a:pPr marL="228600" indent="-228600">
              <a:buNone/>
            </a:pPr>
            <a:r>
              <a:rPr lang="en-US" baseline="0" dirty="0"/>
              <a:t>ISN = Initial Sequence Number</a:t>
            </a:r>
          </a:p>
          <a:p>
            <a:pPr marL="228600" indent="-228600">
              <a:buNone/>
            </a:pPr>
            <a:r>
              <a:rPr lang="en-US" baseline="0" dirty="0"/>
              <a:t>	* value of ISN is to allow for request / resending of lost packets</a:t>
            </a:r>
          </a:p>
          <a:p>
            <a:pPr marL="228600" indent="-228600">
              <a:buNone/>
            </a:pPr>
            <a:r>
              <a:rPr lang="en-US" baseline="0" dirty="0"/>
              <a:t>	* allow systems to reassemble packets</a:t>
            </a:r>
          </a:p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now we know how communication begins let’s talk about scanning…</a:t>
            </a:r>
          </a:p>
          <a:p>
            <a:endParaRPr lang="en-US" dirty="0"/>
          </a:p>
          <a:p>
            <a:r>
              <a:rPr lang="en-US" dirty="0"/>
              <a:t>TCP Scan aka “Plain vanilla”</a:t>
            </a:r>
            <a:r>
              <a:rPr lang="en-US" baseline="0" dirty="0"/>
              <a:t> scan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53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 of response</a:t>
            </a:r>
            <a:r>
              <a:rPr lang="en-US" baseline="0" dirty="0"/>
              <a:t> you get from a scan </a:t>
            </a:r>
          </a:p>
          <a:p>
            <a:endParaRPr lang="en-US" baseline="0" dirty="0"/>
          </a:p>
          <a:p>
            <a:r>
              <a:rPr lang="en-US" baseline="0" dirty="0"/>
              <a:t>Responses you get depend on the state of the machine.</a:t>
            </a:r>
          </a:p>
          <a:p>
            <a:endParaRPr lang="en-US" baseline="0" dirty="0"/>
          </a:p>
          <a:p>
            <a:endParaRPr lang="en-US" baseline="0" dirty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 SYN-ACK (is this the same as No Response?)</a:t>
            </a:r>
          </a:p>
          <a:p>
            <a:r>
              <a:rPr lang="en-US" dirty="0"/>
              <a:t>	*Depending on the type of scan the</a:t>
            </a:r>
            <a:r>
              <a:rPr lang="en-US" baseline="0" dirty="0"/>
              <a:t> responses will mean different things:</a:t>
            </a:r>
          </a:p>
          <a:p>
            <a:r>
              <a:rPr lang="en-US" baseline="0" dirty="0"/>
              <a:t>	*this is why it’s SO important to try different scans</a:t>
            </a:r>
          </a:p>
          <a:p>
            <a:r>
              <a:rPr lang="en-US" baseline="0" dirty="0"/>
              <a:t>Port is closed??</a:t>
            </a:r>
          </a:p>
          <a:p>
            <a:r>
              <a:rPr lang="en-US" baseline="0" dirty="0"/>
              <a:t>	* but you get a reset from the computer---what does this say???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Look @ </a:t>
            </a:r>
            <a:r>
              <a:rPr lang="en-US" baseline="0" dirty="0" err="1"/>
              <a:t>nmapFE</a:t>
            </a:r>
            <a:r>
              <a:rPr lang="en-US" baseline="0" dirty="0"/>
              <a:t> 1</a:t>
            </a:r>
            <a:r>
              <a:rPr lang="en-US" baseline="30000" dirty="0"/>
              <a:t>st</a:t>
            </a:r>
            <a:r>
              <a:rPr lang="en-US" baseline="0" dirty="0"/>
              <a:t> </a:t>
            </a:r>
          </a:p>
          <a:p>
            <a:pPr lvl="0"/>
            <a:r>
              <a:rPr lang="en-US" baseline="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01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watch me first…</a:t>
            </a:r>
          </a:p>
          <a:p>
            <a:endParaRPr lang="en-US" dirty="0"/>
          </a:p>
          <a:p>
            <a:r>
              <a:rPr lang="en-US" dirty="0"/>
              <a:t>Turn the firewall on…Iss</a:t>
            </a:r>
            <a:r>
              <a:rPr lang="en-US" baseline="0" dirty="0"/>
              <a:t>ue the Ping command to show difference between </a:t>
            </a:r>
            <a:r>
              <a:rPr lang="en-US" baseline="0" dirty="0" err="1"/>
              <a:t>nmap</a:t>
            </a:r>
            <a:r>
              <a:rPr lang="en-US" baseline="0" dirty="0"/>
              <a:t> &amp; PING</a:t>
            </a:r>
          </a:p>
          <a:p>
            <a:endParaRPr lang="en-US" baseline="0" dirty="0"/>
          </a:p>
          <a:p>
            <a:r>
              <a:rPr lang="en-US" baseline="0" dirty="0"/>
              <a:t>When you turn on the firewall and ping…results???  What about when you </a:t>
            </a:r>
            <a:r>
              <a:rPr lang="en-US" baseline="0" dirty="0" err="1"/>
              <a:t>nmap</a:t>
            </a:r>
            <a:r>
              <a:rPr lang="en-US" baseline="0" dirty="0"/>
              <a:t>???</a:t>
            </a:r>
          </a:p>
          <a:p>
            <a:endParaRPr lang="en-US" baseline="0" dirty="0"/>
          </a:p>
          <a:p>
            <a:r>
              <a:rPr lang="en-US" baseline="0" dirty="0"/>
              <a:t>Drawback = connect scans are noisy---let’s look at the firewall (clear and re-run)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05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err="1"/>
              <a:t>nmap</a:t>
            </a:r>
            <a:r>
              <a:rPr lang="en-US" baseline="0" dirty="0"/>
              <a:t> will scan 1000 “well known ports”  (not 1-1024 but oft-used ports)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/>
              <a:t>nmap</a:t>
            </a:r>
            <a:r>
              <a:rPr lang="en-US" sz="1200" b="1" dirty="0"/>
              <a:t> –</a:t>
            </a:r>
            <a:r>
              <a:rPr lang="en-US" sz="1200" b="1" dirty="0" err="1"/>
              <a:t>sT</a:t>
            </a:r>
            <a:r>
              <a:rPr lang="en-US" sz="1200" b="1" dirty="0"/>
              <a:t> 192.168.7.x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032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Default</a:t>
            </a:r>
            <a:r>
              <a:rPr lang="en-US" baseline="0" dirty="0"/>
              <a:t> scan in </a:t>
            </a:r>
            <a:r>
              <a:rPr lang="en-US" baseline="0" dirty="0" err="1"/>
              <a:t>nmap</a:t>
            </a:r>
            <a:r>
              <a:rPr lang="en-US" baseline="0" dirty="0"/>
              <a:t> it’s so popular</a:t>
            </a:r>
          </a:p>
          <a:p>
            <a:endParaRPr lang="en-US" dirty="0"/>
          </a:p>
          <a:p>
            <a:r>
              <a:rPr lang="en-US" dirty="0"/>
              <a:t>BENEFITS:  Check IIS Log---see</a:t>
            </a:r>
            <a:r>
              <a:rPr lang="en-US" baseline="0" dirty="0"/>
              <a:t> if difference between Connect &amp; SYN</a:t>
            </a:r>
          </a:p>
          <a:p>
            <a:endParaRPr lang="en-US" baseline="0" dirty="0"/>
          </a:p>
          <a:p>
            <a:r>
              <a:rPr lang="en-US" baseline="0" dirty="0"/>
              <a:t>REMEMBER:  Even though the Host doesn’t log it could still be recorded</a:t>
            </a:r>
          </a:p>
          <a:p>
            <a:endParaRPr lang="en-US" baseline="0" dirty="0"/>
          </a:p>
          <a:p>
            <a:r>
              <a:rPr lang="en-US" baseline="0" dirty="0"/>
              <a:t>SPEED:  Demo a –</a:t>
            </a:r>
            <a:r>
              <a:rPr lang="en-US" baseline="0" dirty="0" err="1"/>
              <a:t>sT</a:t>
            </a:r>
            <a:r>
              <a:rPr lang="en-US" baseline="0" dirty="0"/>
              <a:t> </a:t>
            </a:r>
            <a:r>
              <a:rPr lang="en-US" baseline="0" dirty="0" err="1"/>
              <a:t>vs</a:t>
            </a:r>
            <a:r>
              <a:rPr lang="en-US" baseline="0" dirty="0"/>
              <a:t> –</a:t>
            </a:r>
            <a:r>
              <a:rPr lang="en-US" baseline="0" dirty="0" err="1"/>
              <a:t>sS</a:t>
            </a:r>
            <a:r>
              <a:rPr lang="en-US" baseline="0" dirty="0"/>
              <a:t> for speed results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820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Aka “half</a:t>
            </a:r>
            <a:r>
              <a:rPr lang="en-US" baseline="0" dirty="0"/>
              <a:t> open” scan</a:t>
            </a:r>
          </a:p>
          <a:p>
            <a:r>
              <a:rPr lang="en-US" baseline="0" dirty="0"/>
              <a:t>RST packet tells the target to disregard any previous packets and close the connection</a:t>
            </a:r>
          </a:p>
          <a:p>
            <a:r>
              <a:rPr lang="en-US" baseline="0" dirty="0"/>
              <a:t>	Fewer packets = less network traffic, a little goes a long way</a:t>
            </a:r>
          </a:p>
          <a:p>
            <a:r>
              <a:rPr lang="en-US" baseline="0" dirty="0"/>
              <a:t>PHONE CALL: Call a person, wait for them to say “hello” and hang up</a:t>
            </a:r>
          </a:p>
          <a:p>
            <a:endParaRPr lang="en-US" baseline="0" dirty="0"/>
          </a:p>
          <a:p>
            <a:r>
              <a:rPr lang="en-US" baseline="0" dirty="0"/>
              <a:t>RESPONSE:</a:t>
            </a:r>
          </a:p>
          <a:p>
            <a:r>
              <a:rPr lang="en-US" baseline="0" dirty="0"/>
              <a:t>	* CLOSED = RESET, ICMP Port Unreachable, Nothing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144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Again --- watch me</a:t>
            </a:r>
            <a:r>
              <a:rPr lang="en-US" baseline="0" dirty="0"/>
              <a:t> first.  </a:t>
            </a:r>
          </a:p>
          <a:p>
            <a:endParaRPr lang="en-US" dirty="0"/>
          </a:p>
          <a:p>
            <a:r>
              <a:rPr lang="en-US" dirty="0"/>
              <a:t>Iss</a:t>
            </a:r>
            <a:r>
              <a:rPr lang="en-US" baseline="0" dirty="0"/>
              <a:t>ue the Ping command to show difference between </a:t>
            </a:r>
            <a:r>
              <a:rPr lang="en-US" baseline="0" dirty="0" err="1"/>
              <a:t>nmap</a:t>
            </a:r>
            <a:r>
              <a:rPr lang="en-US" baseline="0" dirty="0"/>
              <a:t> &amp; PING</a:t>
            </a:r>
          </a:p>
          <a:p>
            <a:endParaRPr lang="en-US" baseline="0" dirty="0"/>
          </a:p>
          <a:p>
            <a:r>
              <a:rPr lang="en-US" baseline="0" dirty="0"/>
              <a:t>Drawback = </a:t>
            </a:r>
            <a:r>
              <a:rPr lang="en-US" baseline="0" dirty="0" err="1"/>
              <a:t>syn</a:t>
            </a:r>
            <a:r>
              <a:rPr lang="en-US" baseline="0" dirty="0"/>
              <a:t> scans are noisy---let’s look at the firewall (clear and re-run)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63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/>
              <a:t>nmap</a:t>
            </a:r>
            <a:r>
              <a:rPr lang="en-US" sz="1200" b="1" dirty="0"/>
              <a:t> –</a:t>
            </a:r>
            <a:r>
              <a:rPr lang="en-US" sz="1200" b="1" dirty="0" err="1"/>
              <a:t>sS</a:t>
            </a:r>
            <a:r>
              <a:rPr lang="en-US" sz="1200" b="1" dirty="0"/>
              <a:t> 192.168.7.x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658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Connect scans</a:t>
            </a:r>
            <a:r>
              <a:rPr lang="en-US" baseline="0" dirty="0"/>
              <a:t> follow TCP specification perfectly, SYN is close (still well behaved)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Fin</a:t>
            </a:r>
            <a:r>
              <a:rPr lang="en-US" baseline="0" dirty="0"/>
              <a:t> scan = like someone (who you are NOT talking to) coming up to you and saying “it was nice talking to you, goodbye”</a:t>
            </a:r>
            <a:endParaRPr lang="en-US" dirty="0"/>
          </a:p>
          <a:p>
            <a:endParaRPr lang="en-US" baseline="0" dirty="0"/>
          </a:p>
          <a:p>
            <a:r>
              <a:rPr lang="en-US" baseline="0" dirty="0"/>
              <a:t>NO CONNECTION SET UP?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Target system sees a bunch of packets saying to tear down “non-existent” connections</a:t>
            </a:r>
          </a:p>
          <a:p>
            <a:pPr lvl="1">
              <a:buFont typeface="Arial" pitchFamily="34" charset="0"/>
              <a:buNone/>
            </a:pPr>
            <a:endParaRPr lang="en-US" baseline="0" dirty="0"/>
          </a:p>
          <a:p>
            <a:pPr lvl="0">
              <a:buFont typeface="Arial" pitchFamily="34" charset="0"/>
              <a:buNone/>
            </a:pPr>
            <a:r>
              <a:rPr lang="en-US" baseline="0" dirty="0"/>
              <a:t>WHAT IS AN RFC???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An RFC (Request For Comment) is a mechanism used to formally</a:t>
            </a:r>
            <a:r>
              <a:rPr lang="en-US" baseline="0" dirty="0"/>
              <a:t> </a:t>
            </a:r>
            <a:r>
              <a:rPr lang="en-US" dirty="0"/>
              <a:t>describe communications standards for the Internet and systems (like USENET) that are closely tied to it.</a:t>
            </a:r>
          </a:p>
          <a:p>
            <a:pPr lvl="1">
              <a:buFont typeface="Arial" pitchFamily="34" charset="0"/>
              <a:buChar char="•"/>
            </a:pPr>
            <a:endParaRPr lang="en-US" baseline="0" dirty="0"/>
          </a:p>
          <a:p>
            <a:pPr lvl="0">
              <a:buFont typeface="Arial" pitchFamily="34" charset="0"/>
              <a:buNone/>
            </a:pPr>
            <a:r>
              <a:rPr lang="en-US" baseline="0" dirty="0"/>
              <a:t>Important to remember!!  Windows does not follow the RFC for packet responses so the following may not work against Windows 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Out of class competition 1:  perform each scan against BOTH a </a:t>
            </a:r>
            <a:r>
              <a:rPr lang="en-US" baseline="0" dirty="0" err="1"/>
              <a:t>linux</a:t>
            </a:r>
            <a:r>
              <a:rPr lang="en-US" baseline="0" dirty="0"/>
              <a:t> &amp; windows machine…what is the result?</a:t>
            </a:r>
          </a:p>
          <a:p>
            <a:pPr lvl="1">
              <a:buFont typeface="Arial" pitchFamily="34" charset="0"/>
              <a:buChar char="•"/>
            </a:pPr>
            <a:endParaRPr lang="en-US" baseline="0" dirty="0"/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The key to these next scans is that they can sneak through non-</a:t>
            </a:r>
            <a:r>
              <a:rPr lang="en-US" baseline="0" dirty="0" err="1"/>
              <a:t>stateful</a:t>
            </a:r>
            <a:r>
              <a:rPr lang="en-US" baseline="0" dirty="0"/>
              <a:t> firewall</a:t>
            </a:r>
          </a:p>
          <a:p>
            <a:pPr lvl="2">
              <a:buFont typeface="Arial" pitchFamily="34" charset="0"/>
              <a:buChar char="•"/>
            </a:pPr>
            <a:r>
              <a:rPr lang="en-US" baseline="0" dirty="0"/>
              <a:t>The firewall says “if you don’t have a </a:t>
            </a:r>
            <a:r>
              <a:rPr lang="en-US" baseline="0" dirty="0" err="1"/>
              <a:t>syn</a:t>
            </a:r>
            <a:r>
              <a:rPr lang="en-US" baseline="0" dirty="0"/>
              <a:t> or an </a:t>
            </a:r>
            <a:r>
              <a:rPr lang="en-US" baseline="0" dirty="0" err="1"/>
              <a:t>ack</a:t>
            </a:r>
            <a:r>
              <a:rPr lang="en-US" baseline="0" dirty="0"/>
              <a:t> set…you can’t come in…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80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Iss</a:t>
            </a:r>
            <a:r>
              <a:rPr lang="en-US" baseline="0" dirty="0"/>
              <a:t>ue the Ping command to show difference between </a:t>
            </a:r>
            <a:r>
              <a:rPr lang="en-US" baseline="0" dirty="0" err="1"/>
              <a:t>nmap</a:t>
            </a:r>
            <a:r>
              <a:rPr lang="en-US" baseline="0" dirty="0"/>
              <a:t> &amp; PING</a:t>
            </a:r>
          </a:p>
          <a:p>
            <a:r>
              <a:rPr lang="en-US" baseline="0" dirty="0"/>
              <a:t>	* Ping 192.168.100.217</a:t>
            </a:r>
          </a:p>
          <a:p>
            <a:r>
              <a:rPr lang="en-US" baseline="0" dirty="0"/>
              <a:t>	* </a:t>
            </a:r>
            <a:r>
              <a:rPr lang="en-US" baseline="0" dirty="0" err="1"/>
              <a:t>nmap</a:t>
            </a:r>
            <a:r>
              <a:rPr lang="en-US" baseline="0" dirty="0"/>
              <a:t> –</a:t>
            </a:r>
            <a:r>
              <a:rPr lang="en-US" baseline="0" dirty="0" err="1"/>
              <a:t>sF</a:t>
            </a:r>
            <a:r>
              <a:rPr lang="en-US" baseline="0" dirty="0"/>
              <a:t> 192.168.100.217</a:t>
            </a:r>
          </a:p>
          <a:p>
            <a:endParaRPr lang="en-US" baseline="0" dirty="0"/>
          </a:p>
          <a:p>
            <a:r>
              <a:rPr lang="en-US" baseline="0" dirty="0"/>
              <a:t>Are Fin scans noisy???  let’s look at the firewall (clear and re-run)</a:t>
            </a:r>
          </a:p>
          <a:p>
            <a:endParaRPr lang="en-US" baseline="0" dirty="0"/>
          </a:p>
          <a:p>
            <a:r>
              <a:rPr lang="en-US" baseline="0" dirty="0"/>
              <a:t>FIN scans can be used to find out which ports are open and which are closed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738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/>
              <a:t>nmap</a:t>
            </a:r>
            <a:r>
              <a:rPr lang="en-US" sz="1200" b="1" dirty="0"/>
              <a:t> –</a:t>
            </a:r>
            <a:r>
              <a:rPr lang="en-US" sz="1200" b="1" dirty="0" err="1"/>
              <a:t>sF</a:t>
            </a:r>
            <a:r>
              <a:rPr lang="en-US" sz="1200" b="1" dirty="0"/>
              <a:t> 192.168.7.x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881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</a:t>
            </a:r>
            <a:r>
              <a:rPr lang="en-US" baseline="0" dirty="0"/>
              <a:t> Xmas?  Because all control bits are “lit up” like a Christmas tree.</a:t>
            </a:r>
          </a:p>
          <a:p>
            <a:endParaRPr lang="en-US" baseline="0" dirty="0"/>
          </a:p>
          <a:p>
            <a:r>
              <a:rPr lang="en-US" baseline="0" dirty="0"/>
              <a:t>Benefit of </a:t>
            </a:r>
            <a:r>
              <a:rPr lang="en-US" baseline="0" dirty="0" err="1"/>
              <a:t>xmas</a:t>
            </a:r>
            <a:r>
              <a:rPr lang="en-US" baseline="0" dirty="0"/>
              <a:t> tree scan?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 bypass filter?  Because all control bits are set to 1!</a:t>
            </a:r>
          </a:p>
          <a:p>
            <a:pPr lvl="1">
              <a:buFont typeface="Arial" pitchFamily="34" charset="0"/>
              <a:buChar char="•"/>
            </a:pP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496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Remember---</a:t>
            </a:r>
            <a:r>
              <a:rPr lang="en-US" dirty="0" err="1"/>
              <a:t>xmas</a:t>
            </a:r>
            <a:r>
              <a:rPr lang="en-US" baseline="0" dirty="0"/>
              <a:t> Tree scans are NOT stealthy AT ALL but they can be used to bypass some filters.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333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/>
              <a:t>nmap</a:t>
            </a:r>
            <a:r>
              <a:rPr lang="en-US" sz="1200" b="1" dirty="0"/>
              <a:t> –</a:t>
            </a:r>
            <a:r>
              <a:rPr lang="en-US" sz="1200" b="1" dirty="0" err="1"/>
              <a:t>sX</a:t>
            </a:r>
            <a:r>
              <a:rPr lang="en-US" sz="1200" b="1" dirty="0"/>
              <a:t> 192.168.7.x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2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Stealthy:</a:t>
            </a:r>
          </a:p>
          <a:p>
            <a:pPr lvl="1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advantage of doing a NULL Scan are no TCP sessions are created for this scan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 scans are also some of the most minimal port-level scans that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nmap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can do. For a closed port, only two packets are transferred. This is all that is needed to find an open port!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normally quiet from the perspective of the remote target’s applications. Therefore, none of these scans should appear in any of the application logs. </a:t>
            </a:r>
          </a:p>
          <a:p>
            <a:pPr lvl="1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is a huge advantage when scanning a firewall or router that is facing the internet on a target network. </a:t>
            </a:r>
          </a:p>
          <a:p>
            <a:pPr lvl="2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Remember only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 packets are sent (at most)</a:t>
            </a:r>
          </a:p>
          <a:p>
            <a:pPr lvl="2">
              <a:buFont typeface="Arial" pitchFamily="34" charset="0"/>
              <a:buChar char="•"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403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Disadvantages of doing this type of scan are,</a:t>
            </a:r>
          </a:p>
          <a:p>
            <a:pPr lvl="1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Some implementations of the TCP stack will render this scan useless. </a:t>
            </a:r>
          </a:p>
          <a:p>
            <a:pPr lvl="1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instance with Microsoft this scan will show all ports as closed regardless of their actual state. </a:t>
            </a:r>
          </a:p>
          <a:p>
            <a:pPr lvl="2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even this can work to your advantage, since any device showing open ports must not be a Windows-based device!</a:t>
            </a:r>
          </a:p>
          <a:p>
            <a:pPr lvl="2">
              <a:buFont typeface="Arial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is another caveat to the above, Software based firewalls can override this rule, as shown in the first scan.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901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/>
              <a:t>nmap</a:t>
            </a:r>
            <a:r>
              <a:rPr lang="en-US" sz="1200" b="1" dirty="0"/>
              <a:t> –</a:t>
            </a:r>
            <a:r>
              <a:rPr lang="en-US" sz="1200" b="1" dirty="0" err="1"/>
              <a:t>sN</a:t>
            </a:r>
            <a:r>
              <a:rPr lang="en-US" sz="1200" b="1" dirty="0"/>
              <a:t> 192.168.7.x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47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Collection:</a:t>
            </a:r>
            <a:r>
              <a:rPr lang="en-US" baseline="0" dirty="0"/>
              <a:t>  now you’ve gathered info &amp; mapped IP’s and networks</a:t>
            </a:r>
          </a:p>
          <a:p>
            <a:r>
              <a:rPr lang="en-US" baseline="0" dirty="0"/>
              <a:t>	* further refinement of this process / focusing on specific targets</a:t>
            </a:r>
          </a:p>
          <a:p>
            <a:r>
              <a:rPr lang="en-US" baseline="0" dirty="0"/>
              <a:t>	* what hosts we didn’t know about before &amp; what services are running!</a:t>
            </a:r>
          </a:p>
          <a:p>
            <a:endParaRPr lang="en-US" baseline="0" dirty="0"/>
          </a:p>
          <a:p>
            <a:r>
              <a:rPr lang="en-US" baseline="0" dirty="0"/>
              <a:t>In phase 1 we mapped “real world targets to </a:t>
            </a:r>
            <a:r>
              <a:rPr lang="en-US" baseline="0" dirty="0" err="1"/>
              <a:t>Ips</a:t>
            </a:r>
            <a:r>
              <a:rPr lang="en-US" baseline="0" dirty="0"/>
              <a:t>”</a:t>
            </a:r>
          </a:p>
          <a:p>
            <a:r>
              <a:rPr lang="en-US" baseline="0" dirty="0"/>
              <a:t>In Phase 2 we’ll map IP addresses to open ports!</a:t>
            </a:r>
          </a:p>
          <a:p>
            <a:endParaRPr lang="en-US" baseline="0" dirty="0"/>
          </a:p>
          <a:p>
            <a:r>
              <a:rPr lang="en-US" baseline="0" dirty="0"/>
              <a:t>		</a:t>
            </a:r>
            <a:endParaRPr lang="en-US" dirty="0"/>
          </a:p>
          <a:p>
            <a:r>
              <a:rPr lang="en-US" dirty="0"/>
              <a:t>Disadvantage:</a:t>
            </a:r>
            <a:r>
              <a:rPr lang="en-US" baseline="0" dirty="0"/>
              <a:t>  you have to support users (who are a problem), keep dynamic systems need to be upgraded, updated and patched.  </a:t>
            </a:r>
          </a:p>
          <a:p>
            <a:r>
              <a:rPr lang="en-US" baseline="0" dirty="0"/>
              <a:t>	* you have to rush through your day, an attacker (a GOOD one) will take time to plan the attack</a:t>
            </a:r>
          </a:p>
          <a:p>
            <a:endParaRPr lang="en-US" baseline="0" dirty="0"/>
          </a:p>
          <a:p>
            <a:r>
              <a:rPr lang="en-US" baseline="0" dirty="0"/>
              <a:t>You can’t keep out what you have to let in.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440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ACK scans can bypass some filters because</a:t>
            </a:r>
            <a:r>
              <a:rPr lang="en-US" baseline="0" dirty="0"/>
              <a:t> traditional &amp; unsophisticated filters (non-</a:t>
            </a:r>
            <a:r>
              <a:rPr lang="en-US" baseline="0" dirty="0" err="1"/>
              <a:t>stateful</a:t>
            </a:r>
            <a:r>
              <a:rPr lang="en-US" baseline="0" dirty="0"/>
              <a:t>) will only check the control bits of the packet!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If the ACK flag is NOT set filter can drop it!</a:t>
            </a:r>
          </a:p>
          <a:p>
            <a:pPr lvl="0">
              <a:buFont typeface="Arial" pitchFamily="34" charset="0"/>
              <a:buChar char="•"/>
            </a:pPr>
            <a:r>
              <a:rPr lang="en-US" baseline="0" dirty="0"/>
              <a:t>This way NO sessions from the external network can be initiated because they would start w/ SYN control bit</a:t>
            </a:r>
          </a:p>
          <a:p>
            <a:pPr lvl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974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IMPORTANT!!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Different OS’s respond</a:t>
            </a:r>
            <a:r>
              <a:rPr lang="en-US" baseline="0" dirty="0"/>
              <a:t> differently to ACK Packets---some report back ports are open others report back ports are closed…so NOT useful in determining port state BUT is useful in measuring filtering capabilities.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505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/>
              <a:t>nmap</a:t>
            </a:r>
            <a:r>
              <a:rPr lang="en-US" sz="1200" b="1" dirty="0"/>
              <a:t> –</a:t>
            </a:r>
            <a:r>
              <a:rPr lang="en-US" sz="1200" b="1" dirty="0" err="1"/>
              <a:t>sA</a:t>
            </a:r>
            <a:r>
              <a:rPr lang="en-US" sz="1200" b="1" dirty="0"/>
              <a:t> 192.168.7.x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862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Purpose</a:t>
            </a:r>
            <a:r>
              <a:rPr lang="en-US" baseline="0" dirty="0"/>
              <a:t> = attacker avoids having his IP show up in the victims logs</a:t>
            </a:r>
          </a:p>
          <a:p>
            <a:endParaRPr lang="en-US" baseline="0" dirty="0"/>
          </a:p>
          <a:p>
            <a:r>
              <a:rPr lang="en-US" baseline="0" dirty="0"/>
              <a:t>FTP File Forwarding = old feature of FTP that allows a remote user to connect to an FTP server and make a file transfer from 1 server to another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Purpose of this was to allow dialup / slow connections to move large files between FTP servers w/out having to download it locally first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w/ adoption of broadband this “needed” feature has largely disappeared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480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Either way</a:t>
            </a:r>
            <a:r>
              <a:rPr lang="en-US" baseline="0" dirty="0"/>
              <a:t> the attacker knows if they system is up and if the port is open or closed.</a:t>
            </a:r>
          </a:p>
          <a:p>
            <a:endParaRPr lang="en-US" baseline="0" dirty="0"/>
          </a:p>
          <a:p>
            <a:r>
              <a:rPr lang="en-US" baseline="0" dirty="0"/>
              <a:t>RECORD ON THE FTP SERVER?!?!?!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Yes---but if the FTP admin is dumb enough to leave forwarding on, they probably don’t keep good logs</a:t>
            </a:r>
          </a:p>
          <a:p>
            <a:pPr lvl="1">
              <a:buFont typeface="Arial" pitchFamily="34" charset="0"/>
              <a:buChar char="•"/>
            </a:pPr>
            <a:endParaRPr lang="en-US" baseline="0" dirty="0"/>
          </a:p>
          <a:p>
            <a:pPr lvl="0">
              <a:buFont typeface="Arial" pitchFamily="34" charset="0"/>
              <a:buNone/>
            </a:pPr>
            <a:r>
              <a:rPr lang="en-US" baseline="0" dirty="0"/>
              <a:t>US Cert issued a guidance on this issue in 1997 (how to </a:t>
            </a:r>
            <a:r>
              <a:rPr lang="en-US" baseline="0" dirty="0" err="1"/>
              <a:t>config</a:t>
            </a:r>
            <a:r>
              <a:rPr lang="en-US" baseline="0" dirty="0"/>
              <a:t> a FTP server to disable bounce) AND as recently as 6 month ago I witnessed bartering for this type of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582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packet is sent out is given</a:t>
            </a:r>
            <a:r>
              <a:rPr lang="en-US" baseline="0" dirty="0"/>
              <a:t> a unique IP ID.  That way if packet gets fragmented it can be properly re-assembled.</a:t>
            </a:r>
          </a:p>
          <a:p>
            <a:endParaRPr lang="en-US" dirty="0"/>
          </a:p>
          <a:p>
            <a:r>
              <a:rPr lang="en-US" dirty="0"/>
              <a:t>IP ID is used to regroup packet fragments </a:t>
            </a:r>
          </a:p>
          <a:p>
            <a:endParaRPr lang="en-US" dirty="0"/>
          </a:p>
          <a:p>
            <a:r>
              <a:rPr lang="en-US" dirty="0"/>
              <a:t>What machines fit these</a:t>
            </a:r>
            <a:r>
              <a:rPr lang="en-US" baseline="0" dirty="0"/>
              <a:t> 2 requirements???</a:t>
            </a:r>
          </a:p>
          <a:p>
            <a:r>
              <a:rPr lang="en-US" dirty="0"/>
              <a:t>	1)</a:t>
            </a:r>
            <a:r>
              <a:rPr lang="en-US" baseline="0" dirty="0"/>
              <a:t> </a:t>
            </a:r>
            <a:r>
              <a:rPr lang="en-US" dirty="0"/>
              <a:t>Most Windows machines</a:t>
            </a:r>
            <a:r>
              <a:rPr lang="en-US" baseline="0" dirty="0"/>
              <a:t> fit these requirements nicely!</a:t>
            </a:r>
          </a:p>
          <a:p>
            <a:r>
              <a:rPr lang="en-US" dirty="0"/>
              <a:t>	2) Home</a:t>
            </a:r>
            <a:r>
              <a:rPr lang="en-US" baseline="0" dirty="0"/>
              <a:t> / broadband users!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873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Web</a:t>
            </a:r>
            <a:r>
              <a:rPr lang="en-US" baseline="0" dirty="0"/>
              <a:t> server, FTP, home machine on a cable modem (probably one of the best!)</a:t>
            </a:r>
          </a:p>
          <a:p>
            <a:endParaRPr lang="en-US" baseline="0" dirty="0"/>
          </a:p>
          <a:p>
            <a:r>
              <a:rPr lang="en-US" baseline="0" dirty="0"/>
              <a:t>Might go through step 1-3 10-20 times to be sure that traffic is predictable (pre-</a:t>
            </a:r>
            <a:r>
              <a:rPr lang="en-US" baseline="0" dirty="0" err="1"/>
              <a:t>reqs</a:t>
            </a:r>
            <a:r>
              <a:rPr lang="en-US" baseline="0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01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636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 Idle scans are strictly TCP because</a:t>
            </a:r>
            <a:r>
              <a:rPr lang="en-US" baseline="0" dirty="0"/>
              <a:t> UDP doesn’t have the needed RESET flag (to increment IPID +1) </a:t>
            </a:r>
          </a:p>
          <a:p>
            <a:endParaRPr lang="en-US" baseline="0" dirty="0"/>
          </a:p>
          <a:p>
            <a:r>
              <a:rPr lang="en-US" baseline="0" dirty="0"/>
              <a:t>9.2 = NO TRAFFIC BUT OURS ON THE BLAMED SYSTEM MEANS THE TARGET NEVER RESPONED SO PORT MUST BE CLOSED!!!</a:t>
            </a:r>
          </a:p>
          <a:p>
            <a:endParaRPr lang="en-US" baseline="0" dirty="0"/>
          </a:p>
          <a:p>
            <a:r>
              <a:rPr lang="en-US" baseline="0" dirty="0"/>
              <a:t>From the target’s standpoint the entire scan appears to be coming from the blamed machine.</a:t>
            </a:r>
          </a:p>
          <a:p>
            <a:endParaRPr lang="en-US" baseline="0" dirty="0"/>
          </a:p>
          <a:p>
            <a:r>
              <a:rPr lang="en-US" baseline="0" dirty="0"/>
              <a:t>Potential problems if the blamed machine is NOT truly idle </a:t>
            </a:r>
            <a:r>
              <a:rPr lang="en-US" baseline="0" dirty="0">
                <a:sym typeface="Wingdings" pitchFamily="2" charset="2"/>
              </a:rPr>
              <a:t>  Might lead you to conclude that a port is open when it is actually closed! (false positive)  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>
                <a:sym typeface="Wingdings" pitchFamily="2" charset="2"/>
              </a:rPr>
              <a:t> to combat this ---always run the idle scan several times and compare results</a:t>
            </a:r>
          </a:p>
          <a:p>
            <a:pPr lvl="1">
              <a:buFont typeface="Arial" pitchFamily="34" charset="0"/>
              <a:buChar char="•"/>
            </a:pP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129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829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21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IMPORTANT!!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Different OS’s respond</a:t>
            </a:r>
            <a:r>
              <a:rPr lang="en-US" baseline="0" dirty="0"/>
              <a:t> differently to ACK Packets---some report back ports are open others report back ports are closed…so NOT useful in determining port state BUT is useful in measuring filtering capabilities.</a:t>
            </a:r>
          </a:p>
          <a:p>
            <a:pPr lvl="1">
              <a:buFont typeface="Arial" pitchFamily="34" charset="0"/>
              <a:buChar char="•"/>
            </a:pPr>
            <a:endParaRPr lang="en-US" baseline="0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-</a:t>
            </a:r>
            <a:r>
              <a:rPr lang="en-US" dirty="0" err="1"/>
              <a:t>pN</a:t>
            </a:r>
            <a:r>
              <a:rPr lang="en-US" baseline="0" dirty="0"/>
              <a:t> = no pings first (packets sent to target) --- can be more stealthy but allowing pings (not ICMP) can provide more accurate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1221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/>
              <a:t>nmap</a:t>
            </a:r>
            <a:r>
              <a:rPr lang="en-US" sz="1200" b="1" dirty="0"/>
              <a:t> –</a:t>
            </a:r>
            <a:r>
              <a:rPr lang="en-US" sz="1200" b="1" dirty="0" err="1"/>
              <a:t>sI</a:t>
            </a:r>
            <a:r>
              <a:rPr lang="en-US" sz="1200" b="1" dirty="0"/>
              <a:t> 192.168.7.x 192.168.7.x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7577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expect you to know them all.</a:t>
            </a:r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38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Wireless:  (skip until end of semester) begin</a:t>
            </a:r>
            <a:r>
              <a:rPr lang="en-US" baseline="0" dirty="0"/>
              <a:t> on Counter Hack pg 261</a:t>
            </a:r>
          </a:p>
          <a:p>
            <a:endParaRPr lang="en-US" baseline="0" dirty="0"/>
          </a:p>
          <a:p>
            <a:r>
              <a:rPr lang="en-US" baseline="0" dirty="0"/>
              <a:t>WE BEGIN BY SCANNING THE PERIMETER…</a:t>
            </a:r>
          </a:p>
          <a:p>
            <a:endParaRPr lang="en-US" baseline="0" dirty="0"/>
          </a:p>
          <a:p>
            <a:r>
              <a:rPr lang="en-US" baseline="0" dirty="0"/>
              <a:t>Stepping stones = 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 if you need a file off a </a:t>
            </a:r>
            <a:r>
              <a:rPr lang="en-US" baseline="0" dirty="0" err="1"/>
              <a:t>webserver</a:t>
            </a:r>
            <a:r>
              <a:rPr lang="en-US" baseline="0" dirty="0"/>
              <a:t> that is publically facing…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 if you need a file off an internal FPT server (might have to get past firewall)</a:t>
            </a:r>
          </a:p>
          <a:p>
            <a:pPr lvl="1">
              <a:buFont typeface="Arial" pitchFamily="34" charset="0"/>
              <a:buChar char="•"/>
            </a:pPr>
            <a:r>
              <a:rPr lang="en-US" baseline="0" dirty="0"/>
              <a:t> if you need a schematic off a tightly controlled pc in the engineering dept…firewall, ids, router, software firewall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66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good tool for Scanning =  Sweeps to save time</a:t>
            </a:r>
          </a:p>
          <a:p>
            <a:endParaRPr lang="en-US" dirty="0"/>
          </a:p>
          <a:p>
            <a:r>
              <a:rPr lang="en-US" dirty="0"/>
              <a:t>ICMP</a:t>
            </a:r>
            <a:r>
              <a:rPr lang="en-US" baseline="0" dirty="0"/>
              <a:t> is blocked?  OTHER OPTIONS!!  (maybe even better options)</a:t>
            </a:r>
          </a:p>
          <a:p>
            <a:endParaRPr lang="en-US" baseline="0" dirty="0"/>
          </a:p>
          <a:p>
            <a:r>
              <a:rPr lang="en-US" baseline="0" dirty="0"/>
              <a:t>Value of </a:t>
            </a:r>
            <a:r>
              <a:rPr lang="en-US" baseline="0" dirty="0" err="1"/>
              <a:t>Traceroute</a:t>
            </a:r>
            <a:r>
              <a:rPr lang="en-US" baseline="0" dirty="0"/>
              <a:t>???</a:t>
            </a:r>
          </a:p>
          <a:p>
            <a:pPr lvl="1"/>
            <a:r>
              <a:rPr lang="en-US" dirty="0"/>
              <a:t>Learn the network topology</a:t>
            </a:r>
          </a:p>
          <a:p>
            <a:pPr lvl="1"/>
            <a:r>
              <a:rPr lang="en-US" dirty="0"/>
              <a:t>Can be used to create a map</a:t>
            </a:r>
          </a:p>
          <a:p>
            <a:endParaRPr lang="en-US" baseline="0" dirty="0"/>
          </a:p>
          <a:p>
            <a:r>
              <a:rPr lang="en-US" baseline="0" dirty="0" err="1"/>
              <a:t>Traceroute</a:t>
            </a:r>
            <a:r>
              <a:rPr lang="en-US" baseline="0" dirty="0"/>
              <a:t>:  decrements the TTL field and sends are reply at every network hop </a:t>
            </a:r>
          </a:p>
          <a:p>
            <a:r>
              <a:rPr lang="en-US" baseline="0" dirty="0"/>
              <a:t>	* you </a:t>
            </a:r>
            <a:r>
              <a:rPr lang="en-US" baseline="0" dirty="0" err="1"/>
              <a:t>tracert</a:t>
            </a:r>
            <a:r>
              <a:rPr lang="en-US" baseline="0" dirty="0"/>
              <a:t>, it starts with a TTL of 30, passes through a router and drops to 29…</a:t>
            </a:r>
          </a:p>
          <a:p>
            <a:r>
              <a:rPr lang="en-US" baseline="0" dirty="0"/>
              <a:t>	* you know what sits between you and your target!!!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13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Linux uses UDP</a:t>
            </a:r>
            <a:r>
              <a:rPr lang="en-US" baseline="0" dirty="0"/>
              <a:t> (beginning at port 33434) while Windows uses ICMP </a:t>
            </a:r>
          </a:p>
          <a:p>
            <a:r>
              <a:rPr lang="en-US" baseline="0" dirty="0"/>
              <a:t>	* example w/ windows firewall w/ File and Print Sharing Exception Enabled (will work from Windows machine)</a:t>
            </a:r>
          </a:p>
          <a:p>
            <a:r>
              <a:rPr lang="en-US" baseline="0" dirty="0"/>
              <a:t>		* </a:t>
            </a:r>
            <a:r>
              <a:rPr lang="en-US" baseline="0" dirty="0" err="1"/>
              <a:t>tracert</a:t>
            </a:r>
            <a:r>
              <a:rPr lang="en-US" baseline="0" dirty="0"/>
              <a:t> from Windows to 192.168.100.208</a:t>
            </a:r>
          </a:p>
          <a:p>
            <a:r>
              <a:rPr lang="en-US" baseline="0" dirty="0"/>
              <a:t>		* </a:t>
            </a:r>
            <a:r>
              <a:rPr lang="en-US" baseline="0" dirty="0" err="1"/>
              <a:t>traceroute</a:t>
            </a:r>
            <a:r>
              <a:rPr lang="en-US" baseline="0" dirty="0"/>
              <a:t> from Linux </a:t>
            </a:r>
          </a:p>
          <a:p>
            <a:r>
              <a:rPr lang="en-US" baseline="0" dirty="0"/>
              <a:t>	* example w/ </a:t>
            </a:r>
            <a:r>
              <a:rPr lang="en-US" baseline="0" dirty="0" err="1"/>
              <a:t>Comodo</a:t>
            </a:r>
            <a:r>
              <a:rPr lang="en-US" baseline="0" dirty="0"/>
              <a:t> firewall w/ ICMP blocked</a:t>
            </a:r>
          </a:p>
          <a:p>
            <a:endParaRPr lang="en-US" baseline="0" dirty="0"/>
          </a:p>
          <a:p>
            <a:r>
              <a:rPr lang="en-US" baseline="0" dirty="0" err="1"/>
              <a:t>Traceroute</a:t>
            </a:r>
            <a:r>
              <a:rPr lang="en-US" baseline="0" dirty="0"/>
              <a:t>:  show some graphical trace route stuff from </a:t>
            </a:r>
            <a:r>
              <a:rPr lang="en-US" baseline="0" dirty="0" err="1"/>
              <a:t>Sree’s</a:t>
            </a:r>
            <a:r>
              <a:rPr lang="en-US" baseline="0" dirty="0"/>
              <a:t> PPT (in network </a:t>
            </a:r>
            <a:r>
              <a:rPr lang="en-US" baseline="0" dirty="0" err="1"/>
              <a:t>ppt</a:t>
            </a:r>
            <a:r>
              <a:rPr lang="en-US" baseline="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56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70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Written by Fyodor:  A</a:t>
            </a:r>
          </a:p>
          <a:p>
            <a:endParaRPr lang="en-US" dirty="0"/>
          </a:p>
          <a:p>
            <a:r>
              <a:rPr lang="en-US" dirty="0"/>
              <a:t>Why do I STRESS the importance of command</a:t>
            </a:r>
            <a:r>
              <a:rPr lang="en-US" baseline="0" dirty="0"/>
              <a:t> line?!!?!?  You won’t always have access to a GUI (rarely actually)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966C1-68C7-4943-8ADC-F092E2A502F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51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map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Cyber Operations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 05 </a:t>
            </a:r>
            <a:r>
              <a:rPr lang="mr-IN" sz="2000" b="1" dirty="0">
                <a:solidFill>
                  <a:schemeClr val="accent5">
                    <a:lumMod val="75000"/>
                  </a:schemeClr>
                </a:solidFill>
              </a:rPr>
              <a:t>–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Intro 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to Scanning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Port Scanning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Send a packet to each designated port</a:t>
            </a:r>
          </a:p>
          <a:p>
            <a:pPr lvl="1"/>
            <a:r>
              <a:rPr lang="en-US" sz="1350" dirty="0"/>
              <a:t>What kind of packet?</a:t>
            </a:r>
          </a:p>
          <a:p>
            <a:pPr lvl="1"/>
            <a:r>
              <a:rPr lang="en-US" sz="1350" dirty="0"/>
              <a:t>What kind of response?</a:t>
            </a:r>
          </a:p>
          <a:p>
            <a:pPr lvl="1"/>
            <a:endParaRPr lang="en-US" sz="1350" dirty="0"/>
          </a:p>
          <a:p>
            <a:r>
              <a:rPr lang="en-US" sz="1350" dirty="0">
                <a:solidFill>
                  <a:srgbClr val="FF0000"/>
                </a:solidFill>
              </a:rPr>
              <a:t>YOU COULD GO TO JAIL WARNING!!!!</a:t>
            </a:r>
          </a:p>
          <a:p>
            <a:r>
              <a:rPr lang="en-US" sz="1350" dirty="0">
                <a:solidFill>
                  <a:srgbClr val="FF0000"/>
                </a:solidFill>
              </a:rPr>
              <a:t>CRASH WARNING!!!</a:t>
            </a:r>
            <a:endParaRPr lang="en-US" sz="1350" dirty="0"/>
          </a:p>
          <a:p>
            <a:pPr lvl="1"/>
            <a:r>
              <a:rPr lang="en-US" sz="1350" dirty="0"/>
              <a:t>Scans could cause the target system to become flooded or crash under the load / traffic</a:t>
            </a:r>
          </a:p>
          <a:p>
            <a:pPr lvl="1"/>
            <a:r>
              <a:rPr lang="en-US" sz="1350" dirty="0"/>
              <a:t>Printers, VoIP phones, embedded devices, sometimes servers</a:t>
            </a:r>
            <a:r>
              <a:rPr lang="is-IS" sz="1350" dirty="0"/>
              <a:t>…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278926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Port Scanning Continued: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Good summary and quick reference for </a:t>
            </a:r>
            <a:r>
              <a:rPr lang="en-US" sz="1350" dirty="0" err="1"/>
              <a:t>Nmap</a:t>
            </a:r>
            <a:endParaRPr lang="en-US" sz="1350" dirty="0"/>
          </a:p>
          <a:p>
            <a:pPr lvl="1"/>
            <a:r>
              <a:rPr lang="en-US" sz="1350" dirty="0"/>
              <a:t>Google or use the man pages!</a:t>
            </a:r>
          </a:p>
          <a:p>
            <a:r>
              <a:rPr lang="en-US" sz="1350" dirty="0"/>
              <a:t>The Basics:</a:t>
            </a:r>
          </a:p>
          <a:p>
            <a:pPr lvl="1"/>
            <a:r>
              <a:rPr lang="en-US" sz="1350" dirty="0"/>
              <a:t>3 way handshake</a:t>
            </a:r>
          </a:p>
          <a:p>
            <a:pPr lvl="1"/>
            <a:r>
              <a:rPr lang="en-US" sz="1350" dirty="0"/>
              <a:t>Think of a phone call</a:t>
            </a:r>
          </a:p>
          <a:p>
            <a:pPr lvl="1">
              <a:buNone/>
            </a:pPr>
            <a:endParaRPr lang="en-US" sz="1350" dirty="0"/>
          </a:p>
          <a:p>
            <a:pPr lvl="1"/>
            <a:endParaRPr lang="en-US" sz="1350" dirty="0"/>
          </a:p>
          <a:p>
            <a:pPr lvl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339902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/>
              <a:t>3 Way Handshake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81" y="2346722"/>
            <a:ext cx="7158038" cy="216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286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Connect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The “polite” scan</a:t>
            </a:r>
          </a:p>
          <a:p>
            <a:r>
              <a:rPr lang="en-US" sz="1350" dirty="0"/>
              <a:t>Attempts to complete a 3 way handshake with each port on target</a:t>
            </a:r>
          </a:p>
          <a:p>
            <a:pPr lvl="1"/>
            <a:r>
              <a:rPr lang="en-US" sz="1350" dirty="0"/>
              <a:t>Ends w/ FIN Packet</a:t>
            </a:r>
          </a:p>
          <a:p>
            <a:r>
              <a:rPr lang="en-US" sz="1350" dirty="0"/>
              <a:t>Benefits:	</a:t>
            </a:r>
          </a:p>
          <a:p>
            <a:pPr lvl="1"/>
            <a:r>
              <a:rPr lang="en-US" sz="1350" dirty="0"/>
              <a:t>Little chance of </a:t>
            </a:r>
            <a:r>
              <a:rPr lang="en-US" sz="1350" dirty="0" err="1"/>
              <a:t>DoS</a:t>
            </a:r>
            <a:r>
              <a:rPr lang="en-US" sz="1350" dirty="0"/>
              <a:t> / network flood / victim crash</a:t>
            </a:r>
          </a:p>
          <a:p>
            <a:r>
              <a:rPr lang="en-US" sz="1350" dirty="0"/>
              <a:t>Drawback:</a:t>
            </a:r>
          </a:p>
          <a:p>
            <a:pPr lvl="1"/>
            <a:r>
              <a:rPr lang="en-US" sz="1350" dirty="0"/>
              <a:t>VERY NOISY!!</a:t>
            </a:r>
          </a:p>
          <a:p>
            <a:pPr lvl="1">
              <a:buNone/>
            </a:pPr>
            <a:endParaRPr lang="en-US" sz="1350" dirty="0"/>
          </a:p>
          <a:p>
            <a:pPr lvl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91541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Connect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6172200" cy="3714750"/>
          </a:xfrm>
        </p:spPr>
        <p:txBody>
          <a:bodyPr>
            <a:normAutofit/>
          </a:bodyPr>
          <a:lstStyle/>
          <a:p>
            <a:r>
              <a:rPr lang="en-US" sz="1350" dirty="0"/>
              <a:t>Responses:</a:t>
            </a:r>
          </a:p>
          <a:p>
            <a:pPr lvl="1"/>
            <a:r>
              <a:rPr lang="en-US" sz="1350" dirty="0"/>
              <a:t>Host is Down </a:t>
            </a:r>
          </a:p>
          <a:p>
            <a:pPr lvl="2"/>
            <a:r>
              <a:rPr lang="en-US" sz="1350" dirty="0"/>
              <a:t>No response</a:t>
            </a:r>
          </a:p>
          <a:p>
            <a:pPr lvl="3"/>
            <a:r>
              <a:rPr lang="en-US" dirty="0"/>
              <a:t>Target is turned off, target is tightly firewalled</a:t>
            </a:r>
          </a:p>
          <a:p>
            <a:pPr lvl="1"/>
            <a:r>
              <a:rPr lang="en-US" sz="1350" dirty="0"/>
              <a:t>Port is Closed</a:t>
            </a:r>
          </a:p>
          <a:p>
            <a:pPr lvl="2"/>
            <a:r>
              <a:rPr lang="en-US" sz="1350" dirty="0"/>
              <a:t>No SYN-ACK (is this the same as No Response?)</a:t>
            </a:r>
          </a:p>
          <a:p>
            <a:pPr lvl="2"/>
            <a:r>
              <a:rPr lang="en-US" sz="1350" dirty="0"/>
              <a:t>RESET, ICMP Port Unreachable, Nothing (depending on the system)</a:t>
            </a:r>
          </a:p>
          <a:p>
            <a:pPr lvl="1"/>
            <a:r>
              <a:rPr lang="en-US" sz="1350" dirty="0"/>
              <a:t>Port is Up</a:t>
            </a:r>
          </a:p>
          <a:p>
            <a:pPr lvl="2"/>
            <a:r>
              <a:rPr lang="en-US" sz="1350" dirty="0"/>
              <a:t>SYN-ACK Response</a:t>
            </a:r>
          </a:p>
          <a:p>
            <a:pPr lvl="2"/>
            <a:endParaRPr lang="en-US" sz="1350" dirty="0"/>
          </a:p>
          <a:p>
            <a:pPr lvl="2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00948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Connect Scan: 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7400"/>
            <a:ext cx="6172200" cy="3600450"/>
          </a:xfrm>
        </p:spPr>
        <p:txBody>
          <a:bodyPr>
            <a:normAutofit/>
          </a:bodyPr>
          <a:lstStyle/>
          <a:p>
            <a:r>
              <a:rPr lang="en-US" sz="1350" dirty="0"/>
              <a:t>-</a:t>
            </a:r>
            <a:r>
              <a:rPr lang="en-US" sz="1350" dirty="0" err="1"/>
              <a:t>sT</a:t>
            </a:r>
            <a:r>
              <a:rPr lang="en-US" sz="1350" dirty="0"/>
              <a:t> = TCP Connect Scan</a:t>
            </a:r>
          </a:p>
          <a:p>
            <a:pPr lvl="1"/>
            <a:r>
              <a:rPr lang="en-US" sz="1050" b="1" dirty="0" err="1"/>
              <a:t>nmap</a:t>
            </a:r>
            <a:r>
              <a:rPr lang="en-US" sz="1050" b="1" dirty="0"/>
              <a:t> –</a:t>
            </a:r>
            <a:r>
              <a:rPr lang="en-US" sz="1050" b="1" dirty="0" err="1"/>
              <a:t>sT</a:t>
            </a:r>
            <a:r>
              <a:rPr lang="en-US" sz="1050" b="1" dirty="0"/>
              <a:t> 192.168.7.x</a:t>
            </a:r>
            <a:endParaRPr lang="en-US" sz="1350" dirty="0"/>
          </a:p>
          <a:p>
            <a:r>
              <a:rPr lang="en-US" sz="1350" dirty="0"/>
              <a:t>Results?  </a:t>
            </a:r>
          </a:p>
          <a:p>
            <a:r>
              <a:rPr lang="en-US" sz="1350" dirty="0"/>
              <a:t>What does </a:t>
            </a:r>
            <a:r>
              <a:rPr lang="en-US" sz="1350" dirty="0" err="1"/>
              <a:t>nmap</a:t>
            </a:r>
            <a:r>
              <a:rPr lang="en-US" sz="1350" dirty="0"/>
              <a:t> report back?</a:t>
            </a:r>
          </a:p>
          <a:p>
            <a:r>
              <a:rPr lang="en-US" sz="1350" dirty="0"/>
              <a:t>Remember the drawback to Connect Scans?</a:t>
            </a:r>
          </a:p>
        </p:txBody>
      </p:sp>
    </p:spTree>
    <p:extLst>
      <p:ext uri="{BB962C8B-B14F-4D97-AF65-F5344CB8AC3E}">
        <p14:creationId xmlns:p14="http://schemas.microsoft.com/office/powerpoint/2010/main" val="1174838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350" dirty="0"/>
              <a:t>Demo of  TCP Connect scan using </a:t>
            </a:r>
            <a:r>
              <a:rPr lang="en-US" sz="1350" dirty="0" err="1"/>
              <a:t>nmap</a:t>
            </a:r>
            <a:endParaRPr lang="en-US" sz="1350" dirty="0"/>
          </a:p>
          <a:p>
            <a:pPr>
              <a:buNone/>
            </a:pPr>
            <a:endParaRPr lang="en-US" sz="1350" dirty="0"/>
          </a:p>
          <a:p>
            <a:pPr>
              <a:buNone/>
            </a:pPr>
            <a:endParaRPr lang="en-US" sz="1350" dirty="0"/>
          </a:p>
          <a:p>
            <a:pPr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933886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Hang on, what if my host doesn’t ping or uses goofy ports?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If a system does not respond to ping, </a:t>
            </a:r>
            <a:r>
              <a:rPr lang="en-US" sz="1350" dirty="0" err="1"/>
              <a:t>nmap</a:t>
            </a:r>
            <a:r>
              <a:rPr lang="en-US" sz="1350" dirty="0"/>
              <a:t> will try some additional discovery with methods such as ARP and reverse DNS scanning</a:t>
            </a:r>
          </a:p>
          <a:p>
            <a:pPr lvl="1"/>
            <a:r>
              <a:rPr lang="en-US" sz="1350" dirty="0" err="1"/>
              <a:t>Nmap</a:t>
            </a:r>
            <a:r>
              <a:rPr lang="en-US" sz="1350" dirty="0"/>
              <a:t> sends an ICMP echo request, a TCP SYN packet to port 443, a TCP ACK packet to port 80, and an ICMP timestamp request and ARP requests</a:t>
            </a:r>
          </a:p>
          <a:p>
            <a:pPr lvl="1"/>
            <a:r>
              <a:rPr lang="en-US" sz="1350" dirty="0"/>
              <a:t>If you need to disable this entirely and treat all hosts as if they were alive, use the </a:t>
            </a:r>
            <a:r>
              <a:rPr lang="en-US" sz="1350" b="1" dirty="0"/>
              <a:t>–</a:t>
            </a:r>
            <a:r>
              <a:rPr lang="en-US" sz="1350" b="1" dirty="0" err="1"/>
              <a:t>Pn</a:t>
            </a:r>
            <a:r>
              <a:rPr lang="en-US" sz="1350" b="1" dirty="0"/>
              <a:t> </a:t>
            </a:r>
            <a:r>
              <a:rPr lang="en-US" sz="1350" dirty="0"/>
              <a:t> switch</a:t>
            </a:r>
          </a:p>
          <a:p>
            <a:r>
              <a:rPr lang="en-US" sz="1350" dirty="0"/>
              <a:t>How about nonstandard ports?</a:t>
            </a:r>
          </a:p>
          <a:p>
            <a:pPr lvl="1"/>
            <a:r>
              <a:rPr lang="en-US" sz="1350" dirty="0"/>
              <a:t>If you have time, you should scan all 65,535 ports, not just the top 1000</a:t>
            </a:r>
          </a:p>
          <a:p>
            <a:pPr lvl="1"/>
            <a:r>
              <a:rPr lang="en-US" sz="1350" dirty="0"/>
              <a:t>Pass in the </a:t>
            </a:r>
            <a:r>
              <a:rPr lang="en-US" sz="1350" b="1" dirty="0"/>
              <a:t>-p- </a:t>
            </a:r>
            <a:r>
              <a:rPr lang="en-US" sz="1350" dirty="0"/>
              <a:t>switch </a:t>
            </a:r>
          </a:p>
          <a:p>
            <a:r>
              <a:rPr lang="en-US" sz="1350" dirty="0"/>
              <a:t>Example:</a:t>
            </a:r>
          </a:p>
          <a:p>
            <a:pPr lvl="1"/>
            <a:r>
              <a:rPr lang="en-US" sz="1350" b="1" dirty="0" err="1"/>
              <a:t>nmap</a:t>
            </a:r>
            <a:r>
              <a:rPr lang="en-US" sz="1350" b="1" dirty="0"/>
              <a:t> –</a:t>
            </a:r>
            <a:r>
              <a:rPr lang="en-US" sz="1350" b="1" dirty="0" err="1"/>
              <a:t>sT</a:t>
            </a:r>
            <a:r>
              <a:rPr lang="en-US" sz="1350" b="1" dirty="0"/>
              <a:t> –</a:t>
            </a:r>
            <a:r>
              <a:rPr lang="en-US" sz="1350" b="1" dirty="0" err="1"/>
              <a:t>Pn</a:t>
            </a:r>
            <a:r>
              <a:rPr lang="en-US" sz="1350" b="1" dirty="0"/>
              <a:t> -p- 192.168.7.0/24</a:t>
            </a:r>
          </a:p>
        </p:txBody>
      </p:sp>
    </p:spTree>
    <p:extLst>
      <p:ext uri="{BB962C8B-B14F-4D97-AF65-F5344CB8AC3E}">
        <p14:creationId xmlns:p14="http://schemas.microsoft.com/office/powerpoint/2010/main" val="2099050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Other Ways to Specify Hosts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b="1" dirty="0"/>
              <a:t>-</a:t>
            </a:r>
            <a:r>
              <a:rPr lang="en-US" sz="1350" b="1" dirty="0" err="1"/>
              <a:t>iL</a:t>
            </a:r>
            <a:r>
              <a:rPr lang="en-US" sz="1350" b="1" dirty="0"/>
              <a:t> </a:t>
            </a:r>
            <a:r>
              <a:rPr lang="en-US" sz="1350" dirty="0"/>
              <a:t>is for input list (use your </a:t>
            </a:r>
            <a:r>
              <a:rPr lang="en-US" sz="1350" dirty="0" err="1"/>
              <a:t>fping.txt</a:t>
            </a:r>
            <a:r>
              <a:rPr lang="en-US" sz="1350" dirty="0"/>
              <a:t> document)</a:t>
            </a:r>
          </a:p>
          <a:p>
            <a:pPr lvl="1"/>
            <a:r>
              <a:rPr lang="en-US" sz="1350" dirty="0"/>
              <a:t>This is my typical way of doing things</a:t>
            </a:r>
          </a:p>
          <a:p>
            <a:pPr lvl="1"/>
            <a:r>
              <a:rPr lang="en-US" sz="1350" dirty="0"/>
              <a:t>Most tools we use have a switch to allow for a text file to be passed in</a:t>
            </a:r>
          </a:p>
          <a:p>
            <a:pPr lvl="1"/>
            <a:r>
              <a:rPr lang="en-US" sz="1350" dirty="0"/>
              <a:t>Lessens your chance of fat fingering an IP address and scanning something you shouldn’t</a:t>
            </a:r>
          </a:p>
          <a:p>
            <a:r>
              <a:rPr lang="en-US" sz="1350" b="1" dirty="0"/>
              <a:t>192.168.1.0/24</a:t>
            </a:r>
            <a:r>
              <a:rPr lang="en-US" sz="1350" dirty="0"/>
              <a:t> can also be represented as:</a:t>
            </a:r>
          </a:p>
          <a:p>
            <a:pPr lvl="1"/>
            <a:r>
              <a:rPr lang="en-US" sz="1350" b="1" dirty="0"/>
              <a:t>192.168.1.0-255</a:t>
            </a:r>
          </a:p>
        </p:txBody>
      </p:sp>
    </p:spTree>
    <p:extLst>
      <p:ext uri="{BB962C8B-B14F-4D97-AF65-F5344CB8AC3E}">
        <p14:creationId xmlns:p14="http://schemas.microsoft.com/office/powerpoint/2010/main" val="1816112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SYN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Benefits:</a:t>
            </a:r>
          </a:p>
          <a:p>
            <a:pPr lvl="1"/>
            <a:r>
              <a:rPr lang="en-US" sz="1350" dirty="0"/>
              <a:t>Basic stealth, most end systems record ONLY completed connections</a:t>
            </a:r>
          </a:p>
          <a:p>
            <a:pPr lvl="1"/>
            <a:r>
              <a:rPr lang="en-US" sz="1350" dirty="0"/>
              <a:t>NOTE:  FIREWALLS / IDS / PACKET SNIFFERS LOG THE SYN PACKETS!!!</a:t>
            </a:r>
          </a:p>
          <a:p>
            <a:pPr lvl="2"/>
            <a:r>
              <a:rPr lang="en-US" sz="1350" dirty="0"/>
              <a:t>This is an exception, not a rule</a:t>
            </a:r>
          </a:p>
          <a:p>
            <a:pPr lvl="1"/>
            <a:r>
              <a:rPr lang="en-US" sz="1350" dirty="0"/>
              <a:t>Speed</a:t>
            </a:r>
          </a:p>
          <a:p>
            <a:r>
              <a:rPr lang="en-US" sz="1350" dirty="0"/>
              <a:t>Drawback:</a:t>
            </a:r>
          </a:p>
          <a:p>
            <a:pPr lvl="1"/>
            <a:r>
              <a:rPr lang="en-US" sz="1350" dirty="0"/>
              <a:t>Target system could become flooded w/ outstanding SYN’s</a:t>
            </a:r>
          </a:p>
          <a:p>
            <a:pPr lvl="2"/>
            <a:r>
              <a:rPr lang="en-US" sz="1350" dirty="0" err="1"/>
              <a:t>Nmap</a:t>
            </a:r>
            <a:r>
              <a:rPr lang="en-US" sz="1350" dirty="0"/>
              <a:t> sends a RESET to close connection</a:t>
            </a:r>
          </a:p>
          <a:p>
            <a:pPr lvl="1"/>
            <a:endParaRPr lang="en-US" sz="1350" dirty="0"/>
          </a:p>
          <a:p>
            <a:pPr lvl="1"/>
            <a:endParaRPr lang="en-US" sz="1350" dirty="0"/>
          </a:p>
          <a:p>
            <a:pPr lvl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7874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Perform basic scans with NMAP</a:t>
            </a:r>
          </a:p>
          <a:p>
            <a:pPr lvl="1"/>
            <a:r>
              <a:rPr lang="en-US" dirty="0"/>
              <a:t>Understand how a 3 way handshake works</a:t>
            </a:r>
          </a:p>
          <a:p>
            <a:pPr lvl="1"/>
            <a:r>
              <a:rPr lang="en-US" dirty="0"/>
              <a:t>Determine the best scan options to use on a target</a:t>
            </a:r>
          </a:p>
          <a:p>
            <a:pPr lvl="1"/>
            <a:r>
              <a:rPr lang="en-US" dirty="0"/>
              <a:t>Implement additional tools such as </a:t>
            </a:r>
            <a:r>
              <a:rPr lang="en-US" dirty="0" err="1"/>
              <a:t>GitRob</a:t>
            </a:r>
            <a:r>
              <a:rPr lang="en-US" dirty="0"/>
              <a:t>, </a:t>
            </a:r>
            <a:r>
              <a:rPr lang="en-US" dirty="0" err="1"/>
              <a:t>HTTPscreenshot</a:t>
            </a:r>
            <a:r>
              <a:rPr lang="en-US" dirty="0"/>
              <a:t>, and </a:t>
            </a:r>
            <a:r>
              <a:rPr lang="en-US" dirty="0" err="1"/>
              <a:t>fping</a:t>
            </a:r>
            <a:r>
              <a:rPr lang="en-US"/>
              <a:t>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SYN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A slightly Stealthier Scan</a:t>
            </a:r>
          </a:p>
          <a:p>
            <a:r>
              <a:rPr lang="en-US" sz="1350" dirty="0"/>
              <a:t>Completes 2/3 of 3 way handshake</a:t>
            </a:r>
          </a:p>
          <a:p>
            <a:pPr lvl="1"/>
            <a:r>
              <a:rPr lang="en-US" sz="1350" dirty="0"/>
              <a:t>SYN</a:t>
            </a:r>
            <a:r>
              <a:rPr lang="en-US" sz="1350" dirty="0">
                <a:sym typeface="Wingdings" pitchFamily="2" charset="2"/>
              </a:rPr>
              <a:t> SYN / ACKRESET</a:t>
            </a:r>
          </a:p>
          <a:p>
            <a:pPr lvl="1"/>
            <a:r>
              <a:rPr lang="en-US" sz="1350" dirty="0">
                <a:sym typeface="Wingdings" pitchFamily="2" charset="2"/>
              </a:rPr>
              <a:t>Aborts connection before it’s completed</a:t>
            </a:r>
          </a:p>
          <a:p>
            <a:r>
              <a:rPr lang="en-US" sz="1350" dirty="0">
                <a:sym typeface="Wingdings" pitchFamily="2" charset="2"/>
              </a:rPr>
              <a:t>Remember the phone call example?</a:t>
            </a:r>
          </a:p>
          <a:p>
            <a:r>
              <a:rPr lang="en-US" sz="1350" dirty="0">
                <a:sym typeface="Wingdings" pitchFamily="2" charset="2"/>
              </a:rPr>
              <a:t>Response:</a:t>
            </a:r>
          </a:p>
          <a:p>
            <a:pPr lvl="1"/>
            <a:r>
              <a:rPr lang="en-US" sz="1350" dirty="0">
                <a:sym typeface="Wingdings" pitchFamily="2" charset="2"/>
              </a:rPr>
              <a:t>Same as Connect Scans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788164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</a:t>
            </a:r>
            <a:r>
              <a:rPr lang="en-US" sz="2475" dirty="0" err="1">
                <a:latin typeface="+mn-lt"/>
              </a:rPr>
              <a:t>SYNScan</a:t>
            </a:r>
            <a:r>
              <a:rPr lang="en-US" sz="2475" dirty="0">
                <a:latin typeface="+mn-lt"/>
              </a:rPr>
              <a:t>: 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-</a:t>
            </a:r>
            <a:r>
              <a:rPr lang="en-US" sz="1350" dirty="0" err="1"/>
              <a:t>sS</a:t>
            </a:r>
            <a:r>
              <a:rPr lang="en-US" sz="1350" dirty="0"/>
              <a:t> = TCP SYN Scan</a:t>
            </a:r>
          </a:p>
          <a:p>
            <a:pPr>
              <a:buNone/>
            </a:pPr>
            <a:endParaRPr lang="en-US" sz="1350" dirty="0"/>
          </a:p>
          <a:p>
            <a:pPr algn="ctr">
              <a:buNone/>
            </a:pPr>
            <a:r>
              <a:rPr lang="en-US" sz="1350" b="1" dirty="0" err="1"/>
              <a:t>nmap</a:t>
            </a:r>
            <a:r>
              <a:rPr lang="en-US" sz="1350" b="1" dirty="0"/>
              <a:t> –</a:t>
            </a:r>
            <a:r>
              <a:rPr lang="en-US" sz="1350" b="1" dirty="0" err="1"/>
              <a:t>sS</a:t>
            </a:r>
            <a:r>
              <a:rPr lang="en-US" sz="1350" b="1" dirty="0"/>
              <a:t> 192.168.7.x</a:t>
            </a:r>
          </a:p>
          <a:p>
            <a:pPr>
              <a:buNone/>
            </a:pPr>
            <a:endParaRPr lang="en-US" sz="1350" dirty="0"/>
          </a:p>
          <a:p>
            <a:r>
              <a:rPr lang="en-US" sz="1350" dirty="0"/>
              <a:t>Results?  </a:t>
            </a:r>
          </a:p>
          <a:p>
            <a:r>
              <a:rPr lang="en-US" sz="1350" dirty="0"/>
              <a:t>What does </a:t>
            </a:r>
            <a:r>
              <a:rPr lang="en-US" sz="1350" dirty="0" err="1"/>
              <a:t>nmap</a:t>
            </a:r>
            <a:r>
              <a:rPr lang="en-US" sz="1350" dirty="0"/>
              <a:t> report back?</a:t>
            </a:r>
          </a:p>
          <a:p>
            <a:r>
              <a:rPr lang="en-US" sz="1350" dirty="0"/>
              <a:t>Remember the drawback to SYN Scans?</a:t>
            </a:r>
          </a:p>
        </p:txBody>
      </p:sp>
    </p:spTree>
    <p:extLst>
      <p:ext uri="{BB962C8B-B14F-4D97-AF65-F5344CB8AC3E}">
        <p14:creationId xmlns:p14="http://schemas.microsoft.com/office/powerpoint/2010/main" val="1265775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350" dirty="0"/>
              <a:t>Demo of </a:t>
            </a:r>
            <a:r>
              <a:rPr lang="en-US" sz="1350" dirty="0" err="1"/>
              <a:t>Syn</a:t>
            </a:r>
            <a:r>
              <a:rPr lang="en-US" sz="1350" dirty="0"/>
              <a:t> Scan using </a:t>
            </a:r>
            <a:r>
              <a:rPr lang="en-US" sz="1350" dirty="0" err="1"/>
              <a:t>Nmap</a:t>
            </a:r>
            <a:endParaRPr lang="en-US" sz="1350" dirty="0"/>
          </a:p>
          <a:p>
            <a:pPr>
              <a:buNone/>
            </a:pPr>
            <a:endParaRPr lang="en-US" sz="1350" dirty="0"/>
          </a:p>
          <a:p>
            <a:pPr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320371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Performing UDP Scans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Most new pen testers seem to overlook UDP</a:t>
            </a:r>
          </a:p>
          <a:p>
            <a:pPr lvl="1"/>
            <a:r>
              <a:rPr lang="en-US" sz="1350" dirty="0"/>
              <a:t>Forgetting to scan UDP is like reading the Cliff Notes version of the network</a:t>
            </a:r>
          </a:p>
          <a:p>
            <a:r>
              <a:rPr lang="en-US" sz="1350" dirty="0"/>
              <a:t>UDP is connectionless (unreliable)</a:t>
            </a:r>
          </a:p>
          <a:p>
            <a:pPr lvl="1"/>
            <a:r>
              <a:rPr lang="en-US" sz="1350" dirty="0"/>
              <a:t>Drop a letter in the mailbox and hope that it gets there eventually</a:t>
            </a:r>
          </a:p>
          <a:p>
            <a:r>
              <a:rPr lang="en-US" sz="1350" dirty="0"/>
              <a:t>Used for DNS, SNMP, TFTP, etc.</a:t>
            </a:r>
          </a:p>
          <a:p>
            <a:endParaRPr lang="en-US" sz="1350" dirty="0"/>
          </a:p>
          <a:p>
            <a:pPr marL="0" indent="0">
              <a:buNone/>
            </a:pPr>
            <a:r>
              <a:rPr lang="en-US" sz="1350" b="1" dirty="0" err="1"/>
              <a:t>nmap</a:t>
            </a:r>
            <a:r>
              <a:rPr lang="en-US" sz="1350" b="1" dirty="0"/>
              <a:t> –</a:t>
            </a:r>
            <a:r>
              <a:rPr lang="en-US" sz="1350" b="1" dirty="0" err="1"/>
              <a:t>sU</a:t>
            </a:r>
            <a:r>
              <a:rPr lang="en-US" sz="1350" b="1" dirty="0"/>
              <a:t> 192.168.7.0/24</a:t>
            </a:r>
          </a:p>
          <a:p>
            <a:pPr marL="0" indent="0"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586712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Note about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Since it doesn’t require a response from the receiver, how do you know if it got there and a port is open/closed?</a:t>
            </a:r>
          </a:p>
          <a:p>
            <a:r>
              <a:rPr lang="en-US" sz="1350" dirty="0"/>
              <a:t>It’s really tough, </a:t>
            </a:r>
            <a:r>
              <a:rPr lang="en-US" sz="1350" dirty="0" err="1"/>
              <a:t>nmap</a:t>
            </a:r>
            <a:r>
              <a:rPr lang="en-US" sz="1350" dirty="0"/>
              <a:t> will just mark the port as </a:t>
            </a:r>
            <a:r>
              <a:rPr lang="en-US" sz="1350" b="1" dirty="0"/>
              <a:t>Open | Filtered</a:t>
            </a:r>
            <a:r>
              <a:rPr lang="en-US" sz="1350" dirty="0"/>
              <a:t> if a response is not sent back form the target</a:t>
            </a:r>
          </a:p>
          <a:p>
            <a:pPr lvl="1"/>
            <a:r>
              <a:rPr lang="en-US" sz="1350" dirty="0"/>
              <a:t>Some services will send a response back, but it’s rare</a:t>
            </a:r>
          </a:p>
          <a:p>
            <a:r>
              <a:rPr lang="en-US" sz="1350" dirty="0"/>
              <a:t>Add in the </a:t>
            </a:r>
            <a:r>
              <a:rPr lang="en-US" sz="1350" b="1" dirty="0"/>
              <a:t>–</a:t>
            </a:r>
            <a:r>
              <a:rPr lang="en-US" sz="1350" b="1" dirty="0" err="1"/>
              <a:t>sV</a:t>
            </a:r>
            <a:r>
              <a:rPr lang="en-US" sz="1350" b="1" dirty="0"/>
              <a:t> </a:t>
            </a:r>
            <a:r>
              <a:rPr lang="en-US" sz="1350" dirty="0"/>
              <a:t>switch for a little bit more accuracy</a:t>
            </a:r>
          </a:p>
          <a:p>
            <a:endParaRPr lang="en-US" sz="1350" dirty="0"/>
          </a:p>
          <a:p>
            <a:pPr marL="0" indent="0">
              <a:buNone/>
            </a:pPr>
            <a:r>
              <a:rPr lang="en-US" sz="1350" b="1" dirty="0" err="1"/>
              <a:t>nmap</a:t>
            </a:r>
            <a:r>
              <a:rPr lang="en-US" sz="1350" b="1" dirty="0"/>
              <a:t> –</a:t>
            </a:r>
            <a:r>
              <a:rPr lang="en-US" sz="1350" b="1" dirty="0" err="1"/>
              <a:t>sUV</a:t>
            </a:r>
            <a:r>
              <a:rPr lang="en-US" sz="1350" b="1" dirty="0"/>
              <a:t> 192.168.7.0/24</a:t>
            </a:r>
          </a:p>
        </p:txBody>
      </p:sp>
    </p:spTree>
    <p:extLst>
      <p:ext uri="{BB962C8B-B14F-4D97-AF65-F5344CB8AC3E}">
        <p14:creationId xmlns:p14="http://schemas.microsoft.com/office/powerpoint/2010/main" val="1299918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85850"/>
            <a:ext cx="7258050" cy="857250"/>
          </a:xfrm>
        </p:spPr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Violating the Protocol Spec:</a:t>
            </a:r>
            <a:br>
              <a:rPr lang="en-US" sz="2475" dirty="0">
                <a:latin typeface="+mn-lt"/>
              </a:rPr>
            </a:br>
            <a:r>
              <a:rPr lang="en-US" sz="2475" dirty="0">
                <a:latin typeface="+mn-lt"/>
              </a:rPr>
              <a:t>TCP FIN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FIN Scan breaks the specification by sending unexpected packets</a:t>
            </a:r>
          </a:p>
          <a:p>
            <a:r>
              <a:rPr lang="en-US" sz="1350" dirty="0"/>
              <a:t>FIN Packets instruct the target that the connection should be torn down</a:t>
            </a:r>
          </a:p>
          <a:p>
            <a:pPr lvl="1"/>
            <a:r>
              <a:rPr lang="en-US" sz="1350" dirty="0"/>
              <a:t>In a FIN scan no connection is set up!</a:t>
            </a:r>
          </a:p>
          <a:p>
            <a:r>
              <a:rPr lang="en-US" sz="1350" dirty="0"/>
              <a:t>Target still plays by the rules:</a:t>
            </a:r>
          </a:p>
          <a:p>
            <a:pPr lvl="1"/>
            <a:r>
              <a:rPr lang="en-US" sz="1350" dirty="0"/>
              <a:t>If port is closed target will responds w/ RESET</a:t>
            </a:r>
          </a:p>
          <a:p>
            <a:pPr lvl="1"/>
            <a:r>
              <a:rPr lang="en-US" sz="1350" dirty="0"/>
              <a:t>If port is open (or actively blocked) target will respond w/ nothing</a:t>
            </a:r>
          </a:p>
        </p:txBody>
      </p:sp>
    </p:spTree>
    <p:extLst>
      <p:ext uri="{BB962C8B-B14F-4D97-AF65-F5344CB8AC3E}">
        <p14:creationId xmlns:p14="http://schemas.microsoft.com/office/powerpoint/2010/main" val="861474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FIN Scan: 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-</a:t>
            </a:r>
            <a:r>
              <a:rPr lang="en-US" sz="1350" dirty="0" err="1"/>
              <a:t>sF</a:t>
            </a:r>
            <a:r>
              <a:rPr lang="en-US" sz="1350" dirty="0"/>
              <a:t> = TCP FIN Scan</a:t>
            </a:r>
          </a:p>
          <a:p>
            <a:pPr lvl="1"/>
            <a:r>
              <a:rPr lang="en-US" sz="1050" b="1" dirty="0" err="1"/>
              <a:t>nmap</a:t>
            </a:r>
            <a:r>
              <a:rPr lang="en-US" sz="1050" b="1" dirty="0"/>
              <a:t> –</a:t>
            </a:r>
            <a:r>
              <a:rPr lang="en-US" sz="1050" b="1" dirty="0" err="1"/>
              <a:t>sF</a:t>
            </a:r>
            <a:r>
              <a:rPr lang="en-US" sz="1050" b="1" dirty="0"/>
              <a:t> 192.168.7.x</a:t>
            </a:r>
            <a:endParaRPr lang="en-US" sz="1350" dirty="0"/>
          </a:p>
          <a:p>
            <a:r>
              <a:rPr lang="en-US" sz="1350" dirty="0"/>
              <a:t>Results?  </a:t>
            </a:r>
          </a:p>
          <a:p>
            <a:r>
              <a:rPr lang="en-US" sz="1350" dirty="0"/>
              <a:t>What does </a:t>
            </a:r>
            <a:r>
              <a:rPr lang="en-US" sz="1350" dirty="0" err="1"/>
              <a:t>nmap</a:t>
            </a:r>
            <a:r>
              <a:rPr lang="en-US" sz="1350" dirty="0"/>
              <a:t> report back?</a:t>
            </a:r>
          </a:p>
          <a:p>
            <a:r>
              <a:rPr lang="en-US" sz="1350" dirty="0"/>
              <a:t>FIN scans can be stealthy but also lead to false positives</a:t>
            </a:r>
          </a:p>
        </p:txBody>
      </p:sp>
    </p:spTree>
    <p:extLst>
      <p:ext uri="{BB962C8B-B14F-4D97-AF65-F5344CB8AC3E}">
        <p14:creationId xmlns:p14="http://schemas.microsoft.com/office/powerpoint/2010/main" val="91809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350" dirty="0"/>
              <a:t>Demo of Fin scan using </a:t>
            </a:r>
            <a:r>
              <a:rPr lang="en-US" sz="1350" dirty="0" err="1"/>
              <a:t>Nmap</a:t>
            </a:r>
            <a:endParaRPr lang="en-US" sz="1350" dirty="0"/>
          </a:p>
          <a:p>
            <a:pPr>
              <a:buNone/>
            </a:pPr>
            <a:endParaRPr lang="en-US" sz="1350" dirty="0"/>
          </a:p>
          <a:p>
            <a:pPr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9203705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More Violation Fun: Xmas Tree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Xmas tree scan sends a packet to the target port with:  </a:t>
            </a:r>
          </a:p>
          <a:p>
            <a:pPr lvl="1"/>
            <a:r>
              <a:rPr lang="en-US" sz="1350" dirty="0"/>
              <a:t>URG, ACK, PSH, RST, SYN, FIN </a:t>
            </a:r>
          </a:p>
          <a:p>
            <a:r>
              <a:rPr lang="en-US" sz="1350" dirty="0"/>
              <a:t>Benefit of </a:t>
            </a:r>
            <a:r>
              <a:rPr lang="en-US" sz="1350" dirty="0" err="1"/>
              <a:t>xmas</a:t>
            </a:r>
            <a:r>
              <a:rPr lang="en-US" sz="1350" dirty="0"/>
              <a:t> tree:</a:t>
            </a:r>
          </a:p>
          <a:p>
            <a:pPr lvl="1"/>
            <a:r>
              <a:rPr lang="en-US" sz="1350" dirty="0"/>
              <a:t>RFC says a packet without SN/ACK/RST and is a closed port, it should respond with a RST packet on its own.  If it’s open, it should ignore the goofy packet</a:t>
            </a:r>
          </a:p>
          <a:p>
            <a:pPr lvl="1"/>
            <a:r>
              <a:rPr lang="en-US" sz="1350" dirty="0"/>
              <a:t>If a filter (firewall, </a:t>
            </a:r>
            <a:r>
              <a:rPr lang="en-US" sz="1350" dirty="0" err="1"/>
              <a:t>acl</a:t>
            </a:r>
            <a:r>
              <a:rPr lang="en-US" sz="1350" dirty="0"/>
              <a:t>, etc…) is looking for a control bit before allowing packet to pass.</a:t>
            </a:r>
          </a:p>
          <a:p>
            <a:pPr lvl="1"/>
            <a:r>
              <a:rPr lang="en-US" sz="1350" dirty="0"/>
              <a:t>Some older IDS’s will ignore </a:t>
            </a:r>
          </a:p>
          <a:p>
            <a:r>
              <a:rPr lang="en-US" sz="1350" dirty="0"/>
              <a:t>Results:</a:t>
            </a:r>
          </a:p>
          <a:p>
            <a:pPr lvl="1"/>
            <a:r>
              <a:rPr lang="en-US" sz="1350" dirty="0"/>
              <a:t>If port is closed target will responds w/ RESET</a:t>
            </a:r>
          </a:p>
          <a:p>
            <a:pPr lvl="1"/>
            <a:r>
              <a:rPr lang="en-US" sz="1350" dirty="0"/>
              <a:t>If port is open (or actively blocked) target will respond w/ nothing</a:t>
            </a:r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583003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Xmas Tree Scan: 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25266"/>
            <a:ext cx="6172200" cy="3600450"/>
          </a:xfrm>
        </p:spPr>
        <p:txBody>
          <a:bodyPr>
            <a:normAutofit/>
          </a:bodyPr>
          <a:lstStyle/>
          <a:p>
            <a:r>
              <a:rPr lang="en-US" sz="1350" dirty="0"/>
              <a:t>-</a:t>
            </a:r>
            <a:r>
              <a:rPr lang="en-US" sz="1350" dirty="0" err="1"/>
              <a:t>sX</a:t>
            </a:r>
            <a:r>
              <a:rPr lang="en-US" sz="1350" dirty="0"/>
              <a:t> = TCP Xmas Tree Scan</a:t>
            </a:r>
          </a:p>
          <a:p>
            <a:pPr lvl="1"/>
            <a:r>
              <a:rPr lang="en-US" sz="1050" b="1" dirty="0" err="1"/>
              <a:t>nmap</a:t>
            </a:r>
            <a:r>
              <a:rPr lang="en-US" sz="1050" b="1" dirty="0"/>
              <a:t> –</a:t>
            </a:r>
            <a:r>
              <a:rPr lang="en-US" sz="1050" b="1" dirty="0" err="1"/>
              <a:t>sX</a:t>
            </a:r>
            <a:r>
              <a:rPr lang="en-US" sz="1050" b="1" dirty="0"/>
              <a:t> 192.168.7.x</a:t>
            </a:r>
            <a:endParaRPr lang="en-US" sz="1350" dirty="0"/>
          </a:p>
          <a:p>
            <a:r>
              <a:rPr lang="en-US" sz="1350" dirty="0"/>
              <a:t>Results?  </a:t>
            </a:r>
          </a:p>
          <a:p>
            <a:r>
              <a:rPr lang="en-US" sz="1350" dirty="0"/>
              <a:t>What does </a:t>
            </a:r>
            <a:r>
              <a:rPr lang="en-US" sz="1350" dirty="0" err="1"/>
              <a:t>nmap</a:t>
            </a:r>
            <a:r>
              <a:rPr lang="en-US" sz="1350" dirty="0"/>
              <a:t> report back?</a:t>
            </a:r>
          </a:p>
          <a:p>
            <a:r>
              <a:rPr lang="en-US" sz="1350" dirty="0"/>
              <a:t>Xmas Tree scans are NOT stealthy but can bypass some filters</a:t>
            </a:r>
          </a:p>
        </p:txBody>
      </p:sp>
    </p:spTree>
    <p:extLst>
      <p:ext uri="{BB962C8B-B14F-4D97-AF65-F5344CB8AC3E}">
        <p14:creationId xmlns:p14="http://schemas.microsoft.com/office/powerpoint/2010/main" val="83056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Post Recon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A collection of info:</a:t>
            </a:r>
          </a:p>
          <a:p>
            <a:pPr lvl="1"/>
            <a:r>
              <a:rPr lang="en-US" sz="1350" dirty="0"/>
              <a:t>Telephone numbers, domain names, IP addresses, contact information </a:t>
            </a:r>
          </a:p>
          <a:p>
            <a:r>
              <a:rPr lang="en-US" sz="1350" dirty="0"/>
              <a:t>The advantage</a:t>
            </a:r>
          </a:p>
          <a:p>
            <a:pPr lvl="1"/>
            <a:r>
              <a:rPr lang="en-US" sz="1350" dirty="0"/>
              <a:t>Attackers only have to be right once!</a:t>
            </a:r>
          </a:p>
          <a:p>
            <a:r>
              <a:rPr lang="en-US" sz="1350" dirty="0"/>
              <a:t>Scanning</a:t>
            </a:r>
          </a:p>
          <a:p>
            <a:pPr lvl="1"/>
            <a:r>
              <a:rPr lang="en-US" sz="1350" dirty="0"/>
              <a:t>Attacker actively pursues a foothold into your network</a:t>
            </a:r>
          </a:p>
          <a:p>
            <a:pPr lvl="1"/>
            <a:r>
              <a:rPr lang="en-US" sz="1350" dirty="0"/>
              <a:t>Network traffic flows in and out of your network</a:t>
            </a:r>
          </a:p>
        </p:txBody>
      </p:sp>
    </p:spTree>
    <p:extLst>
      <p:ext uri="{BB962C8B-B14F-4D97-AF65-F5344CB8AC3E}">
        <p14:creationId xmlns:p14="http://schemas.microsoft.com/office/powerpoint/2010/main" val="13926491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350" dirty="0"/>
              <a:t>Demo of Xmas Tree scan using </a:t>
            </a:r>
            <a:r>
              <a:rPr lang="en-US" sz="1350" dirty="0" err="1"/>
              <a:t>Nmap</a:t>
            </a:r>
            <a:endParaRPr lang="en-US" sz="1350" dirty="0"/>
          </a:p>
          <a:p>
            <a:pPr>
              <a:buNone/>
            </a:pPr>
            <a:endParaRPr lang="en-US" sz="1350" dirty="0"/>
          </a:p>
          <a:p>
            <a:pPr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510087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028700"/>
            <a:ext cx="6515100" cy="857250"/>
          </a:xfrm>
        </p:spPr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Continuing to Violate: TCP Null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6172200" cy="3429000"/>
          </a:xfrm>
        </p:spPr>
        <p:txBody>
          <a:bodyPr>
            <a:normAutofit/>
          </a:bodyPr>
          <a:lstStyle/>
          <a:p>
            <a:r>
              <a:rPr lang="en-US" sz="1350" dirty="0"/>
              <a:t>Null scans send TCP packets with no control bits set</a:t>
            </a:r>
          </a:p>
          <a:p>
            <a:r>
              <a:rPr lang="en-US" sz="1350" dirty="0"/>
              <a:t>Benefit of Null Scans:</a:t>
            </a:r>
          </a:p>
          <a:p>
            <a:pPr lvl="1"/>
            <a:r>
              <a:rPr lang="en-US" sz="1350" dirty="0"/>
              <a:t>Very stealthy!</a:t>
            </a:r>
          </a:p>
          <a:p>
            <a:pPr lvl="1"/>
            <a:r>
              <a:rPr lang="en-US" sz="1350" dirty="0"/>
              <a:t>Among the very minimalist port scans </a:t>
            </a:r>
            <a:r>
              <a:rPr lang="en-US" sz="1350" dirty="0" err="1"/>
              <a:t>nmap</a:t>
            </a:r>
            <a:r>
              <a:rPr lang="en-US" sz="1350" dirty="0"/>
              <a:t> can do</a:t>
            </a:r>
          </a:p>
          <a:p>
            <a:r>
              <a:rPr lang="en-US" sz="1350" dirty="0"/>
              <a:t>Results:</a:t>
            </a:r>
          </a:p>
          <a:p>
            <a:pPr lvl="1"/>
            <a:r>
              <a:rPr lang="en-US" sz="1350" dirty="0"/>
              <a:t>If port is closed target will responds w/ RESET</a:t>
            </a:r>
          </a:p>
          <a:p>
            <a:pPr lvl="1"/>
            <a:r>
              <a:rPr lang="en-US" sz="1350" dirty="0"/>
              <a:t>If port is open (or actively blocked) target will respond w/ nothing</a:t>
            </a:r>
          </a:p>
          <a:p>
            <a:pPr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534889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Null Scan: 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-</a:t>
            </a:r>
            <a:r>
              <a:rPr lang="en-US" sz="1350" dirty="0" err="1"/>
              <a:t>sN</a:t>
            </a:r>
            <a:r>
              <a:rPr lang="en-US" sz="1350" dirty="0"/>
              <a:t> = TCP NULL Scan</a:t>
            </a:r>
          </a:p>
          <a:p>
            <a:pPr lvl="1"/>
            <a:r>
              <a:rPr lang="en-US" sz="1050" b="1" dirty="0" err="1"/>
              <a:t>nmap</a:t>
            </a:r>
            <a:r>
              <a:rPr lang="en-US" sz="1050" b="1" dirty="0"/>
              <a:t> –</a:t>
            </a:r>
            <a:r>
              <a:rPr lang="en-US" sz="1050" b="1" dirty="0" err="1"/>
              <a:t>sN</a:t>
            </a:r>
            <a:r>
              <a:rPr lang="en-US" sz="1050" b="1" dirty="0"/>
              <a:t> 192.168.7.x</a:t>
            </a:r>
            <a:endParaRPr lang="en-US" sz="1350" dirty="0"/>
          </a:p>
          <a:p>
            <a:r>
              <a:rPr lang="en-US" sz="1350" dirty="0"/>
              <a:t>Results?  </a:t>
            </a:r>
          </a:p>
          <a:p>
            <a:r>
              <a:rPr lang="en-US" sz="1350" dirty="0"/>
              <a:t>What does </a:t>
            </a:r>
            <a:r>
              <a:rPr lang="en-US" sz="1350" dirty="0" err="1"/>
              <a:t>nmap</a:t>
            </a:r>
            <a:r>
              <a:rPr lang="en-US" sz="1350" dirty="0"/>
              <a:t> report back?</a:t>
            </a:r>
          </a:p>
          <a:p>
            <a:r>
              <a:rPr lang="en-US" sz="1350" dirty="0"/>
              <a:t>NULL scans are stealthy and can aid in OS </a:t>
            </a:r>
            <a:r>
              <a:rPr lang="en-US" sz="1350" dirty="0" err="1"/>
              <a:t>footprinting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016195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350" dirty="0"/>
              <a:t>Demo of Null Scan using </a:t>
            </a:r>
            <a:r>
              <a:rPr lang="en-US" sz="1350" dirty="0" err="1"/>
              <a:t>Nmap</a:t>
            </a:r>
            <a:endParaRPr lang="en-US" sz="1350" dirty="0"/>
          </a:p>
          <a:p>
            <a:pPr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4992390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Another Violation:  ACK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ACK Scans can bypass some filters</a:t>
            </a:r>
          </a:p>
          <a:p>
            <a:pPr lvl="1"/>
            <a:r>
              <a:rPr lang="en-US" sz="1350" dirty="0"/>
              <a:t>Common network </a:t>
            </a:r>
            <a:r>
              <a:rPr lang="en-US" sz="1350" dirty="0" err="1"/>
              <a:t>config</a:t>
            </a:r>
            <a:r>
              <a:rPr lang="en-US" sz="1350" dirty="0"/>
              <a:t> allows internal network users to access external network &amp; filters incoming traffic (packet filter)</a:t>
            </a:r>
          </a:p>
          <a:p>
            <a:pPr lvl="2"/>
            <a:r>
              <a:rPr lang="en-US" sz="1350" dirty="0"/>
              <a:t>How to handle response traffic?</a:t>
            </a:r>
          </a:p>
          <a:p>
            <a:pPr lvl="3"/>
            <a:r>
              <a:rPr lang="en-US" dirty="0"/>
              <a:t>All traffic to come through?</a:t>
            </a:r>
          </a:p>
          <a:p>
            <a:pPr lvl="3"/>
            <a:r>
              <a:rPr lang="en-US" dirty="0"/>
              <a:t>Think of 3 way handshake</a:t>
            </a:r>
          </a:p>
          <a:p>
            <a:r>
              <a:rPr lang="en-US" sz="1350" dirty="0"/>
              <a:t>Common solution for:</a:t>
            </a:r>
          </a:p>
          <a:p>
            <a:pPr lvl="1"/>
            <a:r>
              <a:rPr lang="en-US" sz="1350" dirty="0"/>
              <a:t>DMZ’s, boarder routers, and internal routers</a:t>
            </a:r>
          </a:p>
        </p:txBody>
      </p:sp>
    </p:spTree>
    <p:extLst>
      <p:ext uri="{BB962C8B-B14F-4D97-AF65-F5344CB8AC3E}">
        <p14:creationId xmlns:p14="http://schemas.microsoft.com/office/powerpoint/2010/main" val="5103327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ACK Scan: 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 err="1"/>
              <a:t>nmap</a:t>
            </a:r>
            <a:r>
              <a:rPr lang="en-US" sz="1350" dirty="0"/>
              <a:t> –</a:t>
            </a:r>
            <a:r>
              <a:rPr lang="en-US" sz="1350" dirty="0" err="1"/>
              <a:t>s</a:t>
            </a:r>
            <a:r>
              <a:rPr lang="en-US" sz="135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Scan_TYPE</a:t>
            </a:r>
            <a:r>
              <a:rPr lang="en-US" sz="1350" dirty="0"/>
              <a:t> </a:t>
            </a:r>
            <a:r>
              <a:rPr lang="en-US" sz="135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IP_Addy_of_Victim</a:t>
            </a:r>
            <a:endParaRPr lang="en-US" sz="135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350" dirty="0"/>
              <a:t>-</a:t>
            </a:r>
            <a:r>
              <a:rPr lang="en-US" sz="1350" dirty="0" err="1"/>
              <a:t>sA</a:t>
            </a:r>
            <a:r>
              <a:rPr lang="en-US" sz="1350" dirty="0"/>
              <a:t> = TCP ACK Scan</a:t>
            </a:r>
          </a:p>
          <a:p>
            <a:pPr lvl="1"/>
            <a:r>
              <a:rPr lang="en-US" sz="1050" b="1" dirty="0" err="1"/>
              <a:t>nmap</a:t>
            </a:r>
            <a:r>
              <a:rPr lang="en-US" sz="1050" b="1" dirty="0"/>
              <a:t> –</a:t>
            </a:r>
            <a:r>
              <a:rPr lang="en-US" sz="1050" b="1" dirty="0" err="1"/>
              <a:t>sA</a:t>
            </a:r>
            <a:r>
              <a:rPr lang="en-US" sz="1050" b="1" dirty="0"/>
              <a:t> 192.168.7.x</a:t>
            </a:r>
            <a:endParaRPr lang="en-US" sz="1350" dirty="0"/>
          </a:p>
          <a:p>
            <a:r>
              <a:rPr lang="en-US" sz="1350" dirty="0"/>
              <a:t>Results?  </a:t>
            </a:r>
          </a:p>
          <a:p>
            <a:r>
              <a:rPr lang="en-US" sz="1350" dirty="0"/>
              <a:t>What does </a:t>
            </a:r>
            <a:r>
              <a:rPr lang="en-US" sz="1350" dirty="0" err="1"/>
              <a:t>nmap</a:t>
            </a:r>
            <a:r>
              <a:rPr lang="en-US" sz="1350" dirty="0"/>
              <a:t> report back?</a:t>
            </a:r>
          </a:p>
          <a:p>
            <a:r>
              <a:rPr lang="en-US" sz="1350" dirty="0"/>
              <a:t>ACK scans can aid in filter bypass &amp; firewall / ACL testing.  </a:t>
            </a:r>
          </a:p>
          <a:p>
            <a:r>
              <a:rPr lang="en-US" sz="1350" dirty="0"/>
              <a:t>Not useful in determining port state</a:t>
            </a:r>
          </a:p>
        </p:txBody>
      </p:sp>
    </p:spTree>
    <p:extLst>
      <p:ext uri="{BB962C8B-B14F-4D97-AF65-F5344CB8AC3E}">
        <p14:creationId xmlns:p14="http://schemas.microsoft.com/office/powerpoint/2010/main" val="3339281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350" dirty="0"/>
              <a:t>Demo of ACK scan using </a:t>
            </a:r>
            <a:r>
              <a:rPr lang="en-US" sz="1350" dirty="0" err="1"/>
              <a:t>Nmap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7588723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Obscure Scanning: FTP Bounce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 err="1"/>
              <a:t>Nmap</a:t>
            </a:r>
            <a:r>
              <a:rPr lang="en-US" sz="1350" dirty="0"/>
              <a:t> feature that allows for use of FTP File Forwarding</a:t>
            </a:r>
          </a:p>
          <a:p>
            <a:r>
              <a:rPr lang="en-US" sz="1350" dirty="0"/>
              <a:t>Some File Forwarding FTP servers still exist</a:t>
            </a:r>
          </a:p>
          <a:p>
            <a:pPr lvl="1"/>
            <a:r>
              <a:rPr lang="en-US" sz="1350" dirty="0"/>
              <a:t>Actively traded in the underground</a:t>
            </a:r>
          </a:p>
          <a:p>
            <a:r>
              <a:rPr lang="en-US" sz="1350" dirty="0"/>
              <a:t>Some printers have this turned on by default</a:t>
            </a:r>
          </a:p>
        </p:txBody>
      </p:sp>
    </p:spTree>
    <p:extLst>
      <p:ext uri="{BB962C8B-B14F-4D97-AF65-F5344CB8AC3E}">
        <p14:creationId xmlns:p14="http://schemas.microsoft.com/office/powerpoint/2010/main" val="23696860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FTP Bounce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Attacker connects to FTP Server</a:t>
            </a:r>
          </a:p>
          <a:p>
            <a:r>
              <a:rPr lang="en-US" sz="1350" dirty="0"/>
              <a:t>Attacker requests that the FTP server forward a file to a given port on the target system</a:t>
            </a:r>
          </a:p>
          <a:p>
            <a:r>
              <a:rPr lang="en-US" sz="1350" dirty="0"/>
              <a:t>Target system responds:</a:t>
            </a:r>
          </a:p>
          <a:p>
            <a:pPr lvl="1">
              <a:buNone/>
            </a:pPr>
            <a:endParaRPr lang="en-US" sz="1350" dirty="0"/>
          </a:p>
          <a:p>
            <a:pPr lvl="1"/>
            <a:r>
              <a:rPr lang="en-US" sz="1350" dirty="0"/>
              <a:t>If port is closed: “Port Closed” is returned</a:t>
            </a:r>
          </a:p>
          <a:p>
            <a:pPr lvl="1"/>
            <a:r>
              <a:rPr lang="en-US" sz="1350" dirty="0"/>
              <a:t>If port is open: “Port Open But Unable to Communicate with listener using FTP”</a:t>
            </a:r>
          </a:p>
        </p:txBody>
      </p:sp>
    </p:spTree>
    <p:extLst>
      <p:ext uri="{BB962C8B-B14F-4D97-AF65-F5344CB8AC3E}">
        <p14:creationId xmlns:p14="http://schemas.microsoft.com/office/powerpoint/2010/main" val="2010664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Idle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Even better way to hide your source </a:t>
            </a:r>
            <a:r>
              <a:rPr lang="en-US" sz="1350" dirty="0" err="1"/>
              <a:t>addy</a:t>
            </a:r>
            <a:endParaRPr lang="en-US" sz="1350" dirty="0"/>
          </a:p>
          <a:p>
            <a:r>
              <a:rPr lang="en-US" sz="1350" dirty="0"/>
              <a:t>Let someone else do your dirty work!</a:t>
            </a:r>
          </a:p>
          <a:p>
            <a:r>
              <a:rPr lang="en-US" sz="1350" dirty="0"/>
              <a:t>IP header includes: IP ID </a:t>
            </a:r>
          </a:p>
          <a:p>
            <a:pPr lvl="1"/>
            <a:r>
              <a:rPr lang="en-US" sz="1350" dirty="0"/>
              <a:t>Used in fragmentation</a:t>
            </a:r>
          </a:p>
          <a:p>
            <a:r>
              <a:rPr lang="en-US" sz="1350" dirty="0"/>
              <a:t>MANY SYSTEMS SIMPLY INCREMENT IPID BY 1 TO GENERATE A NEW / UNIQUE IPID</a:t>
            </a:r>
          </a:p>
          <a:p>
            <a:r>
              <a:rPr lang="en-US" sz="1350" dirty="0"/>
              <a:t>2 requirements:</a:t>
            </a:r>
          </a:p>
          <a:p>
            <a:pPr lvl="1"/>
            <a:r>
              <a:rPr lang="en-US" sz="1350" dirty="0"/>
              <a:t>Blamed machine must have a predictable IPID Increment</a:t>
            </a:r>
          </a:p>
          <a:p>
            <a:pPr lvl="1"/>
            <a:r>
              <a:rPr lang="en-US" sz="1350" dirty="0"/>
              <a:t>Blamed machine must have a low traffic </a:t>
            </a:r>
          </a:p>
          <a:p>
            <a:pPr lvl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9569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Scanning </a:t>
            </a:r>
            <a:r>
              <a:rPr lang="en-US" sz="2475" dirty="0" err="1">
                <a:latin typeface="+mn-lt"/>
              </a:rPr>
              <a:t>vs</a:t>
            </a:r>
            <a:r>
              <a:rPr lang="en-US" sz="2475" dirty="0">
                <a:latin typeface="+mn-lt"/>
              </a:rPr>
              <a:t> Port Scanning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Scanning </a:t>
            </a:r>
          </a:p>
          <a:p>
            <a:pPr lvl="1"/>
            <a:r>
              <a:rPr lang="en-US" sz="1350" dirty="0"/>
              <a:t>Network Mapping</a:t>
            </a:r>
          </a:p>
          <a:p>
            <a:pPr lvl="1"/>
            <a:r>
              <a:rPr lang="en-US" sz="1350" dirty="0"/>
              <a:t>Determine live systems</a:t>
            </a:r>
          </a:p>
          <a:p>
            <a:r>
              <a:rPr lang="en-US" sz="1350" dirty="0"/>
              <a:t>Port Scanning</a:t>
            </a:r>
          </a:p>
          <a:p>
            <a:pPr lvl="1"/>
            <a:r>
              <a:rPr lang="en-US" sz="1350" dirty="0"/>
              <a:t>Discover the purpose of the system</a:t>
            </a:r>
          </a:p>
          <a:p>
            <a:pPr lvl="1"/>
            <a:r>
              <a:rPr lang="en-US" sz="1350" dirty="0"/>
              <a:t>Determine entry way into system</a:t>
            </a:r>
          </a:p>
        </p:txBody>
      </p:sp>
    </p:spTree>
    <p:extLst>
      <p:ext uri="{BB962C8B-B14F-4D97-AF65-F5344CB8AC3E}">
        <p14:creationId xmlns:p14="http://schemas.microsoft.com/office/powerpoint/2010/main" val="13667925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Idle Scan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1350" dirty="0"/>
              <a:t>Pick a machine to blame </a:t>
            </a:r>
          </a:p>
          <a:p>
            <a:pPr marL="685800" lvl="1" indent="-385763">
              <a:buFont typeface="+mj-lt"/>
              <a:buAutoNum type="arabicPeriod"/>
            </a:pPr>
            <a:r>
              <a:rPr lang="en-US" sz="1350" dirty="0"/>
              <a:t>Could be any machine which fits pre-</a:t>
            </a:r>
            <a:r>
              <a:rPr lang="en-US" sz="1350" dirty="0" err="1"/>
              <a:t>reqs</a:t>
            </a:r>
            <a:endParaRPr lang="en-US" sz="1350" dirty="0"/>
          </a:p>
          <a:p>
            <a:pPr marL="385763" indent="-385763">
              <a:buFont typeface="+mj-lt"/>
              <a:buAutoNum type="arabicPeriod"/>
            </a:pPr>
            <a:r>
              <a:rPr lang="en-US" sz="1350" dirty="0"/>
              <a:t>Send blamed machine a SYN, wait for SYN/ACK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350" dirty="0"/>
              <a:t>Remember the IPID from SYN/ACK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350" dirty="0"/>
              <a:t>Decide which port to scan on target machine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350" dirty="0"/>
              <a:t>Send a SYN to target machine w/ spoofed </a:t>
            </a:r>
            <a:r>
              <a:rPr lang="en-US" sz="1350" dirty="0" err="1"/>
              <a:t>addy</a:t>
            </a:r>
            <a:r>
              <a:rPr lang="en-US" sz="1350" dirty="0"/>
              <a:t> belonging to blamed machine</a:t>
            </a:r>
          </a:p>
          <a:p>
            <a:pPr marL="385763" indent="-385763">
              <a:buFont typeface="+mj-lt"/>
              <a:buAutoNum type="arabicPeriod"/>
            </a:pPr>
            <a:endParaRPr lang="en-US" sz="1350" dirty="0"/>
          </a:p>
          <a:p>
            <a:pPr marL="385763" indent="-385763">
              <a:buFont typeface="+mj-lt"/>
              <a:buAutoNum type="arabicPeriod"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060530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Idle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None/>
            </a:pPr>
            <a:r>
              <a:rPr lang="en-US" sz="1350" dirty="0"/>
              <a:t>6. IF PORT IS OPEN:</a:t>
            </a:r>
          </a:p>
          <a:p>
            <a:pPr marL="685800" lvl="1" indent="-385763">
              <a:buFont typeface="+mj-lt"/>
              <a:buAutoNum type="arabicPeriod"/>
            </a:pPr>
            <a:r>
              <a:rPr lang="en-US" sz="1350" dirty="0"/>
              <a:t>Target machine sends a response (SYN/ACK) to spoofed source </a:t>
            </a:r>
            <a:r>
              <a:rPr lang="en-US" sz="1350" dirty="0" err="1"/>
              <a:t>addy</a:t>
            </a:r>
            <a:r>
              <a:rPr lang="en-US" sz="1350" dirty="0"/>
              <a:t> (blamed machine)</a:t>
            </a:r>
          </a:p>
          <a:p>
            <a:pPr marL="685800" lvl="1" indent="-385763">
              <a:buFont typeface="+mj-lt"/>
              <a:buAutoNum type="arabicPeriod"/>
            </a:pPr>
            <a:r>
              <a:rPr lang="en-US" sz="1350" dirty="0"/>
              <a:t>Blamed machine receives an unexpected SYN/ACK and responds w/ a RESET packet</a:t>
            </a:r>
          </a:p>
          <a:p>
            <a:pPr marL="985838" lvl="2" indent="-385763">
              <a:buFont typeface="+mj-lt"/>
              <a:buAutoNum type="arabicPeriod"/>
            </a:pPr>
            <a:r>
              <a:rPr lang="en-US" sz="1350" dirty="0"/>
              <a:t>Reset packet from blamed machine causes the IPID to increment (+1)</a:t>
            </a:r>
          </a:p>
          <a:p>
            <a:pPr marL="385763" indent="-385763">
              <a:buNone/>
            </a:pPr>
            <a:r>
              <a:rPr lang="en-US" sz="1350" dirty="0"/>
              <a:t>    IF PORT IS CLOSED:</a:t>
            </a:r>
          </a:p>
          <a:p>
            <a:pPr marL="685800" lvl="1" indent="-385763">
              <a:buFont typeface="+mj-lt"/>
              <a:buAutoNum type="arabicPeriod"/>
            </a:pPr>
            <a:r>
              <a:rPr lang="en-US" sz="1350" dirty="0"/>
              <a:t>Target machine will drop traffic:  </a:t>
            </a:r>
          </a:p>
          <a:p>
            <a:pPr marL="985838" lvl="2" indent="-385763">
              <a:buFont typeface="+mj-lt"/>
              <a:buAutoNum type="arabicPeriod"/>
            </a:pPr>
            <a:r>
              <a:rPr lang="en-US" sz="1350" dirty="0"/>
              <a:t>Result?  NO traffic is sent from blamed machine</a:t>
            </a:r>
          </a:p>
          <a:p>
            <a:pPr marL="985838" lvl="2" indent="-385763">
              <a:buFont typeface="+mj-lt"/>
              <a:buAutoNum type="arabicPeriod"/>
            </a:pPr>
            <a:endParaRPr lang="en-US" sz="1350" dirty="0"/>
          </a:p>
          <a:p>
            <a:pPr lvl="1"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143217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Idle Scan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 startAt="7"/>
            </a:pPr>
            <a:r>
              <a:rPr lang="en-US" sz="1350" dirty="0"/>
              <a:t>Attacker needs to re-measure the IPID field on the blamed machine</a:t>
            </a:r>
          </a:p>
          <a:p>
            <a:pPr marL="985838" lvl="2" indent="-385763">
              <a:buAutoNum type="arabicPeriod"/>
            </a:pPr>
            <a:r>
              <a:rPr lang="en-US" sz="1350" dirty="0"/>
              <a:t>Send a SYN packet to blamed machine</a:t>
            </a:r>
          </a:p>
          <a:p>
            <a:pPr marL="385763" indent="-385763">
              <a:buAutoNum type="arabicPeriod" startAt="8"/>
            </a:pPr>
            <a:r>
              <a:rPr lang="en-US" sz="1350" dirty="0"/>
              <a:t>Blamed machine responds with a SYN/ACK (and IPID#)</a:t>
            </a:r>
          </a:p>
          <a:p>
            <a:pPr marL="385763" indent="-385763">
              <a:buAutoNum type="arabicPeriod" startAt="8"/>
            </a:pPr>
            <a:r>
              <a:rPr lang="en-US" sz="1350" dirty="0"/>
              <a:t>Analyze the original IPID # in step 1 w/ IPID from step 8</a:t>
            </a:r>
          </a:p>
          <a:p>
            <a:pPr marL="985838" lvl="2" indent="-385763">
              <a:buAutoNum type="arabicPeriod"/>
            </a:pPr>
            <a:r>
              <a:rPr lang="en-US" sz="1350" dirty="0"/>
              <a:t>If original value is IPID + 2 attacker knows it was incremented by someone OTHER THAN HIM (or her)</a:t>
            </a:r>
          </a:p>
          <a:p>
            <a:pPr marL="1328738" lvl="3" indent="-385763">
              <a:buAutoNum type="arabicPeriod"/>
            </a:pPr>
            <a:r>
              <a:rPr lang="en-US" dirty="0"/>
              <a:t>IPID + 2 = OPEN PORT!!!</a:t>
            </a:r>
          </a:p>
          <a:p>
            <a:pPr marL="985838" lvl="2" indent="-385763">
              <a:buAutoNum type="arabicPeriod"/>
            </a:pPr>
            <a:r>
              <a:rPr lang="en-US" sz="1350" dirty="0"/>
              <a:t>If original value is IPID + 1 attacker know he was the only traffic on blamed machine</a:t>
            </a:r>
          </a:p>
          <a:p>
            <a:pPr marL="1328738" lvl="3" indent="-385763">
              <a:buAutoNum type="arabicPeriod"/>
            </a:pPr>
            <a:r>
              <a:rPr lang="en-US" dirty="0"/>
              <a:t>IPID + 1 = CLOSED PORT!!!</a:t>
            </a:r>
          </a:p>
        </p:txBody>
      </p:sp>
    </p:spTree>
    <p:extLst>
      <p:ext uri="{BB962C8B-B14F-4D97-AF65-F5344CB8AC3E}">
        <p14:creationId xmlns:p14="http://schemas.microsoft.com/office/powerpoint/2010/main" val="1417366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Idle Scan: Part 1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835234"/>
            <a:ext cx="4818236" cy="414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2684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Idle Scan: Part 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316" y="2000250"/>
            <a:ext cx="4517369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30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TCP Idle Scan: 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-</a:t>
            </a:r>
            <a:r>
              <a:rPr lang="en-US" sz="1350" dirty="0" err="1"/>
              <a:t>sI</a:t>
            </a:r>
            <a:r>
              <a:rPr lang="en-US" sz="1350" dirty="0"/>
              <a:t> = Idle Scan</a:t>
            </a:r>
          </a:p>
          <a:p>
            <a:pPr lvl="1"/>
            <a:r>
              <a:rPr lang="en-US" sz="1050" b="1" dirty="0" err="1"/>
              <a:t>nmap</a:t>
            </a:r>
            <a:r>
              <a:rPr lang="en-US" sz="1050" b="1" dirty="0"/>
              <a:t> –</a:t>
            </a:r>
            <a:r>
              <a:rPr lang="en-US" sz="1050" b="1" dirty="0" err="1"/>
              <a:t>sI</a:t>
            </a:r>
            <a:r>
              <a:rPr lang="en-US" sz="1050" b="1" dirty="0"/>
              <a:t> 192.168.7.x 192.168.7.x</a:t>
            </a:r>
            <a:endParaRPr lang="en-US" sz="1350" dirty="0"/>
          </a:p>
          <a:p>
            <a:r>
              <a:rPr lang="en-US" sz="1350" dirty="0"/>
              <a:t>Results?  </a:t>
            </a:r>
          </a:p>
          <a:p>
            <a:r>
              <a:rPr lang="en-US" sz="1350" dirty="0"/>
              <a:t>What does </a:t>
            </a:r>
            <a:r>
              <a:rPr lang="en-US" sz="1350" dirty="0" err="1"/>
              <a:t>nmap</a:t>
            </a:r>
            <a:r>
              <a:rPr lang="en-US" sz="1350" dirty="0"/>
              <a:t> report back?</a:t>
            </a:r>
          </a:p>
          <a:p>
            <a:r>
              <a:rPr lang="en-US" sz="1350" dirty="0"/>
              <a:t>CHECK YOUR FIREWALL LOGS!!</a:t>
            </a:r>
          </a:p>
          <a:p>
            <a:r>
              <a:rPr lang="en-US" sz="1350" dirty="0"/>
              <a:t>-</a:t>
            </a:r>
            <a:r>
              <a:rPr lang="en-US" sz="1350" dirty="0" err="1"/>
              <a:t>pN</a:t>
            </a:r>
            <a:r>
              <a:rPr lang="en-US" sz="1350" dirty="0"/>
              <a:t> can be a useful flag </a:t>
            </a:r>
          </a:p>
        </p:txBody>
      </p:sp>
    </p:spTree>
    <p:extLst>
      <p:ext uri="{BB962C8B-B14F-4D97-AF65-F5344CB8AC3E}">
        <p14:creationId xmlns:p14="http://schemas.microsoft.com/office/powerpoint/2010/main" val="40601244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350" dirty="0"/>
              <a:t>Demo of Idle Scan using </a:t>
            </a:r>
            <a:r>
              <a:rPr lang="en-US" sz="1350" dirty="0" err="1"/>
              <a:t>nmap</a:t>
            </a:r>
            <a:endParaRPr lang="en-US" sz="1350" dirty="0"/>
          </a:p>
          <a:p>
            <a:pPr>
              <a:buNone/>
            </a:pPr>
            <a:endParaRPr lang="en-US" sz="1350" dirty="0"/>
          </a:p>
          <a:p>
            <a:pPr>
              <a:buNone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0781994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Practice Makes Perfect…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Use the script I gave you to hide your host.  </a:t>
            </a:r>
          </a:p>
          <a:p>
            <a:pPr lvl="1"/>
            <a:r>
              <a:rPr lang="en-US" sz="1350" dirty="0"/>
              <a:t>RUN ALL SCANS MANY MANY TIMES!!</a:t>
            </a:r>
          </a:p>
          <a:p>
            <a:pPr lvl="1"/>
            <a:r>
              <a:rPr lang="en-US" sz="1350" dirty="0"/>
              <a:t>Learn the output</a:t>
            </a:r>
          </a:p>
          <a:p>
            <a:pPr lvl="2"/>
            <a:r>
              <a:rPr lang="en-US" sz="1350" dirty="0"/>
              <a:t>Remember Windows v Linux</a:t>
            </a:r>
          </a:p>
        </p:txBody>
      </p:sp>
    </p:spTree>
    <p:extLst>
      <p:ext uri="{BB962C8B-B14F-4D97-AF65-F5344CB8AC3E}">
        <p14:creationId xmlns:p14="http://schemas.microsoft.com/office/powerpoint/2010/main" val="149476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Perimeter Scanning Goal?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Attackers begin with the IP’s gained from Reconnaissance </a:t>
            </a:r>
          </a:p>
          <a:p>
            <a:pPr lvl="1"/>
            <a:r>
              <a:rPr lang="en-US" sz="1350" dirty="0"/>
              <a:t>Find a way through the perimeter</a:t>
            </a:r>
          </a:p>
          <a:p>
            <a:pPr lvl="1"/>
            <a:r>
              <a:rPr lang="en-US" sz="1350" dirty="0"/>
              <a:t>Internet Gateway, Firewall, Router, FTP Server, Web Server, DNS! </a:t>
            </a:r>
          </a:p>
          <a:p>
            <a:r>
              <a:rPr lang="en-US" sz="1350" dirty="0"/>
              <a:t>Break through and create a network map!</a:t>
            </a:r>
          </a:p>
          <a:p>
            <a:pPr lvl="1"/>
            <a:r>
              <a:rPr lang="en-US" sz="1350" dirty="0"/>
              <a:t>Discover the critical infrastructure:</a:t>
            </a:r>
          </a:p>
          <a:p>
            <a:pPr lvl="2"/>
            <a:r>
              <a:rPr lang="en-US" sz="1350" dirty="0"/>
              <a:t>pc’s, servers, routers, firewalls, etc…</a:t>
            </a:r>
          </a:p>
          <a:p>
            <a:pPr lvl="1"/>
            <a:r>
              <a:rPr lang="en-US" sz="1350" dirty="0"/>
              <a:t>Same inside the network or out</a:t>
            </a:r>
          </a:p>
          <a:p>
            <a:pPr lvl="2"/>
            <a:r>
              <a:rPr lang="en-US" sz="1350" dirty="0"/>
              <a:t>Stepping stones from </a:t>
            </a:r>
            <a:r>
              <a:rPr lang="en-US" sz="1350" dirty="0" err="1"/>
              <a:t>ip</a:t>
            </a:r>
            <a:r>
              <a:rPr lang="en-US" sz="1350" dirty="0"/>
              <a:t> to </a:t>
            </a:r>
            <a:r>
              <a:rPr lang="en-US" sz="1350" dirty="0" err="1"/>
              <a:t>ip</a:t>
            </a:r>
            <a:r>
              <a:rPr lang="en-US" sz="1350" dirty="0"/>
              <a:t> to get your final target</a:t>
            </a:r>
          </a:p>
        </p:txBody>
      </p:sp>
    </p:spTree>
    <p:extLst>
      <p:ext uri="{BB962C8B-B14F-4D97-AF65-F5344CB8AC3E}">
        <p14:creationId xmlns:p14="http://schemas.microsoft.com/office/powerpoint/2010/main" val="345289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Sweeps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Use Ping sweeps to build an inventory of hosts / targets</a:t>
            </a:r>
          </a:p>
          <a:p>
            <a:pPr lvl="1"/>
            <a:r>
              <a:rPr lang="en-US" sz="1350" dirty="0"/>
              <a:t>If a reply comes back the host is definitely up</a:t>
            </a:r>
          </a:p>
          <a:p>
            <a:pPr lvl="1"/>
            <a:r>
              <a:rPr lang="en-US" sz="1350" dirty="0"/>
              <a:t>If not, either closed or down</a:t>
            </a:r>
          </a:p>
          <a:p>
            <a:r>
              <a:rPr lang="en-US" sz="1350" dirty="0"/>
              <a:t>IMCP or TCP or UDP?</a:t>
            </a:r>
          </a:p>
          <a:p>
            <a:pPr lvl="1"/>
            <a:r>
              <a:rPr lang="en-US" sz="1350" dirty="0"/>
              <a:t>What to do if ICMP is blocked?</a:t>
            </a:r>
          </a:p>
          <a:p>
            <a:r>
              <a:rPr lang="en-US" sz="1350" dirty="0" err="1"/>
              <a:t>Traceroute</a:t>
            </a:r>
            <a:endParaRPr lang="en-US" sz="1350" dirty="0"/>
          </a:p>
          <a:p>
            <a:pPr lvl="1"/>
            <a:r>
              <a:rPr lang="en-US" sz="1350" dirty="0"/>
              <a:t>Value of trace route to good guys / bad guys?</a:t>
            </a:r>
          </a:p>
        </p:txBody>
      </p:sp>
    </p:spTree>
    <p:extLst>
      <p:ext uri="{BB962C8B-B14F-4D97-AF65-F5344CB8AC3E}">
        <p14:creationId xmlns:p14="http://schemas.microsoft.com/office/powerpoint/2010/main" val="38903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EXAMPLE!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 err="1"/>
              <a:t>Traceroute</a:t>
            </a:r>
            <a:r>
              <a:rPr lang="en-US" sz="1350" dirty="0"/>
              <a:t>:</a:t>
            </a:r>
          </a:p>
          <a:p>
            <a:pPr lvl="1"/>
            <a:r>
              <a:rPr lang="en-US" sz="1350" dirty="0" err="1"/>
              <a:t>tracert</a:t>
            </a:r>
            <a:endParaRPr lang="en-US" sz="1350" dirty="0"/>
          </a:p>
          <a:p>
            <a:pPr lvl="1"/>
            <a:r>
              <a:rPr lang="en-US" sz="1350" dirty="0" err="1"/>
              <a:t>traceroute</a:t>
            </a:r>
            <a:endParaRPr lang="en-US" sz="1350" dirty="0"/>
          </a:p>
          <a:p>
            <a:r>
              <a:rPr lang="en-US" sz="1350" dirty="0" err="1"/>
              <a:t>tracert</a:t>
            </a:r>
            <a:r>
              <a:rPr lang="en-US" sz="1350" dirty="0"/>
              <a:t> “google.com”</a:t>
            </a:r>
          </a:p>
          <a:p>
            <a:r>
              <a:rPr lang="en-US" sz="1350" dirty="0"/>
              <a:t>Linux </a:t>
            </a:r>
            <a:r>
              <a:rPr lang="en-US" sz="1350" dirty="0" err="1"/>
              <a:t>vs</a:t>
            </a:r>
            <a:r>
              <a:rPr lang="en-US" sz="1350" dirty="0"/>
              <a:t> Windows</a:t>
            </a:r>
          </a:p>
        </p:txBody>
      </p:sp>
    </p:spTree>
    <p:extLst>
      <p:ext uri="{BB962C8B-B14F-4D97-AF65-F5344CB8AC3E}">
        <p14:creationId xmlns:p14="http://schemas.microsoft.com/office/powerpoint/2010/main" val="142683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Defend Against Scanning (network mapping)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/>
              <a:t>USE GOOD FILTER RULES!!</a:t>
            </a:r>
          </a:p>
          <a:p>
            <a:pPr lvl="1"/>
            <a:r>
              <a:rPr lang="en-US" sz="1350" dirty="0"/>
              <a:t>Properly configure firewall rules</a:t>
            </a:r>
          </a:p>
          <a:p>
            <a:pPr lvl="1"/>
            <a:r>
              <a:rPr lang="en-US" sz="1350" dirty="0"/>
              <a:t>Make use of packet filtering on routers </a:t>
            </a:r>
          </a:p>
          <a:p>
            <a:pPr lvl="1"/>
            <a:r>
              <a:rPr lang="en-US" sz="1350" dirty="0"/>
              <a:t>Block ICMP at your Internet Gateway</a:t>
            </a:r>
          </a:p>
          <a:p>
            <a:pPr lvl="2"/>
            <a:r>
              <a:rPr lang="en-US" sz="1350" dirty="0"/>
              <a:t>Should the general public be able to ping your web server?</a:t>
            </a:r>
          </a:p>
          <a:p>
            <a:pPr lvl="2"/>
            <a:r>
              <a:rPr lang="en-US" sz="1350" dirty="0"/>
              <a:t>Email server in the DMZ?</a:t>
            </a:r>
          </a:p>
          <a:p>
            <a:pPr lvl="2"/>
            <a:r>
              <a:rPr lang="en-US" sz="1350" dirty="0"/>
              <a:t>Internal Hosts?</a:t>
            </a:r>
          </a:p>
        </p:txBody>
      </p:sp>
    </p:spTree>
    <p:extLst>
      <p:ext uri="{BB962C8B-B14F-4D97-AF65-F5344CB8AC3E}">
        <p14:creationId xmlns:p14="http://schemas.microsoft.com/office/powerpoint/2010/main" val="343782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75" dirty="0">
                <a:latin typeface="+mn-lt"/>
              </a:rPr>
              <a:t>MOAPS (mother of all port scanners) = NMAP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50" dirty="0" err="1"/>
              <a:t>Nmap</a:t>
            </a:r>
            <a:r>
              <a:rPr lang="en-US" sz="1350" dirty="0"/>
              <a:t>:</a:t>
            </a:r>
          </a:p>
          <a:p>
            <a:pPr lvl="1"/>
            <a:r>
              <a:rPr lang="en-US" sz="1350" dirty="0"/>
              <a:t>Freely available at: </a:t>
            </a:r>
            <a:r>
              <a:rPr lang="en-US" sz="1350" dirty="0">
                <a:hlinkClick r:id="rId3"/>
              </a:rPr>
              <a:t>https://nmap.org</a:t>
            </a:r>
            <a:endParaRPr lang="en-US" sz="1350" dirty="0"/>
          </a:p>
          <a:p>
            <a:pPr lvl="1"/>
            <a:r>
              <a:rPr lang="en-US" sz="1350" dirty="0"/>
              <a:t>Widely used by both underground and security professionals</a:t>
            </a:r>
          </a:p>
          <a:p>
            <a:pPr lvl="2"/>
            <a:r>
              <a:rPr lang="en-US" sz="1350" dirty="0"/>
              <a:t>Multi-platform (Windows, </a:t>
            </a:r>
            <a:r>
              <a:rPr lang="en-US" sz="1350" dirty="0" err="1"/>
              <a:t>unix</a:t>
            </a:r>
            <a:r>
              <a:rPr lang="en-US" sz="1350" dirty="0"/>
              <a:t>, </a:t>
            </a:r>
            <a:r>
              <a:rPr lang="en-US" sz="1350" dirty="0" err="1"/>
              <a:t>linux</a:t>
            </a:r>
            <a:r>
              <a:rPr lang="en-US" sz="1350" dirty="0"/>
              <a:t>)</a:t>
            </a:r>
          </a:p>
          <a:p>
            <a:pPr lvl="1"/>
            <a:r>
              <a:rPr lang="en-US" sz="1350" dirty="0" err="1"/>
              <a:t>Nmapfe</a:t>
            </a:r>
            <a:r>
              <a:rPr lang="en-US" sz="1350" dirty="0"/>
              <a:t> (</a:t>
            </a:r>
            <a:r>
              <a:rPr lang="en-US" sz="1350" dirty="0" err="1"/>
              <a:t>zenmap</a:t>
            </a:r>
            <a:r>
              <a:rPr lang="en-US" sz="1350" dirty="0"/>
              <a:t>) = GUI</a:t>
            </a:r>
          </a:p>
          <a:p>
            <a:pPr lvl="2"/>
            <a:r>
              <a:rPr lang="en-US" sz="1350" dirty="0"/>
              <a:t>Good place to start but begin but don’t let it become a crutch!</a:t>
            </a:r>
          </a:p>
          <a:p>
            <a:pPr lvl="2"/>
            <a:r>
              <a:rPr lang="en-US" sz="1350" dirty="0"/>
              <a:t>After you learn a little force yourself to use the command line.</a:t>
            </a:r>
          </a:p>
          <a:p>
            <a:pPr lvl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46680173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2136</TotalTime>
  <Words>3550</Words>
  <Application>Microsoft Macintosh PowerPoint</Application>
  <PresentationFormat>On-screen Show (4:3)</PresentationFormat>
  <Paragraphs>518</Paragraphs>
  <Slides>47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Calibri Light</vt:lpstr>
      <vt:lpstr>Mangal</vt:lpstr>
      <vt:lpstr>Wingdings</vt:lpstr>
      <vt:lpstr>PP_C5Modules_CC_License_standard</vt:lpstr>
      <vt:lpstr>Cyber Operations</vt:lpstr>
      <vt:lpstr>Learning Outcomes</vt:lpstr>
      <vt:lpstr>Post Recon</vt:lpstr>
      <vt:lpstr>Scanning vs Port Scanning</vt:lpstr>
      <vt:lpstr>Perimeter Scanning Goal?</vt:lpstr>
      <vt:lpstr>Sweeps</vt:lpstr>
      <vt:lpstr>EXAMPLE!</vt:lpstr>
      <vt:lpstr>Defend Against Scanning (network mapping)</vt:lpstr>
      <vt:lpstr>MOAPS (mother of all port scanners) = NMAP</vt:lpstr>
      <vt:lpstr>Port Scanning</vt:lpstr>
      <vt:lpstr>Port Scanning Continued:</vt:lpstr>
      <vt:lpstr>3 Way Handshake</vt:lpstr>
      <vt:lpstr>TCP Connect Scan</vt:lpstr>
      <vt:lpstr>TCP Connect Scan</vt:lpstr>
      <vt:lpstr>TCP Connect Scan:  Review</vt:lpstr>
      <vt:lpstr>Review:</vt:lpstr>
      <vt:lpstr>Hang on, what if my host doesn’t ping or uses goofy ports?</vt:lpstr>
      <vt:lpstr>Other Ways to Specify Hosts</vt:lpstr>
      <vt:lpstr>TCP SYN Scan</vt:lpstr>
      <vt:lpstr>TCP SYN Scan</vt:lpstr>
      <vt:lpstr>TCP SYNScan:  Review</vt:lpstr>
      <vt:lpstr>Review:</vt:lpstr>
      <vt:lpstr>Performing UDP Scans</vt:lpstr>
      <vt:lpstr>Note about UDP</vt:lpstr>
      <vt:lpstr>Violating the Protocol Spec: TCP FIN</vt:lpstr>
      <vt:lpstr>TCP FIN Scan:  Review</vt:lpstr>
      <vt:lpstr>Review:</vt:lpstr>
      <vt:lpstr>More Violation Fun: Xmas Tree Scan</vt:lpstr>
      <vt:lpstr>TCP Xmas Tree Scan:  Review</vt:lpstr>
      <vt:lpstr>Review:</vt:lpstr>
      <vt:lpstr>Continuing to Violate: TCP Null Scan</vt:lpstr>
      <vt:lpstr>TCP Null Scan:  Review</vt:lpstr>
      <vt:lpstr>Review:</vt:lpstr>
      <vt:lpstr>Another Violation:  ACK Scan</vt:lpstr>
      <vt:lpstr>TCP ACK Scan:  Review</vt:lpstr>
      <vt:lpstr>Review:</vt:lpstr>
      <vt:lpstr>Obscure Scanning: FTP Bounce</vt:lpstr>
      <vt:lpstr>FTP Bounce</vt:lpstr>
      <vt:lpstr>Idle Scan</vt:lpstr>
      <vt:lpstr>Idle Scan Continued</vt:lpstr>
      <vt:lpstr>Idle Scan</vt:lpstr>
      <vt:lpstr>Idle Scan</vt:lpstr>
      <vt:lpstr>Idle Scan: Part 1</vt:lpstr>
      <vt:lpstr>Idle Scan: Part 2</vt:lpstr>
      <vt:lpstr>TCP Idle Scan:  Review</vt:lpstr>
      <vt:lpstr>Review:</vt:lpstr>
      <vt:lpstr>Practice Makes Perfect…</vt:lpstr>
    </vt:vector>
  </TitlesOfParts>
  <Company>University of California at Davis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Ham, Michael</cp:lastModifiedBy>
  <cp:revision>192</cp:revision>
  <cp:lastPrinted>2016-07-18T16:40:10Z</cp:lastPrinted>
  <dcterms:created xsi:type="dcterms:W3CDTF">2016-07-03T20:12:42Z</dcterms:created>
  <dcterms:modified xsi:type="dcterms:W3CDTF">2018-03-13T19:44:36Z</dcterms:modified>
</cp:coreProperties>
</file>