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454-7420-4BD3-82B3-8C5E6FC62474}" type="slidenum">
              <a:rPr lang="en-US"/>
              <a:pPr/>
              <a:t>18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/>
              <a:t>TOTAL PORTS ON A PC = 65,535</a:t>
            </a:r>
          </a:p>
          <a:p>
            <a:pPr eaLnBrk="1" hangingPunct="1"/>
            <a:r>
              <a:rPr lang="en-CA" dirty="0"/>
              <a:t>Port #’s 1024 and below are “well known ports” = reserved</a:t>
            </a:r>
          </a:p>
          <a:p>
            <a:pPr eaLnBrk="1" hangingPunct="1"/>
            <a:endParaRPr lang="en-CA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Scan all ports when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just well-known ports</a:t>
            </a:r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914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answers the door</a:t>
            </a:r>
            <a:r>
              <a:rPr lang="en-US" baseline="0" dirty="0"/>
              <a:t> = what service is running!  (sometimes we just know who will answer the door by the port number!)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Always</a:t>
            </a:r>
            <a:r>
              <a:rPr lang="en-CA" baseline="0" dirty="0"/>
              <a:t> start with some very simple attacks…you’ll be surprised at what you’ll find…like default user names and passwords</a:t>
            </a:r>
            <a:endParaRPr lang="en-CA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</a:t>
            </a:r>
            <a:r>
              <a:rPr lang="en-US" baseline="0" dirty="0"/>
              <a:t> be scanning EVERYTHING on your network.  OFTEN!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CD8E0-D423-4BA5-994B-B4EC66C59CA3}" type="slidenum">
              <a:rPr lang="en-US"/>
              <a:pPr/>
              <a:t>21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/>
              <a:t>Respond</a:t>
            </a:r>
            <a:r>
              <a:rPr lang="en-CA" baseline="0" dirty="0"/>
              <a:t> differently?</a:t>
            </a:r>
          </a:p>
          <a:p>
            <a:pPr eaLnBrk="1" hangingPunct="1"/>
            <a:r>
              <a:rPr lang="en-CA" baseline="0" dirty="0"/>
              <a:t>	* how do they implement the </a:t>
            </a:r>
            <a:r>
              <a:rPr lang="en-CA" baseline="0" dirty="0" err="1"/>
              <a:t>tcp/ip</a:t>
            </a:r>
            <a:r>
              <a:rPr lang="en-CA" baseline="0" dirty="0"/>
              <a:t> stack</a:t>
            </a:r>
          </a:p>
          <a:p>
            <a:pPr eaLnBrk="1" hangingPunct="1"/>
            <a:endParaRPr lang="en-CA" baseline="0" dirty="0"/>
          </a:p>
          <a:p>
            <a:pPr eaLnBrk="1" hangingPunct="1"/>
            <a:r>
              <a:rPr lang="en-CA" baseline="0" dirty="0"/>
              <a:t>What’s a 3 way handshake?</a:t>
            </a:r>
          </a:p>
          <a:p>
            <a:pPr eaLnBrk="1" hangingPunct="1"/>
            <a:r>
              <a:rPr lang="en-CA" baseline="0" dirty="0"/>
              <a:t>	* </a:t>
            </a:r>
            <a:r>
              <a:rPr lang="en-CA" baseline="0" dirty="0" err="1"/>
              <a:t>syn</a:t>
            </a:r>
            <a:endParaRPr lang="en-CA" baseline="0" dirty="0"/>
          </a:p>
          <a:p>
            <a:pPr eaLnBrk="1" hangingPunct="1"/>
            <a:r>
              <a:rPr lang="en-CA" baseline="0" dirty="0"/>
              <a:t>	* </a:t>
            </a:r>
            <a:r>
              <a:rPr lang="en-CA" baseline="0" dirty="0" err="1"/>
              <a:t>syn</a:t>
            </a:r>
            <a:r>
              <a:rPr lang="en-CA" baseline="0" dirty="0"/>
              <a:t> – </a:t>
            </a:r>
            <a:r>
              <a:rPr lang="en-CA" baseline="0" dirty="0" err="1"/>
              <a:t>ack</a:t>
            </a:r>
            <a:endParaRPr lang="en-CA" baseline="0" dirty="0"/>
          </a:p>
          <a:p>
            <a:pPr eaLnBrk="1" hangingPunct="1"/>
            <a:r>
              <a:rPr lang="en-CA" baseline="0" dirty="0"/>
              <a:t>	* </a:t>
            </a:r>
            <a:r>
              <a:rPr lang="en-CA" baseline="0" dirty="0" err="1"/>
              <a:t>ack</a:t>
            </a:r>
            <a:endParaRPr lang="en-CA" baseline="0" dirty="0"/>
          </a:p>
          <a:p>
            <a:pPr eaLnBrk="1" hangingPunct="1"/>
            <a:endParaRPr lang="en-CA" baseline="0" dirty="0"/>
          </a:p>
          <a:p>
            <a:pPr eaLnBrk="1" hangingPunct="1"/>
            <a:r>
              <a:rPr lang="en-CA" baseline="0" dirty="0"/>
              <a:t>Like a phone call…</a:t>
            </a:r>
          </a:p>
          <a:p>
            <a:pPr eaLnBrk="1" hangingPunct="1"/>
            <a:r>
              <a:rPr lang="en-CA" baseline="0" dirty="0"/>
              <a:t>	* I dial YOU (</a:t>
            </a:r>
            <a:r>
              <a:rPr lang="en-CA" baseline="0" dirty="0" err="1"/>
              <a:t>syn</a:t>
            </a:r>
            <a:r>
              <a:rPr lang="en-CA" baseline="0" dirty="0"/>
              <a:t>)</a:t>
            </a:r>
          </a:p>
          <a:p>
            <a:pPr eaLnBrk="1" hangingPunct="1"/>
            <a:r>
              <a:rPr lang="en-CA" baseline="0" dirty="0"/>
              <a:t>	* You answer by saying “hello?” (</a:t>
            </a:r>
            <a:r>
              <a:rPr lang="en-CA" baseline="0" dirty="0" err="1"/>
              <a:t>syn-ack</a:t>
            </a:r>
            <a:r>
              <a:rPr lang="en-CA" baseline="0" dirty="0"/>
              <a:t>)</a:t>
            </a:r>
          </a:p>
          <a:p>
            <a:pPr eaLnBrk="1" hangingPunct="1"/>
            <a:r>
              <a:rPr lang="en-CA" baseline="0" dirty="0"/>
              <a:t>	* I say “hello this is pat (</a:t>
            </a:r>
            <a:r>
              <a:rPr lang="en-CA" baseline="0" dirty="0" err="1"/>
              <a:t>ack</a:t>
            </a:r>
            <a:r>
              <a:rPr lang="en-CA" baseline="0" dirty="0"/>
              <a:t>)</a:t>
            </a:r>
          </a:p>
          <a:p>
            <a:pPr eaLnBrk="1" hangingPunct="1"/>
            <a:endParaRPr lang="en-CA" baseline="0" dirty="0"/>
          </a:p>
          <a:p>
            <a:pPr eaLnBrk="1" hangingPunct="1"/>
            <a:endParaRPr lang="en-CA" baseline="0" dirty="0"/>
          </a:p>
          <a:p>
            <a:pPr eaLnBrk="1" hangingPunct="1"/>
            <a:r>
              <a:rPr lang="en-CA" baseline="0" dirty="0"/>
              <a:t>	</a:t>
            </a:r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80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D950F-CF0A-4132-A101-2EED18906E75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/>
              <a:t>Nmap</a:t>
            </a:r>
            <a:endParaRPr lang="en-US" dirty="0"/>
          </a:p>
          <a:p>
            <a:pPr eaLnBrk="1" hangingPunct="1"/>
            <a:r>
              <a:rPr lang="en-US" dirty="0" err="1"/>
              <a:t>Unicornscan</a:t>
            </a:r>
            <a:endParaRPr lang="en-US" dirty="0"/>
          </a:p>
          <a:p>
            <a:pPr eaLnBrk="1" hangingPunct="1"/>
            <a:r>
              <a:rPr lang="en-US" dirty="0" err="1"/>
              <a:t>NetScanTools</a:t>
            </a:r>
            <a:r>
              <a:rPr lang="en-US" dirty="0"/>
              <a:t> Pro 2004</a:t>
            </a:r>
          </a:p>
          <a:p>
            <a:pPr eaLnBrk="1" hangingPunct="1"/>
            <a:r>
              <a:rPr lang="en-US" dirty="0"/>
              <a:t>Nessus</a:t>
            </a:r>
          </a:p>
          <a:p>
            <a:pPr eaLnBrk="1" hangingPunct="1"/>
            <a:endParaRPr lang="en-US" baseline="0" dirty="0">
              <a:sym typeface="Wingdings"/>
            </a:endParaRPr>
          </a:p>
          <a:p>
            <a:pPr eaLnBrk="1" hangingPunct="1"/>
            <a:r>
              <a:rPr lang="en-US" baseline="0" dirty="0">
                <a:sym typeface="Wingdings"/>
              </a:rPr>
              <a:t></a:t>
            </a:r>
            <a:r>
              <a:rPr lang="en-US" baseline="0" dirty="0" err="1">
                <a:sym typeface="Wingdings"/>
              </a:rPr>
              <a:t>ssh</a:t>
            </a:r>
            <a:r>
              <a:rPr lang="en-US" baseline="0" dirty="0">
                <a:sym typeface="Wingdings"/>
              </a:rPr>
              <a:t>  </a:t>
            </a:r>
            <a:r>
              <a:rPr lang="en-US" baseline="0" dirty="0" err="1">
                <a:sym typeface="Wingdings"/>
              </a:rPr>
              <a:t>startd</a:t>
            </a:r>
            <a:endParaRPr lang="en-US" dirty="0"/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/>
              <a:t>Automation is ok for starters…it’s great for beginners…but not because you’re “</a:t>
            </a:r>
            <a:r>
              <a:rPr lang="en-CA" dirty="0" err="1"/>
              <a:t>leet</a:t>
            </a:r>
            <a:r>
              <a:rPr lang="en-CA" dirty="0"/>
              <a:t>” if you know command line…</a:t>
            </a:r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/>
              <a:t>BECAUSE</a:t>
            </a:r>
            <a:r>
              <a:rPr lang="en-CA" baseline="0" dirty="0"/>
              <a:t> YOU’RE LEET IF YOU KNOW HOW TO CONTROL A TOOL!...automation makes things easy BUT often REMOVES your control</a:t>
            </a:r>
          </a:p>
          <a:p>
            <a:pPr eaLnBrk="1" hangingPunct="1"/>
            <a:endParaRPr lang="en-CA" baseline="0" dirty="0"/>
          </a:p>
          <a:p>
            <a:pPr eaLnBrk="1" hangingPunct="1"/>
            <a:r>
              <a:rPr lang="en-CA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14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wizard…</a:t>
            </a:r>
          </a:p>
          <a:p>
            <a:endParaRPr lang="en-US" dirty="0"/>
          </a:p>
          <a:p>
            <a:r>
              <a:rPr lang="en-US" dirty="0"/>
              <a:t>Honestly…can be flakey…but still worth checking out</a:t>
            </a:r>
          </a:p>
          <a:p>
            <a:endParaRPr lang="en-US" dirty="0"/>
          </a:p>
          <a:p>
            <a:r>
              <a:rPr lang="en-US" dirty="0"/>
              <a:t>Demo simple scan…</a:t>
            </a:r>
          </a:p>
          <a:p>
            <a:endParaRPr lang="en-US" dirty="0"/>
          </a:p>
          <a:p>
            <a:r>
              <a:rPr lang="en-US" dirty="0"/>
              <a:t>Scan </a:t>
            </a:r>
            <a:r>
              <a:rPr lang="en-US" dirty="0" err="1"/>
              <a:t>winxp</a:t>
            </a:r>
            <a:r>
              <a:rPr lang="en-US" dirty="0"/>
              <a:t> -</a:t>
            </a:r>
            <a:r>
              <a:rPr lang="en-US" dirty="0">
                <a:sym typeface="Wingdings"/>
              </a:rPr>
              <a:t> browse service 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/>
              <a:t>Autoscan</a:t>
            </a:r>
            <a:r>
              <a:rPr lang="en-US" dirty="0"/>
              <a:t> allows you to interrogate</a:t>
            </a:r>
            <a:r>
              <a:rPr lang="en-US" baseline="0" dirty="0"/>
              <a:t> the target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Check the summary --- and services (see left and lower left panes)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Use the dropdown box to interact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Click on the service to get more info…use “Nautilus” browser to interact / browse shares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feature!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Remember not EVERY device is an intruder…but this is SURE handy…</a:t>
            </a:r>
          </a:p>
          <a:p>
            <a:endParaRPr lang="en-US" baseline="0" dirty="0"/>
          </a:p>
          <a:p>
            <a:r>
              <a:rPr lang="en-US" baseline="0" dirty="0"/>
              <a:t>Easy to set up---just run a scan and click the button…</a:t>
            </a:r>
          </a:p>
          <a:p>
            <a:endParaRPr lang="en-US" baseline="0" dirty="0"/>
          </a:p>
          <a:p>
            <a:r>
              <a:rPr lang="en-US" baseline="0" dirty="0"/>
              <a:t>Now if you have a TON of devices…and a “transient” work force---maybe not so much---but with a small network==AWESOME!!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5E778-5DCE-42C1-8B0E-A8F0A949107E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2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r>
              <a:rPr lang="en-US" dirty="0"/>
              <a:t>Host mode</a:t>
            </a:r>
            <a:r>
              <a:rPr lang="en-US" baseline="0" dirty="0"/>
              <a:t>---WHEN you use this remember you’ll need to set your IP’s manually as there is no DHCP server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Recon = “casing the joint”</a:t>
            </a:r>
          </a:p>
          <a:p>
            <a:pPr eaLnBrk="1" hangingPunct="1"/>
            <a:r>
              <a:rPr lang="en-US" dirty="0"/>
              <a:t>Scanning = “knocking on the doors and windows”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Very load, very noisy, very easy to track.  You can go to jail PERIOD.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YOU ARE DOING THIS ON YOUR LOCAL MACHINE---to host only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32648-0AFA-4E44-BA1D-063D8F0E0F0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</a:t>
            </a:r>
            <a:r>
              <a:rPr lang="en-US" baseline="0" dirty="0"/>
              <a:t> can create a script and run it (add clear if you don’t want to see it) OR…put in /</a:t>
            </a:r>
            <a:r>
              <a:rPr lang="en-US" baseline="0" dirty="0" err="1"/>
              <a:t>etc</a:t>
            </a:r>
            <a:r>
              <a:rPr lang="en-US" baseline="0" dirty="0"/>
              <a:t>/</a:t>
            </a:r>
            <a:r>
              <a:rPr lang="en-US" baseline="0" dirty="0" err="1"/>
              <a:t>rc.local</a:t>
            </a:r>
            <a:r>
              <a:rPr lang="en-US" baseline="0" dirty="0"/>
              <a:t> if you want it to run on startup</a:t>
            </a:r>
          </a:p>
          <a:p>
            <a:endParaRPr lang="en-US" baseline="0" dirty="0"/>
          </a:p>
          <a:p>
            <a:r>
              <a:rPr lang="en-US" baseline="0" dirty="0"/>
              <a:t>Gives you the ability to practice!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Nothing set up---so</a:t>
            </a:r>
            <a:r>
              <a:rPr lang="en-US" baseline="0" dirty="0"/>
              <a:t> we’ll skip this on this time and I’ll do a ping demo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How to practice: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#/bin/bash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echo "Setting up the victim machine, this will take just a moment..."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ifconfig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eth2 down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sleep 2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ifconfig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eth2 172.16.45.$((( $RANDOM %253)+1)) up sleep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 uncomment the following lines to set up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servics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on your victim # please note, you may need to change the location / path depending on your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distro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init.d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start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sleep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init.d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/apache start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#sleep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init.d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/ftp start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#sleep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echo "This victim machine is now setup."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echo "The IP address is somewhere in the 172.16.45.0/24 network."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echo "You may now close this window and begin your attack...Good luck!"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2F056-29B0-49F5-897F-5986A98EFE33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 typeface="Arial"/>
              <a:buChar char="•"/>
            </a:pPr>
            <a:r>
              <a:rPr lang="en-US" dirty="0"/>
              <a:t>Remember we’re starting simple…and it</a:t>
            </a:r>
            <a:r>
              <a:rPr lang="en-US" baseline="0" dirty="0"/>
              <a:t> doesn’t get any more simple than </a:t>
            </a:r>
            <a:r>
              <a:rPr lang="en-US" dirty="0"/>
              <a:t>PINGS!</a:t>
            </a:r>
          </a:p>
          <a:p>
            <a:pPr marL="171450" indent="-171450" eaLnBrk="1" hangingPunct="1">
              <a:buFont typeface="Arial"/>
              <a:buChar char="•"/>
            </a:pPr>
            <a:endParaRPr lang="en-US" dirty="0"/>
          </a:p>
          <a:p>
            <a:pPr eaLnBrk="1" hangingPunct="1"/>
            <a:r>
              <a:rPr lang="en-US" dirty="0"/>
              <a:t>Uses a special packet called an IMCP packet</a:t>
            </a:r>
          </a:p>
          <a:p>
            <a:pPr eaLnBrk="1" hangingPunct="1"/>
            <a:r>
              <a:rPr lang="en-US" dirty="0"/>
              <a:t>Here is an example of 1 ping…ping </a:t>
            </a:r>
            <a:r>
              <a:rPr lang="en-US" dirty="0" err="1"/>
              <a:t>google</a:t>
            </a:r>
            <a:endParaRPr lang="en-US" dirty="0"/>
          </a:p>
          <a:p>
            <a:pPr eaLnBrk="1" hangingPunct="1"/>
            <a:r>
              <a:rPr lang="en-US" dirty="0"/>
              <a:t>What if we wanted to quickly determine which hosts were alive in a GROUP (range) of IP’s?</a:t>
            </a:r>
          </a:p>
          <a:p>
            <a:pPr eaLnBrk="1" hangingPunct="1"/>
            <a:r>
              <a:rPr lang="en-US" dirty="0"/>
              <a:t>192.168.1.1-192.168.1.254</a:t>
            </a:r>
          </a:p>
          <a:p>
            <a:pPr eaLnBrk="1" hangingPunct="1"/>
            <a:r>
              <a:rPr lang="en-US" dirty="0"/>
              <a:t>192.168.1.1-192.168.200.254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Ping is one of the most useful network debugging tools available. The first ping </a:t>
            </a:r>
          </a:p>
          <a:p>
            <a:pPr eaLnBrk="1" hangingPunct="1"/>
            <a:r>
              <a:rPr lang="en-US" dirty="0"/>
              <a:t>program was written by Mike </a:t>
            </a:r>
            <a:r>
              <a:rPr lang="en-US" dirty="0" err="1"/>
              <a:t>Muuss</a:t>
            </a:r>
            <a:r>
              <a:rPr lang="en-US" dirty="0"/>
              <a:t> in December 1983 for use on Unix machines. </a:t>
            </a:r>
            <a:r>
              <a:rPr lang="en-US" dirty="0" err="1"/>
              <a:t>Muuss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named his program after the sonar sounds used for echolocation by submarines, </a:t>
            </a:r>
          </a:p>
          <a:p>
            <a:pPr eaLnBrk="1" hangingPunct="1"/>
            <a:r>
              <a:rPr lang="en-US" dirty="0"/>
              <a:t>although some say ping stands for "Packet </a:t>
            </a:r>
            <a:r>
              <a:rPr lang="en-US" dirty="0" err="1"/>
              <a:t>InterNet</a:t>
            </a:r>
            <a:r>
              <a:rPr lang="en-US" dirty="0"/>
              <a:t> Grouper".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Ping sends a small packet of information containing an ICMP ECHO_REQUEST to a specified computer, </a:t>
            </a:r>
          </a:p>
          <a:p>
            <a:pPr eaLnBrk="1" hangingPunct="1"/>
            <a:r>
              <a:rPr lang="en-US" dirty="0"/>
              <a:t>which then sends an ECHO_REPLY packet in return. The ping program then evaluates 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/>
              <a:t>Packet Internet Groper </a:t>
            </a:r>
          </a:p>
          <a:p>
            <a:pPr lvl="1" eaLnBrk="1" hangingPunct="1"/>
            <a:r>
              <a:rPr lang="en-US" dirty="0"/>
              <a:t>A program for determining if another computer is presently connected to the Internet</a:t>
            </a:r>
          </a:p>
          <a:p>
            <a:pPr lvl="1" eaLnBrk="1" hangingPunct="1"/>
            <a:r>
              <a:rPr lang="en-US" dirty="0"/>
              <a:t>A diagnostic utility program that indicates whether a remote host is actually connected to the network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reply, and a report is shown.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You can check several things with the ping program:</a:t>
            </a:r>
          </a:p>
          <a:p>
            <a:pPr marL="228600" indent="-228600" eaLnBrk="1" hangingPunct="1">
              <a:buAutoNum type="arabicParenR"/>
            </a:pPr>
            <a:r>
              <a:rPr lang="en-US" dirty="0"/>
              <a:t>can you reach another computer, </a:t>
            </a:r>
          </a:p>
          <a:p>
            <a:pPr marL="228600" indent="-228600" eaLnBrk="1" hangingPunct="1">
              <a:buAutoNum type="arabicParenR"/>
            </a:pPr>
            <a:r>
              <a:rPr lang="en-US" dirty="0"/>
              <a:t>how long does it take to bounce a packet off of another site, ... </a:t>
            </a:r>
          </a:p>
          <a:p>
            <a:pPr marL="228600" indent="-228600" eaLnBrk="1" hangingPunct="1">
              <a:buAutoNum type="arabicParenR"/>
            </a:pPr>
            <a:r>
              <a:rPr lang="en-US" dirty="0"/>
              <a:t>You can ping either a domain name, or an IP address</a:t>
            </a:r>
            <a:r>
              <a:rPr lang="en-US" baseline="0" dirty="0"/>
              <a:t> (*DNS troubleshooting)</a:t>
            </a:r>
            <a:endParaRPr lang="en-US" dirty="0"/>
          </a:p>
          <a:p>
            <a:pPr marL="171450" indent="-171450" eaLnBrk="1" hangingPunct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DC96-2CC3-4F3E-95F2-D7E977E88562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/>
              <a:t>Fping</a:t>
            </a:r>
            <a:r>
              <a:rPr lang="en-US" dirty="0"/>
              <a:t> = “fast ping” tool to ping</a:t>
            </a:r>
            <a:r>
              <a:rPr lang="en-US" baseline="0" dirty="0"/>
              <a:t> ranges!</a:t>
            </a:r>
          </a:p>
          <a:p>
            <a:pPr eaLnBrk="1" hangingPunct="1"/>
            <a:endParaRPr lang="en-US" baseline="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Switch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Option to change the way a program functions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View man or help to review switches</a:t>
            </a:r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Help in </a:t>
            </a:r>
            <a:r>
              <a:rPr lang="en-US" baseline="0" dirty="0" err="1"/>
              <a:t>linux</a:t>
            </a:r>
            <a:r>
              <a:rPr lang="en-US" baseline="0" dirty="0"/>
              <a:t> = man </a:t>
            </a:r>
            <a:r>
              <a:rPr lang="en-US" baseline="0" dirty="0" err="1"/>
              <a:t>fping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Results.txt</a:t>
            </a:r>
            <a:r>
              <a:rPr lang="en-US" baseline="0" dirty="0"/>
              <a:t> will be created in your “tools” directory (or where ever </a:t>
            </a:r>
            <a:r>
              <a:rPr lang="en-US" baseline="0" dirty="0" err="1"/>
              <a:t>fping</a:t>
            </a:r>
            <a:r>
              <a:rPr lang="en-US" baseline="0" dirty="0"/>
              <a:t> is installed)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-l switch:  limit results to errors and results IN WINDOWS ONLY!  -- in Linux this will cause a continuous loop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Use –g to generate a target list:</a:t>
            </a:r>
          </a:p>
          <a:p>
            <a:pPr marL="628650" lvl="1" indent="-171450" eaLnBrk="1" hangingPunct="1">
              <a:buFont typeface="Arial"/>
              <a:buChar char="•"/>
            </a:pPr>
            <a:r>
              <a:rPr lang="en-US" baseline="0" dirty="0"/>
              <a:t>-g gives us the option to either use CIDR or manually specify a range</a:t>
            </a:r>
          </a:p>
          <a:p>
            <a:pPr marL="1085850" lvl="2" indent="-171450" eaLnBrk="1" hangingPunct="1">
              <a:buFont typeface="Arial"/>
              <a:buChar char="•"/>
            </a:pPr>
            <a:r>
              <a:rPr lang="en-US" baseline="0" dirty="0"/>
              <a:t>So to sweep an entire class c range you would use:  -g 192.168.7.0/24</a:t>
            </a:r>
          </a:p>
          <a:p>
            <a:pPr marL="628650" lvl="1" indent="-171450" eaLnBrk="1" hangingPunct="1">
              <a:buFont typeface="Arial"/>
              <a:buChar char="•"/>
            </a:pPr>
            <a:r>
              <a:rPr lang="en-US" baseline="0" dirty="0"/>
              <a:t>Or we can sweep specifying the range </a:t>
            </a:r>
          </a:p>
          <a:p>
            <a:pPr marL="1085850" lvl="2" indent="-171450" eaLnBrk="1" hangingPunct="1">
              <a:buFont typeface="Arial"/>
              <a:buChar char="•"/>
            </a:pPr>
            <a:r>
              <a:rPr lang="en-US" baseline="0" dirty="0"/>
              <a:t>Must specify first IP and last IP </a:t>
            </a:r>
            <a:r>
              <a:rPr lang="en-US" baseline="0" dirty="0" err="1"/>
              <a:t>sperated</a:t>
            </a:r>
            <a:r>
              <a:rPr lang="en-US" baseline="0" dirty="0"/>
              <a:t> by a space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DO THIS!!  Ping sweep our network---what responds?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In windows  </a:t>
            </a:r>
            <a:r>
              <a:rPr lang="en-US" baseline="0" dirty="0" err="1"/>
              <a:t>fping</a:t>
            </a:r>
            <a:r>
              <a:rPr lang="en-US" baseline="0" dirty="0"/>
              <a:t> -g 192.168.7.1-254 -a &gt; </a:t>
            </a:r>
            <a:r>
              <a:rPr lang="en-US" baseline="0" dirty="0" err="1"/>
              <a:t>results.txt</a:t>
            </a:r>
            <a:r>
              <a:rPr lang="en-US" baseline="0" dirty="0"/>
              <a:t> </a:t>
            </a:r>
          </a:p>
          <a:p>
            <a:pPr eaLnBrk="1" hangingPunct="1"/>
            <a:r>
              <a:rPr lang="en-US" baseline="0" dirty="0"/>
              <a:t>	* -a = show only hosts that are alive</a:t>
            </a:r>
          </a:p>
          <a:p>
            <a:pPr eaLnBrk="1" hangingPunct="1"/>
            <a:r>
              <a:rPr lang="en-US" baseline="0" dirty="0"/>
              <a:t>	* -</a:t>
            </a:r>
            <a:r>
              <a:rPr lang="en-US" baseline="0" dirty="0" err="1"/>
              <a:t>s</a:t>
            </a:r>
            <a:r>
              <a:rPr lang="en-US" baseline="0" dirty="0"/>
              <a:t> = print the final stats</a:t>
            </a:r>
          </a:p>
          <a:p>
            <a:pPr eaLnBrk="1" hangingPunct="1"/>
            <a:r>
              <a:rPr lang="en-US" b="1" baseline="0" dirty="0"/>
              <a:t>	* -</a:t>
            </a:r>
            <a:r>
              <a:rPr lang="en-US" b="1" baseline="0" dirty="0" err="1"/>
              <a:t>q</a:t>
            </a:r>
            <a:r>
              <a:rPr lang="en-US" b="1" baseline="0" dirty="0"/>
              <a:t> = quiet (don’t show per ping / per target results)</a:t>
            </a:r>
          </a:p>
          <a:p>
            <a:pPr eaLnBrk="1" hangingPunct="1"/>
            <a:r>
              <a:rPr lang="en-US" b="1" baseline="0" dirty="0"/>
              <a:t>	* -</a:t>
            </a:r>
            <a:r>
              <a:rPr lang="en-US" b="1" baseline="0" dirty="0" err="1"/>
              <a:t>r</a:t>
            </a:r>
            <a:r>
              <a:rPr lang="en-US" b="1" baseline="0" dirty="0"/>
              <a:t> = set number of retries 3 by default</a:t>
            </a:r>
          </a:p>
          <a:p>
            <a:pPr eaLnBrk="1" hangingPunct="1"/>
            <a:r>
              <a:rPr lang="en-US" b="1" baseline="0" dirty="0"/>
              <a:t>	*  by default </a:t>
            </a:r>
            <a:r>
              <a:rPr lang="en-US" b="1" baseline="0" dirty="0" err="1"/>
              <a:t>fping</a:t>
            </a:r>
            <a:r>
              <a:rPr lang="en-US" b="1" baseline="0" dirty="0"/>
              <a:t> sends several requests to target before giving up…and it waits a little longer on each successive request </a:t>
            </a:r>
          </a:p>
          <a:p>
            <a:pPr eaLnBrk="1" hangingPunct="1"/>
            <a:r>
              <a:rPr lang="en-US" b="1" baseline="0" dirty="0"/>
              <a:t>		* by default it waits 1.5 times longer</a:t>
            </a:r>
          </a:p>
          <a:p>
            <a:pPr eaLnBrk="1" hangingPunct="1"/>
            <a:r>
              <a:rPr lang="en-US" b="1" baseline="0" dirty="0"/>
              <a:t>	*  -f = read targets from a list (</a:t>
            </a:r>
            <a:r>
              <a:rPr lang="en-US" b="1" baseline="0" dirty="0" err="1"/>
              <a:t>fping</a:t>
            </a:r>
            <a:r>
              <a:rPr lang="en-US" b="1" baseline="0" dirty="0"/>
              <a:t> &lt; </a:t>
            </a:r>
            <a:r>
              <a:rPr lang="en-US" b="1" baseline="0" dirty="0" err="1"/>
              <a:t>target_list</a:t>
            </a:r>
            <a:r>
              <a:rPr lang="en-US" b="1" baseline="0" dirty="0"/>
              <a:t>)</a:t>
            </a:r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9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list of switches</a:t>
            </a:r>
            <a:r>
              <a:rPr lang="en-US" baseline="0" dirty="0"/>
              <a:t> / parameters you should get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look at simple</a:t>
            </a:r>
            <a:r>
              <a:rPr lang="en-US" baseline="0" dirty="0"/>
              <a:t> port scanning with an automated tool --- </a:t>
            </a:r>
            <a:r>
              <a:rPr lang="en-US" baseline="0" dirty="0" err="1"/>
              <a:t>Autoscan</a:t>
            </a:r>
            <a:r>
              <a:rPr lang="en-US" baseline="0" dirty="0"/>
              <a:t>…more on this in a minute..</a:t>
            </a:r>
          </a:p>
          <a:p>
            <a:endParaRPr lang="en-US" baseline="0" dirty="0"/>
          </a:p>
          <a:p>
            <a:r>
              <a:rPr lang="en-US" baseline="0" dirty="0"/>
              <a:t>Then we’ll move to the KING of scanners--- </a:t>
            </a:r>
            <a:r>
              <a:rPr lang="en-US" baseline="0" dirty="0" err="1"/>
              <a:t>nmap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baseline="0" dirty="0"/>
              <a:t>Then we’ll look at Unicorn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numerically designated</a:t>
            </a:r>
            <a:r>
              <a:rPr lang="en-US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access point for TCP/IP network 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Allow</a:t>
            </a: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simultaneous communication w/o interference</a:t>
            </a:r>
          </a:p>
          <a:p>
            <a:pPr lvl="1">
              <a:buFont typeface="Arial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Like a phone number with extensions…</a:t>
            </a:r>
          </a:p>
          <a:p>
            <a:pPr lvl="1">
              <a:buFont typeface="Arial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Like a city with paths into the city </a:t>
            </a:r>
          </a:p>
          <a:p>
            <a:pPr lvl="2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city is your computer</a:t>
            </a:r>
          </a:p>
          <a:p>
            <a:pPr lvl="2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paths in (roads, interstates, county roads, bike paths, walking trails, railroads, etc…) </a:t>
            </a:r>
          </a:p>
          <a:p>
            <a:pPr lvl="3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Paths are the ports</a:t>
            </a:r>
          </a:p>
          <a:p>
            <a:pPr lvl="2">
              <a:buFont typeface="Arial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52FFB-1354-4893-99FB-31C2589056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reenmachine/httpscreensho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xploit-db.com/webap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henriksen/gitro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Cyber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05 </a:t>
            </a:r>
            <a:r>
              <a:rPr lang="mr-IN" sz="20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Intro to Scanning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git clone </a:t>
            </a:r>
            <a:r>
              <a:rPr lang="en-US">
                <a:hlinkClick r:id="rId2"/>
              </a:rPr>
              <a:t>https://github.com/breenmachine/httpscreenshot</a:t>
            </a:r>
            <a:r>
              <a:rPr lang="en-US"/>
              <a:t> /opt/httpscreenshot</a:t>
            </a:r>
          </a:p>
          <a:p>
            <a:r>
              <a:rPr lang="en-US"/>
              <a:t>cd /opt/httpscreenshot</a:t>
            </a:r>
          </a:p>
          <a:p>
            <a:r>
              <a:rPr lang="en-US"/>
              <a:t>./install-dependencies.sh</a:t>
            </a:r>
          </a:p>
          <a:p>
            <a:r>
              <a:rPr lang="en-US"/>
              <a:t>firefox clusters.html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3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Tons of benefits to HTTP Screenshot such as resolving certificate hostnames for virtual/shared hosting and threading</a:t>
            </a:r>
          </a:p>
          <a:p>
            <a:r>
              <a:rPr lang="en-US"/>
              <a:t>Correlates web pages together	</a:t>
            </a:r>
          </a:p>
          <a:p>
            <a:pPr lvl="1"/>
            <a:r>
              <a:rPr lang="en-US"/>
              <a:t>Groups those that have http basic auth for example</a:t>
            </a:r>
          </a:p>
          <a:p>
            <a:pPr lvl="1"/>
            <a:r>
              <a:rPr lang="en-US"/>
              <a:t>Groups printers</a:t>
            </a:r>
          </a:p>
          <a:p>
            <a:pPr lvl="1"/>
            <a:r>
              <a:rPr lang="en-US">
                <a:hlinkClick r:id="rId2"/>
              </a:rPr>
              <a:t>http://exploit-db.com/webapps</a:t>
            </a:r>
            <a:r>
              <a:rPr lang="en-US"/>
              <a:t> </a:t>
            </a:r>
          </a:p>
          <a:p>
            <a:r>
              <a:rPr lang="en-US"/>
              <a:t>Easier to report on and weed through</a:t>
            </a:r>
          </a:p>
          <a:p>
            <a:r>
              <a:rPr lang="en-US"/>
              <a:t>Alternative tools: Eyewitness, WMAP Network Scanning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4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helpful script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you find the hosts in this range?</a:t>
            </a:r>
          </a:p>
          <a:p>
            <a:pPr lvl="1"/>
            <a:r>
              <a:rPr lang="en-US"/>
              <a:t>172.16.45.1-254</a:t>
            </a:r>
          </a:p>
          <a:p>
            <a:pPr lvl="2"/>
            <a:r>
              <a:rPr lang="en-US"/>
              <a:t>#/bin/bash</a:t>
            </a:r>
          </a:p>
          <a:p>
            <a:pPr lvl="2"/>
            <a:r>
              <a:rPr lang="en-US"/>
              <a:t>echo "Setting up the victim machine, this will take just a moment..."</a:t>
            </a:r>
          </a:p>
          <a:p>
            <a:pPr lvl="2"/>
            <a:r>
              <a:rPr lang="en-US"/>
              <a:t>ifconfig eth2 down</a:t>
            </a:r>
          </a:p>
          <a:p>
            <a:pPr lvl="2"/>
            <a:r>
              <a:rPr lang="en-US"/>
              <a:t>sleep 2</a:t>
            </a:r>
          </a:p>
          <a:p>
            <a:pPr lvl="2"/>
            <a:r>
              <a:rPr lang="en-US"/>
              <a:t>ifconfig eth2 172.16.45.$((( $RANDOM %254)+1)) up sleep 2</a:t>
            </a:r>
          </a:p>
          <a:p>
            <a:pPr lvl="2"/>
            <a:r>
              <a:rPr lang="en-US"/>
              <a:t># uncomment the following lines to set up services on your victim </a:t>
            </a:r>
          </a:p>
          <a:p>
            <a:pPr lvl="2"/>
            <a:r>
              <a:rPr lang="en-US"/>
              <a:t># please note, distro specific paths apply</a:t>
            </a:r>
          </a:p>
          <a:p>
            <a:pPr lvl="2"/>
            <a:r>
              <a:rPr lang="en-US"/>
              <a:t>#/etc/init.d/ssh start</a:t>
            </a:r>
          </a:p>
          <a:p>
            <a:pPr lvl="2"/>
            <a:r>
              <a:rPr lang="en-US"/>
              <a:t>#/etc/init.d/apache start</a:t>
            </a:r>
          </a:p>
          <a:p>
            <a:pPr lvl="2"/>
            <a:r>
              <a:rPr lang="en-US"/>
              <a:t>#/etc/init.d/ftp start</a:t>
            </a:r>
          </a:p>
          <a:p>
            <a:pPr lvl="2"/>
            <a:r>
              <a:rPr lang="en-US"/>
              <a:t>echo "This victim machine is now setup."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1E7C-6DB3-4910-83EC-2E6385E8D8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Ping Sweeps</a:t>
            </a: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Ping sweeps</a:t>
            </a:r>
          </a:p>
          <a:p>
            <a:pPr lvl="1"/>
            <a:r>
              <a:rPr lang="en-US"/>
              <a:t>Identify which IP addresses belong to active hosts</a:t>
            </a:r>
          </a:p>
          <a:p>
            <a:pPr lvl="1"/>
            <a:r>
              <a:rPr lang="en-US"/>
              <a:t>Ping a range of IP addresses</a:t>
            </a:r>
          </a:p>
          <a:p>
            <a:r>
              <a:rPr lang="en-US"/>
              <a:t>Problems</a:t>
            </a:r>
          </a:p>
          <a:p>
            <a:pPr lvl="1"/>
            <a:r>
              <a:rPr lang="en-US"/>
              <a:t>Computers that are shut down cannot respond</a:t>
            </a:r>
          </a:p>
          <a:p>
            <a:pPr lvl="1"/>
            <a:r>
              <a:rPr lang="en-US"/>
              <a:t>Networks may be configured to block ICMP Echo Requests</a:t>
            </a:r>
          </a:p>
          <a:p>
            <a:pPr lvl="1"/>
            <a:r>
              <a:rPr lang="en-US"/>
              <a:t>Firewalls may filter out ICMP traffic</a:t>
            </a:r>
          </a:p>
          <a:p>
            <a:r>
              <a:rPr lang="en-US"/>
              <a:t>WARNING!</a:t>
            </a:r>
          </a:p>
          <a:p>
            <a:pPr lvl="1"/>
            <a:r>
              <a:rPr lang="en-US"/>
              <a:t>Ping sweeps are loud and logged!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A6F-FE5F-44D4-9508-0604DA771B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fping</a:t>
            </a:r>
            <a:endParaRPr lang="en-US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Ping multiple IP addresses simultaneously</a:t>
            </a:r>
          </a:p>
          <a:p>
            <a:r>
              <a:rPr lang="en-US"/>
              <a:t>Command-line tool</a:t>
            </a:r>
          </a:p>
          <a:p>
            <a:r>
              <a:rPr lang="en-US"/>
              <a:t>fping switches Input: multiple IP addresses</a:t>
            </a:r>
          </a:p>
          <a:p>
            <a:endParaRPr lang="en-US"/>
          </a:p>
          <a:p>
            <a:r>
              <a:rPr lang="en-US"/>
              <a:t>Demo 1:  fping range  &amp; save output to file</a:t>
            </a:r>
          </a:p>
          <a:p>
            <a:pPr lvl="1"/>
            <a:r>
              <a:rPr lang="en-US"/>
              <a:t>fping -g 172.16.2.1 172.16.2.254 &gt; results</a:t>
            </a:r>
          </a:p>
          <a:p>
            <a:r>
              <a:rPr lang="en-US"/>
              <a:t>Demo 2: fping range (show only alive hosts)</a:t>
            </a:r>
          </a:p>
          <a:p>
            <a:pPr lvl="1"/>
            <a:r>
              <a:rPr lang="en-US"/>
              <a:t>fping -g 172.16.2.1 172.16.2.254 –a  &gt; results</a:t>
            </a:r>
          </a:p>
          <a:p>
            <a:pPr lvl="2"/>
            <a:r>
              <a:rPr lang="en-US"/>
              <a:t>-a = show only hosts that are alive</a:t>
            </a:r>
          </a:p>
          <a:p>
            <a:r>
              <a:rPr lang="en-US"/>
              <a:t>Demo 3:  fping range (and trip results)</a:t>
            </a:r>
          </a:p>
          <a:p>
            <a:pPr lvl="1"/>
            <a:r>
              <a:rPr lang="en-US"/>
              <a:t>fping -g 172.16.2.1 172.16.2.254 -as &gt; results.txt </a:t>
            </a:r>
          </a:p>
          <a:p>
            <a:pPr lvl="2"/>
            <a:r>
              <a:rPr lang="en-US"/>
              <a:t>-s = print the final stats on screen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1A06-85B2-4084-A332-39D886EF6D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D59527F-1089-41CB-804F-D4F7CE53C40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06" y="1209368"/>
            <a:ext cx="6550819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What?</a:t>
            </a:r>
            <a:endParaRPr lang="en-US" dirty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a list of “available” targets now what?</a:t>
            </a:r>
          </a:p>
          <a:p>
            <a:pPr lvl="1"/>
            <a:r>
              <a:rPr lang="en-US"/>
              <a:t>What is a port?</a:t>
            </a:r>
          </a:p>
          <a:p>
            <a:r>
              <a:rPr lang="en-US"/>
              <a:t>PORT SCANNING!</a:t>
            </a:r>
          </a:p>
          <a:p>
            <a:pPr lvl="1"/>
            <a:r>
              <a:rPr lang="en-US"/>
              <a:t>Autoscan</a:t>
            </a:r>
          </a:p>
          <a:p>
            <a:pPr lvl="1"/>
            <a:r>
              <a:rPr lang="en-US"/>
              <a:t> nmap</a:t>
            </a:r>
          </a:p>
          <a:p>
            <a:pPr lvl="1"/>
            <a:r>
              <a:rPr lang="en-US"/>
              <a:t>Unicorn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6553-D8CF-4A2C-9A6C-077698E402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Port?</a:t>
            </a:r>
            <a:endParaRPr lang="en-US" dirty="0"/>
          </a:p>
        </p:txBody>
      </p:sp>
      <p:sp>
        <p:nvSpPr>
          <p:cNvPr id="1331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with the extension number in telephone system</a:t>
            </a:r>
          </a:p>
          <a:p>
            <a:r>
              <a:rPr lang="en-US"/>
              <a:t>Example :</a:t>
            </a:r>
          </a:p>
          <a:p>
            <a:r>
              <a:rPr lang="en-US"/>
              <a:t>For hotel service,</a:t>
            </a:r>
          </a:p>
          <a:p>
            <a:pPr lvl="1"/>
            <a:r>
              <a:rPr lang="en-US"/>
              <a:t>Housekeeping service :555-1414 ext 123</a:t>
            </a:r>
          </a:p>
          <a:p>
            <a:pPr lvl="1"/>
            <a:r>
              <a:rPr lang="en-US"/>
              <a:t>Dining service :555-1414 ext 128</a:t>
            </a:r>
          </a:p>
          <a:p>
            <a:r>
              <a:rPr lang="en-US"/>
              <a:t>For network service,</a:t>
            </a:r>
          </a:p>
          <a:p>
            <a:pPr lvl="1"/>
            <a:r>
              <a:rPr lang="fr-FR"/>
              <a:t>Web service :192.168.0.1 port 80</a:t>
            </a:r>
          </a:p>
          <a:p>
            <a:pPr lvl="1"/>
            <a:r>
              <a:rPr lang="fr-FR"/>
              <a:t>E-mail service :192.168.0.1 port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11F-4384-46A7-9299-597B8E69A3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Port Scanning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Port Scanning</a:t>
            </a:r>
          </a:p>
          <a:p>
            <a:pPr lvl="1"/>
            <a:r>
              <a:rPr lang="en-US"/>
              <a:t>Finds out which services are offered by a host</a:t>
            </a:r>
          </a:p>
          <a:p>
            <a:pPr lvl="1"/>
            <a:r>
              <a:rPr lang="en-US"/>
              <a:t>Identifies vulnerabilities</a:t>
            </a:r>
          </a:p>
          <a:p>
            <a:pPr lvl="1"/>
            <a:r>
              <a:rPr lang="en-US"/>
              <a:t>Sometimes Identifies OS</a:t>
            </a:r>
          </a:p>
          <a:p>
            <a:r>
              <a:rPr lang="en-US"/>
              <a:t>Service </a:t>
            </a:r>
          </a:p>
          <a:p>
            <a:pPr lvl="1"/>
            <a:r>
              <a:rPr lang="en-US"/>
              <a:t>Specific job that the computer performs (mail, ftp, printing, web)</a:t>
            </a:r>
          </a:p>
          <a:p>
            <a:r>
              <a:rPr lang="en-US"/>
              <a:t>Open services can be used on attacks</a:t>
            </a:r>
          </a:p>
          <a:p>
            <a:pPr lvl="1"/>
            <a:r>
              <a:rPr lang="en-US"/>
              <a:t>Identify a vulnerable port</a:t>
            </a:r>
          </a:p>
          <a:p>
            <a:pPr lvl="1"/>
            <a:r>
              <a:rPr lang="en-US"/>
              <a:t>Launch an exploit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6B55-F622-4D99-8FB5-BFAE703248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65,535 ports available on every pc</a:t>
            </a:r>
          </a:p>
          <a:p>
            <a:r>
              <a:rPr lang="en-US"/>
              <a:t>Ports can be “Open” or “Closed” or “Filtered”</a:t>
            </a:r>
          </a:p>
          <a:p>
            <a:r>
              <a:rPr lang="en-US"/>
              <a:t>We can scan computers to see what ports are being used</a:t>
            </a:r>
          </a:p>
          <a:p>
            <a:pPr lvl="1"/>
            <a:r>
              <a:rPr lang="en-US"/>
              <a:t>Gives us a better picture of what the purpose of the box is</a:t>
            </a:r>
          </a:p>
          <a:p>
            <a:pPr lvl="1"/>
            <a:r>
              <a:rPr lang="en-US"/>
              <a:t>Gives us a better idea of how to attack the box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Describe port scanning</a:t>
            </a:r>
          </a:p>
          <a:p>
            <a:pPr lvl="1"/>
            <a:r>
              <a:rPr lang="en-US" dirty="0"/>
              <a:t>Explain what ping sweeps are used for</a:t>
            </a:r>
          </a:p>
          <a:p>
            <a:pPr lvl="1"/>
            <a:r>
              <a:rPr lang="en-US" dirty="0"/>
              <a:t>Compare and choose amongst various port scanning tools for a </a:t>
            </a:r>
            <a:r>
              <a:rPr lang="en-US"/>
              <a:t>given situation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3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Would Good Guys Use a Scanning?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Purpose of scanners</a:t>
            </a:r>
          </a:p>
          <a:p>
            <a:r>
              <a:rPr lang="en-US"/>
              <a:t>Identify unused / unauthorized services in the network</a:t>
            </a:r>
          </a:p>
          <a:p>
            <a:pPr lvl="1"/>
            <a:r>
              <a:rPr lang="en-US"/>
              <a:t>E.g. unauthorized ftp service, Trojan software</a:t>
            </a:r>
          </a:p>
          <a:p>
            <a:r>
              <a:rPr lang="en-US"/>
              <a:t>Discover unused / rogue devices in the network</a:t>
            </a:r>
          </a:p>
          <a:p>
            <a:pPr lvl="1"/>
            <a:r>
              <a:rPr lang="en-US"/>
              <a:t>E.g. unauthorized notebook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FDB8-DBB8-44CB-AC27-0648CCDEE2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Port Scanning</a:t>
            </a:r>
            <a:endParaRPr lang="en-US" dirty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Port scanning programs report</a:t>
            </a:r>
          </a:p>
          <a:p>
            <a:pPr lvl="1"/>
            <a:r>
              <a:rPr lang="en-US"/>
              <a:t>Open ports</a:t>
            </a:r>
          </a:p>
          <a:p>
            <a:pPr lvl="1"/>
            <a:r>
              <a:rPr lang="en-US"/>
              <a:t>Closed ports</a:t>
            </a:r>
          </a:p>
          <a:p>
            <a:pPr lvl="1"/>
            <a:r>
              <a:rPr lang="en-US"/>
              <a:t>Best-guess assessment of which OS is running</a:t>
            </a:r>
          </a:p>
          <a:p>
            <a:pPr lvl="2"/>
            <a:r>
              <a:rPr lang="en-US"/>
              <a:t>Different OS’s respond differently </a:t>
            </a:r>
          </a:p>
          <a:p>
            <a:r>
              <a:rPr lang="en-US"/>
              <a:t>Connect Scan</a:t>
            </a:r>
          </a:p>
          <a:p>
            <a:pPr lvl="1"/>
            <a:r>
              <a:rPr lang="en-US"/>
              <a:t>Sends packets, asks for a response</a:t>
            </a:r>
          </a:p>
          <a:p>
            <a:pPr lvl="2"/>
            <a:r>
              <a:rPr lang="en-US"/>
              <a:t>Three way handshake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A131-3D7A-48D1-B438-CBABE1BF0B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4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Port-Scanning Tool</a:t>
            </a:r>
            <a:endParaRPr 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Autoscan</a:t>
            </a:r>
          </a:p>
          <a:p>
            <a:pPr lvl="1"/>
            <a:r>
              <a:rPr lang="en-US"/>
              <a:t>Lots of automation!</a:t>
            </a:r>
          </a:p>
          <a:p>
            <a:pPr lvl="2"/>
            <a:r>
              <a:rPr lang="en-US"/>
              <a:t>OS detection</a:t>
            </a:r>
          </a:p>
          <a:p>
            <a:pPr lvl="2"/>
            <a:r>
              <a:rPr lang="en-US"/>
              <a:t>Open port dection</a:t>
            </a:r>
          </a:p>
          <a:p>
            <a:pPr lvl="2"/>
            <a:r>
              <a:rPr lang="en-US"/>
              <a:t>Service detection</a:t>
            </a:r>
          </a:p>
          <a:p>
            <a:pPr lvl="2"/>
            <a:r>
              <a:rPr lang="en-US"/>
              <a:t>And more!</a:t>
            </a:r>
          </a:p>
          <a:p>
            <a:pPr lvl="1"/>
            <a:r>
              <a:rPr lang="en-US"/>
              <a:t>To Install on Kali:  Search SourceForge for: AutoScan-Network </a:t>
            </a:r>
          </a:p>
          <a:p>
            <a:pPr lvl="2"/>
            <a:r>
              <a:rPr lang="en-US"/>
              <a:t>Download </a:t>
            </a:r>
            <a:r>
              <a:rPr lang="en-US">
                <a:sym typeface="Wingdings"/>
              </a:rPr>
              <a:t> untar (tar –xf)   run the “.sh” file</a:t>
            </a:r>
            <a:r>
              <a:rPr lang="en-US"/>
              <a:t>	</a:t>
            </a:r>
          </a:p>
          <a:p>
            <a:pPr lvl="1"/>
            <a:r>
              <a:rPr lang="en-US"/>
              <a:t>This is great! (right?)</a:t>
            </a:r>
          </a:p>
          <a:p>
            <a:pPr lvl="2"/>
            <a:r>
              <a:rPr lang="en-US"/>
              <a:t>Not always…</a:t>
            </a:r>
          </a:p>
          <a:p>
            <a:pPr lvl="3"/>
            <a:r>
              <a:rPr lang="en-US"/>
              <a:t>Why?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6EFF-219B-46A8-A333-FC42E53CAF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Autoscan: Automated Port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Walk through wizard...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80" y="2931694"/>
            <a:ext cx="5188271" cy="2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0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Autoscan to interact with the target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227" y="1825625"/>
            <a:ext cx="6627546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Autoscan: Intruder Alert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169" y="1825625"/>
            <a:ext cx="6851661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5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Ping</a:t>
            </a:r>
          </a:p>
          <a:p>
            <a:r>
              <a:rPr lang="en-US"/>
              <a:t>Ping Sweeps</a:t>
            </a:r>
          </a:p>
          <a:p>
            <a:r>
              <a:rPr lang="en-US"/>
              <a:t>Ports</a:t>
            </a:r>
          </a:p>
          <a:p>
            <a:r>
              <a:rPr lang="en-US"/>
              <a:t>Port scanning</a:t>
            </a:r>
          </a:p>
          <a:p>
            <a:pPr lvl="1"/>
            <a:r>
              <a:rPr lang="en-US"/>
              <a:t>Also referred as service scanning</a:t>
            </a:r>
          </a:p>
          <a:p>
            <a:pPr lvl="1"/>
            <a:r>
              <a:rPr lang="en-US"/>
              <a:t>Process of scanning a range of IP address</a:t>
            </a:r>
          </a:p>
          <a:p>
            <a:pPr lvl="1"/>
            <a:r>
              <a:rPr lang="en-US"/>
              <a:t>Determines what services are running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393-EDB8-4402-88F1-4E1979BE5AD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PIAT: Intro to Port Scanning with Autoscan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a copy of Kali or BT</a:t>
            </a:r>
          </a:p>
          <a:p>
            <a:pPr lvl="1"/>
            <a:r>
              <a:rPr lang="en-US"/>
              <a:t>One as attacker</a:t>
            </a:r>
          </a:p>
          <a:p>
            <a:pPr lvl="1"/>
            <a:r>
              <a:rPr lang="en-US"/>
              <a:t>One as target</a:t>
            </a:r>
          </a:p>
          <a:p>
            <a:pPr lvl="2"/>
            <a:r>
              <a:rPr lang="en-US"/>
              <a:t>REMEMBER HOST MODE!!!</a:t>
            </a:r>
          </a:p>
          <a:p>
            <a:r>
              <a:rPr lang="en-US"/>
              <a:t>On the target machine</a:t>
            </a:r>
          </a:p>
          <a:p>
            <a:pPr lvl="1"/>
            <a:r>
              <a:rPr lang="en-US"/>
              <a:t>Use the bash script to change IP</a:t>
            </a:r>
          </a:p>
          <a:p>
            <a:r>
              <a:rPr lang="en-US"/>
              <a:t>Use fping to gather a list of targets which are up and running</a:t>
            </a:r>
          </a:p>
          <a:p>
            <a:r>
              <a:rPr lang="en-US"/>
              <a:t>Use Autoscan to find targets and systems</a:t>
            </a:r>
          </a:p>
          <a:p>
            <a:r>
              <a:rPr lang="en-US"/>
              <a:t>Use Autoscan to look for intruders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Recon vs Scanning</a:t>
            </a:r>
          </a:p>
          <a:p>
            <a:pPr lvl="1"/>
            <a:r>
              <a:rPr lang="en-US"/>
              <a:t>Recon = Information gathering</a:t>
            </a:r>
          </a:p>
          <a:p>
            <a:pPr lvl="1"/>
            <a:r>
              <a:rPr lang="en-US"/>
              <a:t>Scanning = testing PC’s for responses</a:t>
            </a:r>
          </a:p>
          <a:p>
            <a:r>
              <a:rPr lang="en-US"/>
              <a:t>Find out which machines are turned on and what their purpose is</a:t>
            </a:r>
          </a:p>
          <a:p>
            <a:endParaRPr lang="en-US"/>
          </a:p>
          <a:p>
            <a:r>
              <a:rPr lang="en-US"/>
              <a:t>YOU CAN GO TO JAIL WARNING!!!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1395-22B3-4E28-B799-AD0F83721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Information gathering happens in so many places</a:t>
            </a:r>
          </a:p>
          <a:p>
            <a:r>
              <a:rPr lang="en-US"/>
              <a:t>Search through Github for customer and any potentially sensitive files</a:t>
            </a:r>
          </a:p>
          <a:p>
            <a:pPr lvl="1"/>
            <a:r>
              <a:rPr lang="en-US"/>
              <a:t>Secret HTTP endpoints, session IDs, user information, passwords, API keys</a:t>
            </a:r>
          </a:p>
          <a:p>
            <a:r>
              <a:rPr lang="en-US"/>
              <a:t>Gathering emails and learning about what a company may be developing</a:t>
            </a:r>
          </a:p>
          <a:p>
            <a:r>
              <a:rPr lang="en-US"/>
              <a:t>git clone </a:t>
            </a:r>
            <a:r>
              <a:rPr lang="en-US">
                <a:hlinkClick r:id="rId2"/>
              </a:rPr>
              <a:t>https://github.com/michenriksen/gitrob</a:t>
            </a:r>
            <a:r>
              <a:rPr lang="en-US"/>
              <a:t> /opt/gitrob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Gitrob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apt-get install libpq-dev</a:t>
            </a:r>
          </a:p>
          <a:p>
            <a:r>
              <a:rPr lang="en-US"/>
              <a:t>cd /opt/gitrob</a:t>
            </a:r>
          </a:p>
          <a:p>
            <a:r>
              <a:rPr lang="en-US"/>
              <a:t>gem update --system</a:t>
            </a:r>
          </a:p>
          <a:p>
            <a:r>
              <a:rPr lang="en-US"/>
              <a:t>sudo su postgres </a:t>
            </a:r>
          </a:p>
          <a:p>
            <a:r>
              <a:rPr lang="en-US"/>
              <a:t>createuser -s gitrob --pwprompt</a:t>
            </a:r>
          </a:p>
          <a:p>
            <a:r>
              <a:rPr lang="en-US"/>
              <a:t>createdb -O gitrob gitrob</a:t>
            </a:r>
          </a:p>
          <a:p>
            <a:r>
              <a:rPr lang="en-US"/>
              <a:t>gem install gitrob</a:t>
            </a:r>
          </a:p>
          <a:p>
            <a:r>
              <a:rPr lang="en-US"/>
              <a:t>gem uninstall github_api</a:t>
            </a:r>
          </a:p>
          <a:p>
            <a:r>
              <a:rPr lang="en-US"/>
              <a:t>gem install github_api -v 0.13</a:t>
            </a:r>
          </a:p>
          <a:p>
            <a:r>
              <a:rPr lang="en-US"/>
              <a:t>gitrob configure</a:t>
            </a:r>
          </a:p>
          <a:p>
            <a:r>
              <a:rPr lang="en-US"/>
              <a:t>gitrob analyze acme,johndoe,janedoe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Github Tokens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7DE4-6856-4049-94CE-5AB69B5C0E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057400"/>
            <a:ext cx="7315200" cy="34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Github Tokens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76957"/>
            <a:ext cx="31563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Gitrob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88882"/>
            <a:ext cx="7886700" cy="2824824"/>
          </a:xfrm>
        </p:spPr>
      </p:pic>
    </p:spTree>
    <p:extLst>
      <p:ext uri="{BB962C8B-B14F-4D97-AF65-F5344CB8AC3E}">
        <p14:creationId xmlns:p14="http://schemas.microsoft.com/office/powerpoint/2010/main" val="6192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starting to actively scan a network, the sooner you can figure out the systems’ purpose the better</a:t>
            </a:r>
          </a:p>
          <a:p>
            <a:r>
              <a:rPr lang="en-US"/>
              <a:t>Tons of flaws in web applications that can be your ticket in</a:t>
            </a:r>
          </a:p>
          <a:p>
            <a:pPr lvl="1"/>
            <a:r>
              <a:rPr lang="en-US"/>
              <a:t>Default passwords, simple misconfiguration, web app flaws</a:t>
            </a:r>
          </a:p>
          <a:p>
            <a:r>
              <a:rPr lang="en-US"/>
              <a:t>Not enough time to visit each web page by hand, need to weed out the uninteresting ones for the sake of time</a:t>
            </a:r>
          </a:p>
          <a:p>
            <a:r>
              <a:rPr lang="en-US"/>
              <a:t>Combine the powers of Nmap and HTTP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60329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2118</TotalTime>
  <Words>1972</Words>
  <Application>Microsoft Macintosh PowerPoint</Application>
  <PresentationFormat>On-screen Show (4:3)</PresentationFormat>
  <Paragraphs>381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Times New Roman</vt:lpstr>
      <vt:lpstr>Wingdings</vt:lpstr>
      <vt:lpstr>PP_C5Modules_CC_License_standard</vt:lpstr>
      <vt:lpstr>Cyber Operations</vt:lpstr>
      <vt:lpstr>Learning Outcomes</vt:lpstr>
      <vt:lpstr>Scanning</vt:lpstr>
      <vt:lpstr>Gitrob</vt:lpstr>
      <vt:lpstr>Setting Up Gitrob</vt:lpstr>
      <vt:lpstr>Github Tokens</vt:lpstr>
      <vt:lpstr>Github Tokens</vt:lpstr>
      <vt:lpstr>Setting up Gitrob</vt:lpstr>
      <vt:lpstr>HTTP Screenshot</vt:lpstr>
      <vt:lpstr>HTTP Screenshot</vt:lpstr>
      <vt:lpstr>HTTP Screenshot</vt:lpstr>
      <vt:lpstr>A helpful script</vt:lpstr>
      <vt:lpstr>Conducting Ping Sweeps</vt:lpstr>
      <vt:lpstr>fping</vt:lpstr>
      <vt:lpstr>PowerPoint Presentation</vt:lpstr>
      <vt:lpstr>Now What?</vt:lpstr>
      <vt:lpstr>What is a Port?</vt:lpstr>
      <vt:lpstr>Introduction to Port Scanning</vt:lpstr>
      <vt:lpstr>Port Scanning</vt:lpstr>
      <vt:lpstr>Why Would Good Guys Use a Scanning?</vt:lpstr>
      <vt:lpstr>Review Port Scanning</vt:lpstr>
      <vt:lpstr>Using Port-Scanning Tool</vt:lpstr>
      <vt:lpstr>Autoscan: Automated Port Scanning</vt:lpstr>
      <vt:lpstr>Using Autoscan to interact with the target</vt:lpstr>
      <vt:lpstr>Autoscan: Intruder Alert</vt:lpstr>
      <vt:lpstr>Summary</vt:lpstr>
      <vt:lpstr>PIAT: Intro to Port Scanning with Autoscan</vt:lpstr>
    </vt:vector>
  </TitlesOfParts>
  <Company>University of California at Davis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191</cp:revision>
  <cp:lastPrinted>2016-07-18T16:40:10Z</cp:lastPrinted>
  <dcterms:created xsi:type="dcterms:W3CDTF">2016-07-03T20:12:42Z</dcterms:created>
  <dcterms:modified xsi:type="dcterms:W3CDTF">2018-03-13T19:43:03Z</dcterms:modified>
</cp:coreProperties>
</file>