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30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1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Specifying the port to use is VITAL for a covert</a:t>
            </a:r>
            <a:r>
              <a:rPr lang="en-US" baseline="0" dirty="0"/>
              <a:t> test</a:t>
            </a:r>
          </a:p>
          <a:p>
            <a:r>
              <a:rPr lang="en-US" baseline="0" dirty="0"/>
              <a:t>Specifying ALL ports is VITAL for a overt test</a:t>
            </a:r>
          </a:p>
          <a:p>
            <a:r>
              <a:rPr lang="en-US" baseline="0" dirty="0"/>
              <a:t>--resume will take in the .</a:t>
            </a:r>
            <a:r>
              <a:rPr lang="en-US" baseline="0" dirty="0" err="1"/>
              <a:t>nmap</a:t>
            </a:r>
            <a:r>
              <a:rPr lang="en-US" baseline="0" dirty="0"/>
              <a:t> or .</a:t>
            </a:r>
            <a:r>
              <a:rPr lang="en-US" baseline="0" dirty="0" err="1"/>
              <a:t>gnmap</a:t>
            </a:r>
            <a:r>
              <a:rPr lang="en-US" baseline="0" dirty="0"/>
              <a:t> files for resuming.  At least one host must be completed by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2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NSE ROCKS! --- check the website</a:t>
            </a:r>
            <a:r>
              <a:rPr lang="en-US" baseline="0" dirty="0"/>
              <a:t> / documentation often! http://</a:t>
            </a:r>
            <a:r>
              <a:rPr lang="en-US" baseline="0" dirty="0" err="1"/>
              <a:t>nmap.org</a:t>
            </a:r>
            <a:r>
              <a:rPr lang="en-US" baseline="0" dirty="0"/>
              <a:t>/</a:t>
            </a:r>
            <a:r>
              <a:rPr lang="en-US" baseline="0" dirty="0" err="1"/>
              <a:t>nsedoc</a:t>
            </a:r>
            <a:r>
              <a:rPr lang="en-US" baseline="0" dirty="0"/>
              <a:t>/  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1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Ip-geolocation-geoplugin</a:t>
            </a:r>
            <a:r>
              <a:rPr lang="en-US" baseline="0" dirty="0"/>
              <a:t> (there are several </a:t>
            </a:r>
            <a:r>
              <a:rPr lang="en-US" baseline="0" dirty="0" err="1"/>
              <a:t>geolocation</a:t>
            </a:r>
            <a:r>
              <a:rPr lang="en-US" baseline="0" dirty="0"/>
              <a:t> plugins)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9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1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example, all that was specified is the name of a server we wanted to scan.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hostname server was resolved to the address of 192.168.0.2. </a:t>
            </a:r>
            <a:endParaRPr lang="en-US" dirty="0"/>
          </a:p>
          <a:p>
            <a:pPr marL="628650" lvl="1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default runs a TCP SYN (-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the default scan mode) </a:t>
            </a:r>
          </a:p>
          <a:p>
            <a:pPr marL="628650" lvl="1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Demo: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unicornscan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172.16.218.129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#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unicornscan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172.16.218.0/24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628650" lvl="1" indent="-171450">
              <a:buFont typeface="Arial"/>
              <a:buChar char="•"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get a </a:t>
            </a:r>
            <a:r>
              <a:rPr lang="en-US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geoip.dat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error message--- you can download that data…and it will attempt to tell you where the scan is from (location of IP!)</a:t>
            </a:r>
          </a:p>
          <a:p>
            <a:pPr marL="171450" lvl="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command resolves</a:t>
            </a:r>
            <a:r>
              <a:rPr lang="en-US" baseline="0" dirty="0"/>
              <a:t> the name </a:t>
            </a:r>
            <a:r>
              <a:rPr lang="en-US" baseline="0" dirty="0" err="1"/>
              <a:t>www.yahoo.com</a:t>
            </a:r>
            <a:r>
              <a:rPr lang="en-US" baseline="0" dirty="0"/>
              <a:t> to 87.248.113.14 and sends packets to the IP range of 87.248.113.14/29 (87.248.113.8-16) on TCP ports 80 and 443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0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command scans the 192.168.0.0/24 range for DNS servers.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Note---the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payloads.conf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BT is located in 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/scanners/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unicornscan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payloads.conf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case 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sends DNS protocol specific queries as defined by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payloads.conf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 to UDP port 53 for every IP in the range. The IP’s that respond return as open.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15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look at the unicorn site / documentation for this (</a:t>
            </a:r>
            <a:r>
              <a:rPr lang="en-US" dirty="0" err="1"/>
              <a:t>unicornscan.org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Maybe very helpful for you to learn these!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1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network-auditing tool that employs various techniques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determine what is allowed THROUGH a firewall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attempts determines what transport protocols a given gateway will let through.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2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Again---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first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finds the gateway device /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firewalk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sends a 2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scan and works by sending out TCP or UDP packets with an IP TTL one greater then the targeted gateway.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gateway allows the traffic, it will forward the packets to the next hop where they will expire and elicit a TTL exceeded in transit message.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gateway host does not allow the traffic, it will likely drop the packets on the floor and we will see no response.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sending probes in a successive manner and recording which ones answer and which ones don’t, the access list on the gateway can be determined.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Traceroute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-style IP expiry scan is initiated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TTL increased until gateway is reached.</a:t>
            </a: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Gatway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+ 1 on TTL binds the scan.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specific TTL number can indicate the maximum range for a packet. For example, zero restricts it to the same host, one to the same subnet, 32 to the same site, 64 to the same region and 128 to the same continent; 255 is unrestricted.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6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95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Usage : ./</a:t>
            </a:r>
            <a:r>
              <a:rPr lang="en-US" dirty="0" err="1"/>
              <a:t>firewalk</a:t>
            </a:r>
            <a:r>
              <a:rPr lang="en-US" dirty="0"/>
              <a:t> [options] </a:t>
            </a:r>
            <a:r>
              <a:rPr lang="en-US" dirty="0" err="1"/>
              <a:t>target_gateway</a:t>
            </a:r>
            <a:r>
              <a:rPr lang="en-US" dirty="0"/>
              <a:t> target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this particular scan we’re using:  </a:t>
            </a:r>
          </a:p>
          <a:p>
            <a:endParaRPr lang="en-US" dirty="0"/>
          </a:p>
          <a:p>
            <a:r>
              <a:rPr lang="en-US" dirty="0"/>
              <a:t>	[-n] do not resolve IP addresses into hostnames</a:t>
            </a:r>
          </a:p>
          <a:p>
            <a:r>
              <a:rPr lang="en-US" dirty="0"/>
              <a:t> 	[-S] ports</a:t>
            </a:r>
            <a:r>
              <a:rPr lang="en-US" baseline="0" dirty="0"/>
              <a:t> </a:t>
            </a:r>
            <a:r>
              <a:rPr lang="en-US" dirty="0"/>
              <a:t>to scan</a:t>
            </a:r>
          </a:p>
          <a:p>
            <a:r>
              <a:rPr lang="en-US" dirty="0"/>
              <a:t>	[-p TCP] scan using TCP protocol</a:t>
            </a:r>
          </a:p>
          <a:p>
            <a:r>
              <a:rPr lang="en-US" dirty="0"/>
              <a:t>	target gateway</a:t>
            </a:r>
            <a:r>
              <a:rPr lang="en-US" baseline="0" dirty="0"/>
              <a:t> (firewall)</a:t>
            </a:r>
          </a:p>
          <a:p>
            <a:r>
              <a:rPr lang="en-US" baseline="0" dirty="0"/>
              <a:t>	target</a:t>
            </a:r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Subtle but interesting</a:t>
            </a:r>
            <a:r>
              <a:rPr lang="en-US" baseline="0" dirty="0"/>
              <a:t> tool…</a:t>
            </a:r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</a:t>
            </a:r>
            <a:r>
              <a:rPr lang="en-US" baseline="0" dirty="0"/>
              <a:t> used above: 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firewalk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-n -S21,22,23,25,53,80 -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pTCP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gw.test.org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www.test.org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/>
              <a:t>		 		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69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easiest solution to this problem is to disallow ICMP TTL Exceeded messages from leaving an internal network.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7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6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/>
              <a:t>Sent</a:t>
            </a:r>
            <a:r>
              <a:rPr lang="en-US" baseline="0" dirty="0"/>
              <a:t> back only happens when specific payloads are delivered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Scanning UDP is more difficult as it is a connectionless protocol and does not use a handshake like TCP</a:t>
            </a:r>
          </a:p>
          <a:p>
            <a:pPr marL="171450" indent="-171450">
              <a:buFont typeface="Arial"/>
              <a:buChar char="•"/>
            </a:pPr>
            <a:endParaRPr lang="en-US" baseline="0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Instead (with UDP) the following sequence is used: 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Source sends UDP packet to target\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Target checks to see if the port / protocol is active then takes action accordingly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/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This makes UDP scanning especially challenging </a:t>
            </a:r>
            <a:r>
              <a:rPr lang="en-US" baseline="0" dirty="0">
                <a:sym typeface="Wingdings"/>
              </a:rPr>
              <a:t> if you receive a response it will be 1 of three: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And ICMP type 3 message if the port is closed and the firewall allows traffic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A </a:t>
            </a:r>
            <a:r>
              <a:rPr lang="en-US" baseline="0" dirty="0" err="1">
                <a:sym typeface="Wingdings"/>
              </a:rPr>
              <a:t>dissallowed</a:t>
            </a:r>
            <a:r>
              <a:rPr lang="en-US" baseline="0" dirty="0">
                <a:sym typeface="Wingdings"/>
              </a:rPr>
              <a:t> message from the firewall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Or a response from the service itself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BUT the worst is…no response could mean that the port is open – but it could ALSO be that the traffic was blocked or simply didn’t make it to the target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>
              <a:sym typeface="Wingdings"/>
            </a:endParaRPr>
          </a:p>
          <a:p>
            <a:pPr marL="171450" lvl="0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In all honesty---it’s typically faster (and more reliable) to perform TCP BUT if you have time…it’s STILL worth your time / energy to scan UDP as well.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>
                <a:sym typeface="Wingdings"/>
              </a:rPr>
              <a:t>Admins tend to focus on securing TCP but fail to address UDP in their security policies </a:t>
            </a:r>
            <a:endParaRPr lang="en-US" baseline="0" dirty="0"/>
          </a:p>
          <a:p>
            <a:pPr marL="628650" lvl="1" indent="-171450">
              <a:buFont typeface="Arial"/>
              <a:buChar char="•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UDP response on p53 = what?  DNS!</a:t>
            </a:r>
          </a:p>
          <a:p>
            <a:r>
              <a:rPr lang="en-US" dirty="0"/>
              <a:t>	* what 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8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</a:t>
            </a:r>
            <a:r>
              <a:rPr lang="en-US" baseline="0" dirty="0"/>
              <a:t> interact = Dig &amp; </a:t>
            </a:r>
            <a:r>
              <a:rPr lang="en-US" baseline="0" dirty="0" err="1"/>
              <a:t>NSLookup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Another example</a:t>
            </a:r>
            <a:r>
              <a:rPr lang="en-US" baseline="0" dirty="0"/>
              <a:t> == scan xp_sp3_inf (with </a:t>
            </a:r>
            <a:r>
              <a:rPr lang="en-US" baseline="0" dirty="0" err="1"/>
              <a:t>tftp</a:t>
            </a:r>
            <a:r>
              <a:rPr lang="en-US" baseline="0" dirty="0"/>
              <a:t> started &amp; MAKE SURE TO TURN WINDOW FW OFF!!!)</a:t>
            </a:r>
          </a:p>
          <a:p>
            <a:endParaRPr lang="en-US" baseline="0" dirty="0"/>
          </a:p>
          <a:p>
            <a:r>
              <a:rPr lang="en-US" baseline="0" dirty="0"/>
              <a:t>Then connect to </a:t>
            </a:r>
            <a:r>
              <a:rPr lang="en-US" baseline="0" dirty="0" err="1"/>
              <a:t>tfpt</a:t>
            </a:r>
            <a:r>
              <a:rPr lang="en-US" baseline="0" dirty="0"/>
              <a:t> and upload:  connect = # </a:t>
            </a:r>
            <a:r>
              <a:rPr lang="en-US" baseline="0" dirty="0" err="1"/>
              <a:t>tftp</a:t>
            </a:r>
            <a:r>
              <a:rPr lang="en-US" baseline="0" dirty="0"/>
              <a:t> 172.16.218.132 69  / upload = # put [</a:t>
            </a:r>
            <a:r>
              <a:rPr lang="en-US" baseline="0" dirty="0" err="1"/>
              <a:t>file_name</a:t>
            </a:r>
            <a:r>
              <a:rPr lang="en-US" baseline="0" dirty="0"/>
              <a:t>] / disconnect = quit</a:t>
            </a:r>
          </a:p>
          <a:p>
            <a:endParaRPr lang="en-US" baseline="0" dirty="0"/>
          </a:p>
          <a:p>
            <a:r>
              <a:rPr lang="en-US" baseline="0" dirty="0" err="1"/>
              <a:t>Tftp</a:t>
            </a:r>
            <a:r>
              <a:rPr lang="en-US" baseline="0" dirty="0"/>
              <a:t>: 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TFTP is designed to be small and easy to implement, therefore, lacks most of the features of a regular FTP. TFTP only reads and writes files (or mail) from/to a remote server. It cannot list directories, and currently has no provisions for user authentication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 through Obscurity</a:t>
            </a:r>
            <a:r>
              <a:rPr lang="en-US" baseline="0" dirty="0"/>
              <a:t> = run webserver on port 45623 in hopes of obscuring the purpose of the sever…</a:t>
            </a:r>
          </a:p>
          <a:p>
            <a:endParaRPr lang="en-US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Matches a banner….BUT what if no banner is retrieved? </a:t>
            </a:r>
            <a:r>
              <a:rPr lang="en-US" dirty="0"/>
              <a:t>If no banner present, </a:t>
            </a:r>
            <a:r>
              <a:rPr lang="en-US" dirty="0" err="1"/>
              <a:t>nmap</a:t>
            </a:r>
            <a:r>
              <a:rPr lang="en-US" dirty="0"/>
              <a:t> sends more probing packets to elicit a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(Spoof source port number)</a:t>
            </a:r>
          </a:p>
          <a:p>
            <a:endParaRPr lang="en-US" dirty="0"/>
          </a:p>
          <a:p>
            <a:r>
              <a:rPr lang="en-US" dirty="0"/>
              <a:t>Why specify</a:t>
            </a:r>
            <a:r>
              <a:rPr lang="en-US" baseline="0" dirty="0"/>
              <a:t> source port?  IDS / FIREWALL EVASION!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surprisingly common misconfiguration is to trust traffic based only on the source port number.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is easy to understand how this comes about. An administrator will set up a new firewall, then gets flooded with complaints from users whose applications stopped working.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particular, DNS may be broken because the UDP DNS replies from external servers can no longer enter the network.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FTP---with active FTP transfers, the remote server tries to establish a connection back to the client to transfer the requested file.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Secure solutions to these problems exist, often in the form of application-level proxies or protocol-parsing firewall modules.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problem is there are also easier, insecure solutions. For example: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Noting that DNS replies come from port 53 and active FTP from port 20, many administrators have fallen into the trap of simply allowing incoming traffic from those ports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often assume that no attacker would notice and exploit such firewall holes. In other cases, administrators consider this a short-term stop-gap measure until they can implement a more secure solution. Then they forget the security upgrade.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Overworked network administrators are not the only ones to fall into this trap. A number of products have shipped with these insecure rules. Even Microsoft has been guilty.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IPsec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filters that shipped with Windows 2000 and Windows XP contain an implicit rule that allows all TCP or UDP traffic from port 88 (Kerberos).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another well-known case, versions of the Zone Alarm personal firewall up to 2.1.25 allowed any incoming UDP packets with the source port 53 (DNS) or 67 (DHCP).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T0 = paranoid == used for IDS evasion,</a:t>
            </a:r>
            <a:r>
              <a:rPr lang="en-US" baseline="0" dirty="0"/>
              <a:t> one port at a time with 5 minutes in between probes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64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-</a:t>
            </a:r>
            <a:r>
              <a:rPr lang="en-US" dirty="0" err="1"/>
              <a:t>sn</a:t>
            </a:r>
            <a:r>
              <a:rPr lang="en-US" baseline="0" dirty="0"/>
              <a:t> = ping sweep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Skips port scan after host discovery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Uses ICMP echo and timestamp packets---BUT also uses TCP </a:t>
            </a:r>
            <a:r>
              <a:rPr lang="en-US" baseline="0" dirty="0" err="1"/>
              <a:t>Syn</a:t>
            </a:r>
            <a:r>
              <a:rPr lang="en-US" baseline="0" dirty="0"/>
              <a:t> and ACK packets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Using SYN and ACK scans can be useful for scanning past a firewall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-</a:t>
            </a:r>
            <a:r>
              <a:rPr lang="en-US" baseline="0" dirty="0" err="1"/>
              <a:t>Pn</a:t>
            </a:r>
            <a:r>
              <a:rPr lang="en-US" baseline="0" dirty="0"/>
              <a:t> = scan all ports regardless of whether host is up or not (don’t ping first)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May be better to explore the “-P” options---and find some balance between default scan and –</a:t>
            </a:r>
            <a:r>
              <a:rPr lang="en-US" baseline="0" dirty="0" err="1"/>
              <a:t>Pn</a:t>
            </a:r>
            <a:r>
              <a:rPr lang="en-US" baseline="0" dirty="0"/>
              <a:t> (scan everything) 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See the man pages or Internet for –P options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/>
              <a:t>Output options: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Obviously capturing the results of the scan is vital --- you’ll come back through these results dozens of times per test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“needed to resume” == if you stop the scan / kill it / you’ll need this format to “resume”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/>
              <a:t>You can resume using the:  “-resume” switch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E8739-53F0-4123-9D1E-9663161CE8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7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nsedoc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map.org/nsedoc/scripts/banner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map.org/nsedoc/scripts/dns-blacklist.html" TargetMode="External"/><Relationship Id="rId5" Type="http://schemas.openxmlformats.org/officeDocument/2006/relationships/hyperlink" Target="http://nmap.org/nsedoc/scripts/dhcp-discover.html" TargetMode="External"/><Relationship Id="rId4" Type="http://schemas.openxmlformats.org/officeDocument/2006/relationships/hyperlink" Target="http://nmap.org/nsedoc/scripts/broadcast-wake-on-lan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nmap.org/nsedoc/scripts/ftp-brute.html" TargetMode="External"/><Relationship Id="rId3" Type="http://schemas.openxmlformats.org/officeDocument/2006/relationships/hyperlink" Target="http://nmap.org/nsedoc/scripts/dns-brute.html" TargetMode="External"/><Relationship Id="rId7" Type="http://schemas.openxmlformats.org/officeDocument/2006/relationships/hyperlink" Target="http://nmap.org/nsedoc/scripts/ftp-anon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map.org/nsedoc/scripts/firewalk.html" TargetMode="External"/><Relationship Id="rId11" Type="http://schemas.openxmlformats.org/officeDocument/2006/relationships/hyperlink" Target="http://nmap.org/nsedoc/scripts/http-auth-finder.html" TargetMode="External"/><Relationship Id="rId5" Type="http://schemas.openxmlformats.org/officeDocument/2006/relationships/hyperlink" Target="http://nmap.org/nsedoc/scripts/dns-zone-transfer.html" TargetMode="External"/><Relationship Id="rId10" Type="http://schemas.openxmlformats.org/officeDocument/2006/relationships/hyperlink" Target="http://www.robtex.com/dns/" TargetMode="External"/><Relationship Id="rId4" Type="http://schemas.openxmlformats.org/officeDocument/2006/relationships/hyperlink" Target="http://nmap.org/nsedoc/scripts/dns-check-zone.html" TargetMode="External"/><Relationship Id="rId9" Type="http://schemas.openxmlformats.org/officeDocument/2006/relationships/hyperlink" Target="http://nmap.org/nsedoc/scripts/hostmap-robtex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map.org/nsedoc/scripts/ip-geolocation-geoplugin.html" TargetMode="External"/><Relationship Id="rId3" Type="http://schemas.openxmlformats.org/officeDocument/2006/relationships/hyperlink" Target="http://nmap.org/nsedoc/scripts/http-brute.html" TargetMode="External"/><Relationship Id="rId7" Type="http://schemas.openxmlformats.org/officeDocument/2006/relationships/hyperlink" Target="http://nmap.org/nsedoc/scripts/http-robots.txt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map.org/nsedoc/scripts/http-google-malware.html" TargetMode="External"/><Relationship Id="rId5" Type="http://schemas.openxmlformats.org/officeDocument/2006/relationships/hyperlink" Target="http://nmap.org/nsedoc/scripts/http-email-harvest.html" TargetMode="External"/><Relationship Id="rId10" Type="http://schemas.openxmlformats.org/officeDocument/2006/relationships/hyperlink" Target="http://nmap.org/nsedoc/scripts/smb-check-vulns.html" TargetMode="External"/><Relationship Id="rId4" Type="http://schemas.openxmlformats.org/officeDocument/2006/relationships/hyperlink" Target="http://nmap.org/nsedoc/scripts/http-default-accounts.html" TargetMode="External"/><Relationship Id="rId9" Type="http://schemas.openxmlformats.org/officeDocument/2006/relationships/hyperlink" Target="http://www.geoplugin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nmap.org/nsedoc/scripts/vnc-brute.html" TargetMode="External"/><Relationship Id="rId3" Type="http://schemas.openxmlformats.org/officeDocument/2006/relationships/hyperlink" Target="http://nmap.org/nsedoc/scripts/smtp-brute.html" TargetMode="External"/><Relationship Id="rId7" Type="http://schemas.openxmlformats.org/officeDocument/2006/relationships/hyperlink" Target="http://nmap.org/nsedoc/scripts/telnet-brute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map.org/nsedoc/scripts/snmp-brute.html" TargetMode="External"/><Relationship Id="rId5" Type="http://schemas.openxmlformats.org/officeDocument/2006/relationships/hyperlink" Target="http://nmap.org/nsedoc/scripts/smtp-open-relay.html" TargetMode="External"/><Relationship Id="rId4" Type="http://schemas.openxmlformats.org/officeDocument/2006/relationships/hyperlink" Target="http://nmap.org/nsedoc/scripts/smtp-commands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3300" dirty="0"/>
            </a:br>
            <a:r>
              <a:rPr lang="en-US" sz="3300" dirty="0"/>
              <a:t>Cyber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06 </a:t>
            </a:r>
            <a:r>
              <a:rPr lang="mr-IN" sz="2000" b="1" dirty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Advanced Scanning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More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-</a:t>
            </a:r>
            <a:r>
              <a:rPr lang="en-US" sz="1350" b="1" dirty="0"/>
              <a:t>p</a:t>
            </a:r>
          </a:p>
          <a:p>
            <a:pPr lvl="1"/>
            <a:r>
              <a:rPr lang="en-US" sz="1350" dirty="0"/>
              <a:t>Specify port(s) to scan</a:t>
            </a:r>
          </a:p>
          <a:p>
            <a:pPr lvl="2"/>
            <a:r>
              <a:rPr lang="en-US" sz="1350" dirty="0"/>
              <a:t>-p 80 or –p-</a:t>
            </a:r>
          </a:p>
          <a:p>
            <a:r>
              <a:rPr lang="en-US" sz="1350" b="1" dirty="0"/>
              <a:t>-</a:t>
            </a:r>
            <a:r>
              <a:rPr lang="en-US" sz="1350" b="1" dirty="0" err="1"/>
              <a:t>iL</a:t>
            </a:r>
            <a:r>
              <a:rPr lang="en-US" sz="1350" b="1" dirty="0"/>
              <a:t> </a:t>
            </a:r>
          </a:p>
          <a:p>
            <a:pPr lvl="1"/>
            <a:r>
              <a:rPr lang="en-US" sz="1350" dirty="0"/>
              <a:t>Used to feed a list of </a:t>
            </a:r>
            <a:r>
              <a:rPr lang="en-US" sz="1350" dirty="0" err="1"/>
              <a:t>Ips</a:t>
            </a:r>
            <a:endParaRPr lang="en-US" sz="1350" dirty="0"/>
          </a:p>
          <a:p>
            <a:pPr lvl="2"/>
            <a:r>
              <a:rPr lang="en-US" sz="1350" dirty="0"/>
              <a:t>Very good idea</a:t>
            </a:r>
          </a:p>
          <a:p>
            <a:pPr lvl="2"/>
            <a:r>
              <a:rPr lang="en-US" sz="1350" dirty="0"/>
              <a:t>Easily generated from our ping sweep tool</a:t>
            </a:r>
          </a:p>
          <a:p>
            <a:r>
              <a:rPr lang="en-US" sz="1350" dirty="0"/>
              <a:t>Using </a:t>
            </a:r>
            <a:r>
              <a:rPr lang="en-US" sz="1350" dirty="0" err="1"/>
              <a:t>nmap</a:t>
            </a:r>
            <a:r>
              <a:rPr lang="en-US" sz="1350" dirty="0"/>
              <a:t> to scan a range of </a:t>
            </a:r>
            <a:r>
              <a:rPr lang="en-US" sz="1350" dirty="0" err="1"/>
              <a:t>Ips</a:t>
            </a:r>
            <a:endParaRPr lang="en-US" sz="1350" dirty="0"/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 </a:t>
            </a:r>
            <a:r>
              <a:rPr lang="en-US" sz="1350" b="1" dirty="0" err="1"/>
              <a:t>starting_ip-ending_octect</a:t>
            </a:r>
            <a:r>
              <a:rPr lang="en-US" sz="1350" b="1" dirty="0"/>
              <a:t>(s)</a:t>
            </a:r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172.16.218.1-254 </a:t>
            </a:r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172.16.218.0/24</a:t>
            </a:r>
          </a:p>
        </p:txBody>
      </p:sp>
    </p:spTree>
    <p:extLst>
      <p:ext uri="{BB962C8B-B14F-4D97-AF65-F5344CB8AC3E}">
        <p14:creationId xmlns:p14="http://schemas.microsoft.com/office/powerpoint/2010/main" val="153249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Nmap</a:t>
            </a:r>
            <a:r>
              <a:rPr lang="en-US" sz="2475" dirty="0">
                <a:latin typeface="+mn-lt"/>
              </a:rPr>
              <a:t> Scripting Engine: 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Can be run as: </a:t>
            </a:r>
          </a:p>
          <a:p>
            <a:pPr lvl="1"/>
            <a:r>
              <a:rPr lang="en-US" sz="1350" dirty="0"/>
              <a:t>Categories</a:t>
            </a:r>
          </a:p>
          <a:p>
            <a:pPr lvl="2"/>
            <a:r>
              <a:rPr lang="en-US" sz="1350" dirty="0"/>
              <a:t>All checks in the category will be run against the target</a:t>
            </a:r>
          </a:p>
          <a:p>
            <a:pPr lvl="1"/>
            <a:r>
              <a:rPr lang="en-US" sz="1350" dirty="0"/>
              <a:t>Individual Checks</a:t>
            </a:r>
          </a:p>
          <a:p>
            <a:pPr lvl="2"/>
            <a:r>
              <a:rPr lang="en-US" sz="1350" dirty="0"/>
              <a:t>Only the specified scripts run</a:t>
            </a:r>
          </a:p>
          <a:p>
            <a:r>
              <a:rPr lang="en-US" sz="1350" dirty="0"/>
              <a:t>Categories include:</a:t>
            </a:r>
          </a:p>
          <a:p>
            <a:pPr lvl="1"/>
            <a:r>
              <a:rPr lang="en-US" sz="1350" dirty="0" err="1"/>
              <a:t>auth</a:t>
            </a:r>
            <a:r>
              <a:rPr lang="en-US" sz="1350" dirty="0"/>
              <a:t>, broadcast, brute, default, discovery, dos, exploit, external, </a:t>
            </a:r>
            <a:r>
              <a:rPr lang="en-US" sz="1350" dirty="0" err="1"/>
              <a:t>fuzzer</a:t>
            </a:r>
            <a:r>
              <a:rPr lang="en-US" sz="1350" dirty="0"/>
              <a:t>, intrusive, malware, safe, version, </a:t>
            </a:r>
            <a:r>
              <a:rPr lang="en-US" sz="1350" dirty="0" err="1"/>
              <a:t>vuln</a:t>
            </a:r>
            <a:endParaRPr lang="en-US" sz="1350" dirty="0"/>
          </a:p>
          <a:p>
            <a:pPr lvl="2"/>
            <a:r>
              <a:rPr lang="en-US" sz="1350" dirty="0"/>
              <a:t>Details on each:  </a:t>
            </a:r>
            <a:r>
              <a:rPr lang="en-US" sz="1350" dirty="0">
                <a:hlinkClick r:id="rId3"/>
              </a:rPr>
              <a:t>http://nmap.org/nsedoc/</a:t>
            </a:r>
            <a:r>
              <a:rPr lang="en-US" sz="1350" dirty="0"/>
              <a:t> (visit often!)</a:t>
            </a:r>
          </a:p>
        </p:txBody>
      </p:sp>
    </p:spTree>
    <p:extLst>
      <p:ext uri="{BB962C8B-B14F-4D97-AF65-F5344CB8AC3E}">
        <p14:creationId xmlns:p14="http://schemas.microsoft.com/office/powerpoint/2010/main" val="82853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NSE:  Individual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To use the :</a:t>
            </a:r>
          </a:p>
          <a:p>
            <a:pPr lvl="1"/>
            <a:r>
              <a:rPr lang="en-US" sz="1350" dirty="0" err="1"/>
              <a:t>nmap</a:t>
            </a:r>
            <a:r>
              <a:rPr lang="en-US" sz="1350" dirty="0"/>
              <a:t> --script &lt;category&gt; &lt;target&gt;</a:t>
            </a:r>
          </a:p>
          <a:p>
            <a:pPr lvl="1"/>
            <a:r>
              <a:rPr lang="en-US" sz="1350" dirty="0" err="1"/>
              <a:t>nmap</a:t>
            </a:r>
            <a:r>
              <a:rPr lang="en-US" sz="1350" dirty="0"/>
              <a:t> --script &lt;script-name&gt; &lt;target&gt;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43050" y="3177540"/>
          <a:ext cx="6286501" cy="2712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Script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sng" kern="1200" dirty="0">
                          <a:hlinkClick r:id="rId3"/>
                        </a:rPr>
                        <a:t>banner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 simple banner grabber which connects to an open TCP port and prints out anything sent by the listening service within five seconds.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broadcast-wake-on-lan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Wakes a remote system up from sleep by sending a Wake-On-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packet.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dhcp-discover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Sends a DHCPINFORM request to a host on UDP port 67 to obtain all the local configuration parameters without allocating a new address.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dns-blacklist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target IP addresses against multiple DNS anti-spam and open proxy blacklists and returns a list of services for which an IP has been flagged. Checks may be limited by service category (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SPAM, PROXY) or to a specific service name.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6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NSE 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59872"/>
              </p:ext>
            </p:extLst>
          </p:nvPr>
        </p:nvGraphicFramePr>
        <p:xfrm>
          <a:off x="1657350" y="1501849"/>
          <a:ext cx="5829300" cy="4240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Script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dns-brute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 to enumerate DNS hostnames by brute force guessing of common subdomains.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dns-check-zone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DNS zone configuration against best practices, including RFC 1912. The configuration checks are divided into categories that each have a number of different tests.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dns-zone-transfer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Requests a zone transfer (AXFR) from a DNS server.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firewalk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Tries to discover firewall rules using an IP TTL expiration technique known as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firewalking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ftp-anon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if an FTP server allows anonymous logins.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ftp-brute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Performs brute force password auditing against FTP servers.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hostmap-robtex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Discovers hostnames that resolve to the target's IP address by querying the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Robtex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service at 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http://www.robtex.com/dns/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http-auth-finder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Spiders a web site to find web pages requiring form-based or HTTP-based authentication. The results are returned in a table with each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url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the detected method.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63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NSE 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057203"/>
              </p:ext>
            </p:extLst>
          </p:nvPr>
        </p:nvGraphicFramePr>
        <p:xfrm>
          <a:off x="1657350" y="1217179"/>
          <a:ext cx="5829300" cy="5132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Script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http-brute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Performs brute force password auditing against http basic authentication.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http-default-accounts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Tests for access with default credentials used by a variety of web applications and devices.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http-email-harvest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Spiders a web site and collects e-mail addresses.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http-google-malware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if hosts are on Google's blacklist of suspected malware and phishing servers. These lists are constantly updated and are part of Google's Safe Browsing service.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http-robots.txt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for disallowed entries in /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robots.txt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a web server.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ip-geolocation-geoplugin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Tries to identify the physical location of an IP address using the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Geoplugin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geolocation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web service (</a:t>
                      </a:r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http://www.geoplugin.com/). There is no limit on lookups using this service.</a:t>
                      </a:r>
                      <a:endParaRPr kumimoji="0"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015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smb-check-vulns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Checks for vulnerabilities:</a:t>
                      </a:r>
                    </a:p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MS08-067, a Windows RPC vulnerability</a:t>
                      </a:r>
                    </a:p>
                    <a:p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Conficker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an infection by the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Conficker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worm</a:t>
                      </a:r>
                    </a:p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Unnamed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regsvc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denial-of-service vulnerability I accidentally found in Windows 2000</a:t>
                      </a:r>
                    </a:p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SMBv2 exploit (CVE-2009-3103, Microsoft Security Advisory 975497)</a:t>
                      </a:r>
                    </a:p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MS06-025, a Windows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Ras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RPC service vulnerability</a:t>
                      </a:r>
                    </a:p>
                    <a:p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MS07-029, a Windows </a:t>
                      </a:r>
                      <a:r>
                        <a:rPr kumimoji="0" lang="en-US" sz="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Dns</a:t>
                      </a:r>
                      <a:r>
                        <a:rPr kumimoji="0" lang="en-US" sz="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Server RPC service vulnerability</a:t>
                      </a: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47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NSE Continued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667115"/>
              </p:ext>
            </p:extLst>
          </p:nvPr>
        </p:nvGraphicFramePr>
        <p:xfrm>
          <a:off x="1614487" y="1881413"/>
          <a:ext cx="5915025" cy="3463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1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Script</a:t>
                      </a:r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Description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smtp-brute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Performs brute force password auditing against SMTP servers using either LOGIN, PLAIN, CRAM-MD5, DIGEST-MD5 or NTLM authentication.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smtp-commands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 to use EHLO and HELP to gather the Extended commands supported by an SMTP server.	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smtp-open-relay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 to relay mail by issuing a predefined combination of SMTP commands. The goal of this script is to tell if a SMTP server is vulnerable to mail relaying.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snmp-brute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 to find an SNMP community string by brute force guessing.	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kumimoji="0" lang="en-US" sz="1400" b="1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telnet-brute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Tries to get Telnet login credentials by guessing usernames and passwords.	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kumimoji="0"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vnc-brute</a:t>
                      </a:r>
                      <a:endParaRPr lang="en-US" sz="1000" dirty="0"/>
                    </a:p>
                  </a:txBody>
                  <a:tcPr marL="69589" marR="69589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Performs brute force password auditing against VNC servers.</a:t>
                      </a:r>
                    </a:p>
                  </a:txBody>
                  <a:tcPr marL="69589" marR="69589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Unicornscan</a:t>
            </a:r>
            <a:endParaRPr lang="en-US" sz="2475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Basic Usage:</a:t>
            </a:r>
          </a:p>
          <a:p>
            <a:pPr lvl="1"/>
            <a:r>
              <a:rPr lang="en-US" sz="1350" dirty="0" err="1"/>
              <a:t>unicornscan</a:t>
            </a:r>
            <a:r>
              <a:rPr lang="en-US" sz="1350" dirty="0"/>
              <a:t> target </a:t>
            </a:r>
          </a:p>
          <a:p>
            <a:pPr lvl="2"/>
            <a:r>
              <a:rPr lang="en-US" sz="1350" dirty="0"/>
              <a:t>“target can be a name , </a:t>
            </a:r>
            <a:r>
              <a:rPr lang="en-US" sz="1350" dirty="0" err="1"/>
              <a:t>ip</a:t>
            </a:r>
            <a:r>
              <a:rPr lang="en-US" sz="1350" dirty="0"/>
              <a:t> </a:t>
            </a:r>
            <a:r>
              <a:rPr lang="en-US" sz="1350" dirty="0" err="1"/>
              <a:t>addy</a:t>
            </a:r>
            <a:r>
              <a:rPr lang="en-US" sz="1350" dirty="0"/>
              <a:t>, or range</a:t>
            </a:r>
          </a:p>
          <a:p>
            <a:pPr lvl="2"/>
            <a:endParaRPr lang="en-US" sz="1350" dirty="0"/>
          </a:p>
          <a:p>
            <a:pPr lvl="2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714750"/>
            <a:ext cx="62005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TCP Scanning w/ Unicorn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350" dirty="0"/>
              <a:t> </a:t>
            </a:r>
            <a:r>
              <a:rPr lang="it-IT" sz="1350" b="1" dirty="0"/>
              <a:t>unicornscan -r500 -mT www.yahoo.com/29:80,443  </a:t>
            </a:r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3124200"/>
            <a:ext cx="5410200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29101"/>
            <a:ext cx="6858000" cy="16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6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UDP Scanning w / Unicorn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350" b="1" dirty="0"/>
              <a:t>unicornscan -r200 -mU -I 192.168.0.0/24:53</a:t>
            </a:r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endParaRPr lang="it-IT" sz="1350" dirty="0"/>
          </a:p>
          <a:p>
            <a:pPr lvl="1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2743200"/>
            <a:ext cx="62960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Nmap</a:t>
            </a:r>
            <a:r>
              <a:rPr lang="en-US" sz="2475" dirty="0">
                <a:latin typeface="+mn-lt"/>
              </a:rPr>
              <a:t> to Unicorn Switch 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713" y="2534246"/>
            <a:ext cx="4600575" cy="2647950"/>
          </a:xfrm>
        </p:spPr>
      </p:pic>
    </p:spTree>
    <p:extLst>
      <p:ext uri="{BB962C8B-B14F-4D97-AF65-F5344CB8AC3E}">
        <p14:creationId xmlns:p14="http://schemas.microsoft.com/office/powerpoint/2010/main" val="199771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Use NMAP for more advanced scanning</a:t>
            </a:r>
          </a:p>
          <a:p>
            <a:pPr lvl="1"/>
            <a:r>
              <a:rPr lang="en-US" dirty="0"/>
              <a:t>Use the NMAP scripting engine to determine vulnerabilities</a:t>
            </a:r>
          </a:p>
          <a:p>
            <a:pPr lvl="1"/>
            <a:r>
              <a:rPr lang="en-US" dirty="0"/>
              <a:t>Understand </a:t>
            </a:r>
            <a:r>
              <a:rPr lang="en-US"/>
              <a:t>and describe </a:t>
            </a:r>
            <a:r>
              <a:rPr lang="en-US" dirty="0"/>
              <a:t>what </a:t>
            </a:r>
            <a:r>
              <a:rPr lang="en-US" dirty="0" err="1"/>
              <a:t>firewalking</a:t>
            </a:r>
            <a:r>
              <a:rPr lang="en-US" dirty="0"/>
              <a:t> is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Firewalk</a:t>
            </a:r>
            <a:endParaRPr lang="en-US" sz="2475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Allows an attacker to determine which packets are allowed through a packet-filtering device</a:t>
            </a:r>
          </a:p>
          <a:p>
            <a:r>
              <a:rPr lang="en-US" sz="1350" dirty="0"/>
              <a:t>How is this different from </a:t>
            </a:r>
            <a:r>
              <a:rPr lang="en-US" sz="1350" dirty="0" err="1"/>
              <a:t>nmap</a:t>
            </a:r>
            <a:r>
              <a:rPr lang="en-US" sz="1350" dirty="0"/>
              <a:t>?</a:t>
            </a:r>
          </a:p>
          <a:p>
            <a:pPr lvl="1"/>
            <a:r>
              <a:rPr lang="en-US" sz="1350" dirty="0"/>
              <a:t>Nmap sends packets to an end system</a:t>
            </a:r>
          </a:p>
          <a:p>
            <a:pPr lvl="2"/>
            <a:r>
              <a:rPr lang="en-US" sz="1350" dirty="0"/>
              <a:t>Nmap attempts to find out what ports are OPEN on the target (firewall)</a:t>
            </a:r>
          </a:p>
          <a:p>
            <a:pPr lvl="2"/>
            <a:r>
              <a:rPr lang="en-US" sz="1350" dirty="0"/>
              <a:t>Nmap tries to get TO the firewall</a:t>
            </a:r>
          </a:p>
          <a:p>
            <a:pPr lvl="2"/>
            <a:r>
              <a:rPr lang="en-US" sz="1350" dirty="0"/>
              <a:t>If you scan PAST a firewall you don’t know what is being firewalled and what ports are being blocked by the target system</a:t>
            </a:r>
          </a:p>
          <a:p>
            <a:r>
              <a:rPr lang="en-US" sz="1350" dirty="0"/>
              <a:t>Install as stand alone OR use NSE --script </a:t>
            </a:r>
            <a:r>
              <a:rPr lang="en-US" sz="1350" dirty="0" err="1"/>
              <a:t>firewalk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1088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Firewalk</a:t>
            </a:r>
            <a:r>
              <a:rPr lang="en-US" sz="2475" dirty="0">
                <a:latin typeface="+mn-lt"/>
              </a:rPr>
              <a:t>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 err="1"/>
              <a:t>Firewalk</a:t>
            </a:r>
            <a:r>
              <a:rPr lang="en-US" sz="1350" dirty="0"/>
              <a:t> attempts to send packets through a firewall (or router) 	</a:t>
            </a:r>
          </a:p>
          <a:p>
            <a:pPr lvl="2"/>
            <a:r>
              <a:rPr lang="en-US" sz="1350" dirty="0"/>
              <a:t>Gateway TTL + 1</a:t>
            </a:r>
          </a:p>
          <a:p>
            <a:r>
              <a:rPr lang="en-US" sz="1350" dirty="0"/>
              <a:t>If there is a firewall between you and your target</a:t>
            </a:r>
          </a:p>
          <a:p>
            <a:pPr lvl="1"/>
            <a:r>
              <a:rPr lang="en-US" sz="1350" dirty="0"/>
              <a:t>Nmap can not differentiate who is filtering the port (firewall or target)</a:t>
            </a:r>
          </a:p>
          <a:p>
            <a:r>
              <a:rPr lang="en-US" sz="1350" dirty="0"/>
              <a:t>What about ACK scans?</a:t>
            </a:r>
          </a:p>
          <a:p>
            <a:pPr lvl="1"/>
            <a:r>
              <a:rPr lang="en-US" sz="1350" dirty="0"/>
              <a:t>Through a firewall or filter?</a:t>
            </a:r>
          </a:p>
          <a:p>
            <a:pPr lvl="1"/>
            <a:r>
              <a:rPr lang="en-US" sz="1350" dirty="0"/>
              <a:t>Can you set up a connection?</a:t>
            </a:r>
          </a:p>
          <a:p>
            <a:r>
              <a:rPr lang="en-US" sz="1350" dirty="0" err="1"/>
              <a:t>Firewalk</a:t>
            </a:r>
            <a:r>
              <a:rPr lang="en-US" sz="1350" dirty="0"/>
              <a:t> scans the firewall AND machine beyond to test for allowed EXTERNAL connections!</a:t>
            </a:r>
          </a:p>
        </p:txBody>
      </p:sp>
    </p:spTree>
    <p:extLst>
      <p:ext uri="{BB962C8B-B14F-4D97-AF65-F5344CB8AC3E}">
        <p14:creationId xmlns:p14="http://schemas.microsoft.com/office/powerpoint/2010/main" val="314300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56C68-D1BC-445F-8A2F-878AB0D2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23" y="707231"/>
            <a:ext cx="4064794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3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Firewalk</a:t>
            </a:r>
            <a:r>
              <a:rPr lang="en-US" sz="2475" dirty="0">
                <a:latin typeface="+mn-lt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Usage : </a:t>
            </a:r>
          </a:p>
          <a:p>
            <a:pPr lvl="1"/>
            <a:r>
              <a:rPr lang="en-US" sz="1350" b="1" dirty="0"/>
              <a:t>./</a:t>
            </a:r>
            <a:r>
              <a:rPr lang="en-US" sz="1350" b="1" dirty="0" err="1"/>
              <a:t>firewalk</a:t>
            </a:r>
            <a:r>
              <a:rPr lang="en-US" sz="1350" b="1" dirty="0"/>
              <a:t> [options] </a:t>
            </a:r>
            <a:r>
              <a:rPr lang="en-US" sz="1350" b="1" dirty="0" err="1"/>
              <a:t>target_gateway</a:t>
            </a:r>
            <a:r>
              <a:rPr lang="en-US" sz="1350" b="1" dirty="0"/>
              <a:t> target</a:t>
            </a:r>
          </a:p>
          <a:p>
            <a:endParaRPr lang="en-US" sz="1350" dirty="0"/>
          </a:p>
          <a:p>
            <a:r>
              <a:rPr lang="en-US" sz="1350" dirty="0"/>
              <a:t>Common switches:</a:t>
            </a:r>
          </a:p>
          <a:p>
            <a:pPr lvl="1"/>
            <a:r>
              <a:rPr lang="en-US" sz="1350" dirty="0"/>
              <a:t>-n - do not resolve IP addresses into hostnames</a:t>
            </a:r>
          </a:p>
          <a:p>
            <a:pPr lvl="1"/>
            <a:r>
              <a:rPr lang="en-US" sz="1350" dirty="0"/>
              <a:t>-S port range to scan</a:t>
            </a:r>
          </a:p>
          <a:p>
            <a:pPr lvl="1"/>
            <a:r>
              <a:rPr lang="en-US" sz="1350" dirty="0"/>
              <a:t>-p TCP | UDP - </a:t>
            </a:r>
            <a:r>
              <a:rPr lang="en-US" sz="1350" dirty="0" err="1"/>
              <a:t>firewalk</a:t>
            </a:r>
            <a:r>
              <a:rPr lang="en-US" sz="1350" dirty="0"/>
              <a:t> protocol</a:t>
            </a:r>
          </a:p>
          <a:p>
            <a:pPr lvl="1"/>
            <a:r>
              <a:rPr lang="en-US" sz="1350" dirty="0"/>
              <a:t>target gateway = firewall</a:t>
            </a:r>
          </a:p>
          <a:p>
            <a:pPr lvl="1"/>
            <a:r>
              <a:rPr lang="en-US" sz="1350" dirty="0"/>
              <a:t>Target = </a:t>
            </a:r>
            <a:r>
              <a:rPr lang="en-US" sz="1350" dirty="0" err="1"/>
              <a:t>ip</a:t>
            </a:r>
            <a:r>
              <a:rPr lang="en-US" sz="1350" dirty="0"/>
              <a:t> of target (or name)	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4056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3" y="857250"/>
            <a:ext cx="77670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70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Firewalk</a:t>
            </a:r>
            <a:r>
              <a:rPr lang="en-US" sz="2475" dirty="0">
                <a:latin typeface="+mn-lt"/>
              </a:rPr>
              <a:t>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295525" y="2305646"/>
            <a:ext cx="4552950" cy="3105150"/>
          </a:xfrm>
        </p:spPr>
      </p:pic>
      <p:sp>
        <p:nvSpPr>
          <p:cNvPr id="3" name="TextBox 2"/>
          <p:cNvSpPr txBox="1"/>
          <p:nvPr/>
        </p:nvSpPr>
        <p:spPr>
          <a:xfrm>
            <a:off x="1657350" y="1978447"/>
            <a:ext cx="47301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firewalk</a:t>
            </a:r>
            <a:r>
              <a:rPr lang="en-US" sz="1350" b="1" dirty="0"/>
              <a:t> -n -S21,22,23,25,53,80 -</a:t>
            </a:r>
            <a:r>
              <a:rPr lang="en-US" sz="1350" b="1" dirty="0" err="1"/>
              <a:t>pTCP</a:t>
            </a:r>
            <a:r>
              <a:rPr lang="en-US" sz="1350" b="1" dirty="0"/>
              <a:t> </a:t>
            </a:r>
            <a:r>
              <a:rPr lang="en-US" sz="1350" b="1" dirty="0" err="1"/>
              <a:t>gw.test.org</a:t>
            </a:r>
            <a:r>
              <a:rPr lang="en-US" sz="1350" b="1" dirty="0"/>
              <a:t> </a:t>
            </a:r>
            <a:r>
              <a:rPr lang="en-US" sz="1350" b="1" dirty="0" err="1"/>
              <a:t>www.test.org</a:t>
            </a:r>
            <a:r>
              <a:rPr lang="en-US" sz="135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218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266825"/>
            <a:ext cx="6134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0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Firewalk</a:t>
            </a:r>
            <a:r>
              <a:rPr lang="en-US" sz="2475" dirty="0">
                <a:latin typeface="+mn-lt"/>
              </a:rPr>
              <a:t>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Use a proxy firewall!</a:t>
            </a:r>
          </a:p>
          <a:p>
            <a:pPr lvl="1"/>
            <a:r>
              <a:rPr lang="en-US" sz="1350" dirty="0"/>
              <a:t>Proxies remove original TTL information</a:t>
            </a:r>
          </a:p>
          <a:p>
            <a:pPr lvl="1"/>
            <a:r>
              <a:rPr lang="en-US" sz="1350" dirty="0"/>
              <a:t>Down side to Proxy Firewall is performance</a:t>
            </a:r>
          </a:p>
          <a:p>
            <a:r>
              <a:rPr lang="en-US" sz="1350" dirty="0"/>
              <a:t>Book suggests that you simply accept this is possible </a:t>
            </a:r>
          </a:p>
          <a:p>
            <a:pPr lvl="1"/>
            <a:r>
              <a:rPr lang="en-US" sz="1350" dirty="0"/>
              <a:t>Keep good logs!!</a:t>
            </a:r>
          </a:p>
          <a:p>
            <a:pPr lvl="1"/>
            <a:r>
              <a:rPr lang="en-US" sz="1350" dirty="0"/>
              <a:t>Be vigilant in your log reviews!</a:t>
            </a:r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88646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Summary: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Port scanning is your friend</a:t>
            </a:r>
          </a:p>
          <a:p>
            <a:pPr lvl="1"/>
            <a:r>
              <a:rPr lang="en-US" sz="1350" dirty="0"/>
              <a:t>ID Hosts / targets</a:t>
            </a:r>
          </a:p>
          <a:p>
            <a:pPr lvl="1"/>
            <a:r>
              <a:rPr lang="en-US" sz="1350" dirty="0"/>
              <a:t>Interrogate Services</a:t>
            </a:r>
          </a:p>
          <a:p>
            <a:pPr lvl="1"/>
            <a:r>
              <a:rPr lang="en-US" sz="1350" dirty="0"/>
              <a:t>Find access to systems</a:t>
            </a:r>
          </a:p>
          <a:p>
            <a:r>
              <a:rPr lang="en-US" sz="1350" dirty="0" err="1"/>
              <a:t>Nmap</a:t>
            </a:r>
            <a:r>
              <a:rPr lang="en-US" sz="1350" dirty="0"/>
              <a:t> is the king</a:t>
            </a:r>
          </a:p>
          <a:p>
            <a:r>
              <a:rPr lang="en-US" sz="1350" dirty="0"/>
              <a:t>NSE rocks.  Learn to use it. </a:t>
            </a:r>
          </a:p>
          <a:p>
            <a:pPr lvl="1"/>
            <a:r>
              <a:rPr lang="en-US" sz="1350" dirty="0"/>
              <a:t>Contribute if you can</a:t>
            </a:r>
          </a:p>
          <a:p>
            <a:r>
              <a:rPr lang="en-US" sz="1350" dirty="0"/>
              <a:t>There are lots of other good port scanning tools (beyond </a:t>
            </a:r>
            <a:r>
              <a:rPr lang="en-US" sz="1350" dirty="0" err="1"/>
              <a:t>nmap</a:t>
            </a:r>
            <a:r>
              <a:rPr lang="en-US" sz="1350" dirty="0"/>
              <a:t>)</a:t>
            </a:r>
          </a:p>
          <a:p>
            <a:r>
              <a:rPr lang="en-US" sz="1350" dirty="0" err="1"/>
              <a:t>Nmap</a:t>
            </a:r>
            <a:r>
              <a:rPr lang="en-US" sz="1350" dirty="0"/>
              <a:t> Cheat Sheet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2666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Don’t Forget UDP!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How is UDP different from TCP?</a:t>
            </a:r>
          </a:p>
          <a:p>
            <a:endParaRPr lang="en-US" sz="1350" dirty="0"/>
          </a:p>
          <a:p>
            <a:r>
              <a:rPr lang="en-US" sz="1350" dirty="0" err="1"/>
              <a:t>Nmap</a:t>
            </a:r>
            <a:r>
              <a:rPr lang="en-US" sz="1350" dirty="0"/>
              <a:t> generates a UPD packet destined for each target port</a:t>
            </a:r>
          </a:p>
          <a:p>
            <a:pPr lvl="1"/>
            <a:r>
              <a:rPr lang="en-US" sz="1350" dirty="0"/>
              <a:t>If system returns an ICMP Port Unreachable message:  Port = Closed</a:t>
            </a:r>
          </a:p>
          <a:p>
            <a:pPr lvl="1"/>
            <a:r>
              <a:rPr lang="en-US" sz="1350" dirty="0"/>
              <a:t>If target port responds with a UDP packet: Port = Open</a:t>
            </a:r>
          </a:p>
          <a:p>
            <a:pPr lvl="2"/>
            <a:r>
              <a:rPr lang="en-US" sz="1350" dirty="0"/>
              <a:t>THIS ONLY HAPPENS IF A UDP PACKET IS SENT BACK!!</a:t>
            </a:r>
          </a:p>
        </p:txBody>
      </p:sp>
    </p:spTree>
    <p:extLst>
      <p:ext uri="{BB962C8B-B14F-4D97-AF65-F5344CB8AC3E}">
        <p14:creationId xmlns:p14="http://schemas.microsoft.com/office/powerpoint/2010/main" val="6337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UDP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If no response:</a:t>
            </a:r>
          </a:p>
          <a:p>
            <a:pPr lvl="1"/>
            <a:r>
              <a:rPr lang="en-US" sz="1350" dirty="0" err="1"/>
              <a:t>Nmap</a:t>
            </a:r>
            <a:r>
              <a:rPr lang="en-US" sz="1350" dirty="0"/>
              <a:t> labels as </a:t>
            </a:r>
            <a:r>
              <a:rPr lang="en-US" sz="1350" dirty="0" err="1"/>
              <a:t>open|filtered</a:t>
            </a:r>
            <a:endParaRPr lang="en-US" sz="1350" dirty="0"/>
          </a:p>
          <a:p>
            <a:pPr lvl="2"/>
            <a:r>
              <a:rPr lang="en-US" sz="1350" dirty="0"/>
              <a:t>Sign that </a:t>
            </a:r>
            <a:r>
              <a:rPr lang="en-US" sz="1350" dirty="0" err="1"/>
              <a:t>nmap</a:t>
            </a:r>
            <a:r>
              <a:rPr lang="en-US" sz="1350" dirty="0"/>
              <a:t> doesn’t know what’s going on</a:t>
            </a:r>
          </a:p>
          <a:p>
            <a:r>
              <a:rPr lang="en-US" sz="1350" dirty="0"/>
              <a:t>No response could come from:</a:t>
            </a:r>
          </a:p>
          <a:p>
            <a:pPr lvl="1"/>
            <a:r>
              <a:rPr lang="en-US" sz="1350" dirty="0"/>
              <a:t>UDP missing a specific payload</a:t>
            </a:r>
          </a:p>
          <a:p>
            <a:pPr lvl="1"/>
            <a:r>
              <a:rPr lang="en-US" sz="1350" dirty="0"/>
              <a:t>Closed port &amp; blocking ICMP response packets</a:t>
            </a:r>
          </a:p>
          <a:p>
            <a:pPr lvl="1"/>
            <a:r>
              <a:rPr lang="en-US" sz="1350" dirty="0"/>
              <a:t>Firewall filtering response</a:t>
            </a:r>
          </a:p>
          <a:p>
            <a:pPr lvl="1"/>
            <a:r>
              <a:rPr lang="en-US" sz="1350" dirty="0"/>
              <a:t>Lost packet</a:t>
            </a:r>
          </a:p>
          <a:p>
            <a:r>
              <a:rPr lang="en-US" sz="1350" dirty="0"/>
              <a:t>Golden ticket = response back</a:t>
            </a:r>
          </a:p>
        </p:txBody>
      </p:sp>
    </p:spTree>
    <p:extLst>
      <p:ext uri="{BB962C8B-B14F-4D97-AF65-F5344CB8AC3E}">
        <p14:creationId xmlns:p14="http://schemas.microsoft.com/office/powerpoint/2010/main" val="283317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UDP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UDP response back on port 53</a:t>
            </a:r>
          </a:p>
          <a:p>
            <a:pPr lvl="1"/>
            <a:r>
              <a:rPr lang="en-US" sz="1350" dirty="0"/>
              <a:t>What is this machine?</a:t>
            </a:r>
          </a:p>
          <a:p>
            <a:pPr lvl="1"/>
            <a:r>
              <a:rPr lang="en-US" sz="1350" dirty="0"/>
              <a:t>What tools would you use to further interact with this machine?</a:t>
            </a:r>
          </a:p>
          <a:p>
            <a:pPr lvl="1"/>
            <a:endParaRPr lang="en-US" sz="1350" dirty="0"/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sU</a:t>
            </a:r>
            <a:r>
              <a:rPr lang="en-US" sz="1350" b="1" dirty="0"/>
              <a:t> [</a:t>
            </a:r>
            <a:r>
              <a:rPr lang="en-US" sz="1350" b="1" dirty="0" err="1"/>
              <a:t>target_ip</a:t>
            </a:r>
            <a:r>
              <a:rPr lang="en-US" sz="1350" b="1" dirty="0"/>
              <a:t>]</a:t>
            </a:r>
          </a:p>
          <a:p>
            <a:pPr lvl="1"/>
            <a:endParaRPr lang="en-US" sz="1350" b="1" dirty="0"/>
          </a:p>
          <a:p>
            <a:r>
              <a:rPr lang="en-US" sz="1350" dirty="0"/>
              <a:t>UDP scanning demo</a:t>
            </a:r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sU</a:t>
            </a:r>
            <a:r>
              <a:rPr lang="en-US" sz="1350" b="1" dirty="0"/>
              <a:t> 172.16.218.132</a:t>
            </a:r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5058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Nmap</a:t>
            </a:r>
            <a:r>
              <a:rPr lang="en-US" sz="2475" dirty="0">
                <a:latin typeface="+mn-lt"/>
              </a:rPr>
              <a:t>:  Version 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Version scanning allows attacker to see open ports AND the particular software / service listening on the port</a:t>
            </a:r>
          </a:p>
          <a:p>
            <a:pPr lvl="1"/>
            <a:r>
              <a:rPr lang="en-US" sz="1350" dirty="0"/>
              <a:t>Remember security through obscurity?</a:t>
            </a:r>
          </a:p>
          <a:p>
            <a:r>
              <a:rPr lang="en-US" sz="1350" dirty="0"/>
              <a:t>How?</a:t>
            </a:r>
          </a:p>
          <a:p>
            <a:pPr lvl="1"/>
            <a:r>
              <a:rPr lang="en-US" sz="1350" dirty="0" err="1"/>
              <a:t>Nmap</a:t>
            </a:r>
            <a:r>
              <a:rPr lang="en-US" sz="1350" dirty="0"/>
              <a:t> completes 3 way handshake and grabs the banner</a:t>
            </a:r>
          </a:p>
          <a:p>
            <a:pPr lvl="1"/>
            <a:r>
              <a:rPr lang="en-US" sz="1350" dirty="0"/>
              <a:t>Matches banner against internal </a:t>
            </a:r>
            <a:r>
              <a:rPr lang="en-US" sz="1350" dirty="0" err="1"/>
              <a:t>db</a:t>
            </a:r>
            <a:endParaRPr lang="en-US" sz="1350" dirty="0"/>
          </a:p>
          <a:p>
            <a:r>
              <a:rPr lang="en-US" sz="1350" dirty="0"/>
              <a:t>Example:</a:t>
            </a:r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sT</a:t>
            </a:r>
            <a:r>
              <a:rPr lang="en-US" sz="1350" b="1" dirty="0"/>
              <a:t> –</a:t>
            </a:r>
            <a:r>
              <a:rPr lang="en-US" sz="1350" b="1" dirty="0" err="1"/>
              <a:t>sV</a:t>
            </a:r>
            <a:r>
              <a:rPr lang="en-US" sz="1350" b="1" dirty="0"/>
              <a:t> 192.168.100.208</a:t>
            </a:r>
          </a:p>
        </p:txBody>
      </p:sp>
    </p:spTree>
    <p:extLst>
      <p:ext uri="{BB962C8B-B14F-4D97-AF65-F5344CB8AC3E}">
        <p14:creationId xmlns:p14="http://schemas.microsoft.com/office/powerpoint/2010/main" val="279431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 err="1">
                <a:latin typeface="+mn-lt"/>
              </a:rPr>
              <a:t>Nmap</a:t>
            </a:r>
            <a:r>
              <a:rPr lang="en-US" sz="2475" dirty="0">
                <a:latin typeface="+mn-lt"/>
              </a:rPr>
              <a:t> Source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Specifies which port your scans originate from</a:t>
            </a:r>
          </a:p>
          <a:p>
            <a:r>
              <a:rPr lang="en-US" sz="1350" dirty="0"/>
              <a:t>Can increase likelihood that scan is allowed in</a:t>
            </a:r>
          </a:p>
          <a:p>
            <a:pPr lvl="1"/>
            <a:r>
              <a:rPr lang="en-US" sz="1350" dirty="0"/>
              <a:t>why?</a:t>
            </a:r>
          </a:p>
          <a:p>
            <a:r>
              <a:rPr lang="en-US" sz="1350" dirty="0"/>
              <a:t>Goal is to set the source port so packets appear like normal traffic</a:t>
            </a:r>
          </a:p>
          <a:p>
            <a:pPr lvl="1"/>
            <a:r>
              <a:rPr lang="en-US" sz="1350" dirty="0"/>
              <a:t>20, 25, 53, 80, </a:t>
            </a:r>
            <a:r>
              <a:rPr lang="en-US" sz="1350" dirty="0" err="1"/>
              <a:t>etc</a:t>
            </a:r>
            <a:r>
              <a:rPr lang="en-US" sz="1350" dirty="0"/>
              <a:t>…</a:t>
            </a:r>
          </a:p>
          <a:p>
            <a:pPr lvl="1"/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sS</a:t>
            </a:r>
            <a:r>
              <a:rPr lang="en-US" sz="1350" b="1" dirty="0"/>
              <a:t> –g 80 192.168.100.80 </a:t>
            </a:r>
          </a:p>
        </p:txBody>
      </p:sp>
    </p:spTree>
    <p:extLst>
      <p:ext uri="{BB962C8B-B14F-4D97-AF65-F5344CB8AC3E}">
        <p14:creationId xmlns:p14="http://schemas.microsoft.com/office/powerpoint/2010/main" val="91522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Don’t forget the Timing Options!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dirty="0"/>
              <a:t>How often are you sending packets to the target?</a:t>
            </a:r>
          </a:p>
          <a:p>
            <a:pPr lvl="1"/>
            <a:r>
              <a:rPr lang="en-US" sz="1350" dirty="0"/>
              <a:t>-TO = Paranoid = 1 packet every 5 minutes</a:t>
            </a:r>
          </a:p>
          <a:p>
            <a:pPr lvl="1"/>
            <a:r>
              <a:rPr lang="en-US" sz="1350" dirty="0"/>
              <a:t>-T1 = Sneaky = 1 packet every 15 seconds</a:t>
            </a:r>
          </a:p>
          <a:p>
            <a:pPr lvl="1"/>
            <a:r>
              <a:rPr lang="en-US" sz="1350" dirty="0"/>
              <a:t>-T2 = Polite = 1 packet every .4 seconds</a:t>
            </a:r>
          </a:p>
          <a:p>
            <a:pPr lvl="1"/>
            <a:r>
              <a:rPr lang="en-US" sz="1350" dirty="0"/>
              <a:t>-T3 = Normal = quickly as possible w/out missing ports</a:t>
            </a:r>
          </a:p>
          <a:p>
            <a:pPr lvl="1"/>
            <a:r>
              <a:rPr lang="en-US" sz="1350" dirty="0"/>
              <a:t>-T4 = Aggressive = Wait no more then 1.25 seconds for a response</a:t>
            </a:r>
          </a:p>
          <a:p>
            <a:pPr lvl="1"/>
            <a:r>
              <a:rPr lang="en-US" sz="1350" dirty="0"/>
              <a:t>-T5 = Insane = waits maximum of .3 seconds for a response</a:t>
            </a:r>
          </a:p>
        </p:txBody>
      </p:sp>
    </p:spTree>
    <p:extLst>
      <p:ext uri="{BB962C8B-B14F-4D97-AF65-F5344CB8AC3E}">
        <p14:creationId xmlns:p14="http://schemas.microsoft.com/office/powerpoint/2010/main" val="1333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75" dirty="0">
                <a:latin typeface="+mn-lt"/>
              </a:rPr>
              <a:t>Additional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sn</a:t>
            </a:r>
            <a:endParaRPr lang="en-US" sz="1350" b="1" dirty="0"/>
          </a:p>
          <a:p>
            <a:pPr lvl="1"/>
            <a:r>
              <a:rPr lang="en-US" sz="1350" dirty="0"/>
              <a:t>Ping sweep (report hosts up but not port scan hosts)</a:t>
            </a:r>
          </a:p>
          <a:p>
            <a:r>
              <a:rPr lang="en-US" sz="1350" b="1" dirty="0" err="1"/>
              <a:t>nmap</a:t>
            </a:r>
            <a:r>
              <a:rPr lang="en-US" sz="1350" b="1" dirty="0"/>
              <a:t> –</a:t>
            </a:r>
            <a:r>
              <a:rPr lang="en-US" sz="1350" b="1" dirty="0" err="1"/>
              <a:t>Pn</a:t>
            </a:r>
            <a:r>
              <a:rPr lang="en-US" sz="1350" b="1" dirty="0"/>
              <a:t> </a:t>
            </a:r>
          </a:p>
          <a:p>
            <a:pPr lvl="1"/>
            <a:r>
              <a:rPr lang="en-US" sz="1350" dirty="0"/>
              <a:t>Old versions:  -PO (zero) and –PN</a:t>
            </a:r>
          </a:p>
          <a:p>
            <a:pPr lvl="1"/>
            <a:r>
              <a:rPr lang="en-US" sz="1350" dirty="0"/>
              <a:t>Can take a LONG time</a:t>
            </a:r>
          </a:p>
          <a:p>
            <a:r>
              <a:rPr lang="en-US" sz="1350" dirty="0"/>
              <a:t>Output Options</a:t>
            </a:r>
          </a:p>
          <a:p>
            <a:pPr lvl="1"/>
            <a:r>
              <a:rPr lang="en-US" sz="1350" dirty="0"/>
              <a:t>Use the:  -</a:t>
            </a:r>
            <a:r>
              <a:rPr lang="en-US" sz="1350" dirty="0" err="1"/>
              <a:t>oA</a:t>
            </a:r>
            <a:r>
              <a:rPr lang="en-US" sz="1350" dirty="0"/>
              <a:t> flag to output the scan results in 3 different </a:t>
            </a:r>
            <a:r>
              <a:rPr lang="en-US" sz="1350" dirty="0" err="1"/>
              <a:t>formates</a:t>
            </a:r>
            <a:endParaRPr lang="en-US" sz="1350" dirty="0"/>
          </a:p>
          <a:p>
            <a:pPr lvl="2"/>
            <a:r>
              <a:rPr lang="en-US" sz="1350" dirty="0"/>
              <a:t>.</a:t>
            </a:r>
            <a:r>
              <a:rPr lang="en-US" sz="1350" dirty="0" err="1"/>
              <a:t>nmap</a:t>
            </a:r>
            <a:r>
              <a:rPr lang="en-US" sz="1350" dirty="0"/>
              <a:t> == plaintext</a:t>
            </a:r>
          </a:p>
          <a:p>
            <a:pPr lvl="2"/>
            <a:r>
              <a:rPr lang="en-US" sz="1350" dirty="0"/>
              <a:t>.</a:t>
            </a:r>
            <a:r>
              <a:rPr lang="en-US" sz="1350" dirty="0" err="1"/>
              <a:t>gmnmap</a:t>
            </a:r>
            <a:r>
              <a:rPr lang="en-US" sz="1350" dirty="0"/>
              <a:t> == greppable </a:t>
            </a:r>
            <a:r>
              <a:rPr lang="en-US" sz="1350" dirty="0" err="1"/>
              <a:t>nmap</a:t>
            </a:r>
            <a:r>
              <a:rPr lang="en-US" sz="1350" dirty="0"/>
              <a:t> (NEEDED TO RESUME!)</a:t>
            </a:r>
          </a:p>
          <a:p>
            <a:pPr lvl="2"/>
            <a:r>
              <a:rPr lang="en-US" sz="1350" dirty="0"/>
              <a:t>.xml == xml</a:t>
            </a:r>
          </a:p>
          <a:p>
            <a:pPr lvl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30649723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2145</TotalTime>
  <Words>2886</Words>
  <Application>Microsoft Macintosh PowerPoint</Application>
  <PresentationFormat>On-screen Show (4:3)</PresentationFormat>
  <Paragraphs>365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Mangal</vt:lpstr>
      <vt:lpstr>Wingdings</vt:lpstr>
      <vt:lpstr>PP_C5Modules_CC_License_standard</vt:lpstr>
      <vt:lpstr> Cyber Operations</vt:lpstr>
      <vt:lpstr>Learning Outcomes</vt:lpstr>
      <vt:lpstr>Don’t Forget UDP!</vt:lpstr>
      <vt:lpstr>UDP Scanning</vt:lpstr>
      <vt:lpstr>UDP Example</vt:lpstr>
      <vt:lpstr>Nmap:  Version Scanning</vt:lpstr>
      <vt:lpstr>Nmap Source Port</vt:lpstr>
      <vt:lpstr>Don’t forget the Timing Options!</vt:lpstr>
      <vt:lpstr>Additional Functionality</vt:lpstr>
      <vt:lpstr>More Functionality</vt:lpstr>
      <vt:lpstr>Nmap Scripting Engine: NSE</vt:lpstr>
      <vt:lpstr>NSE:  Individual Checks</vt:lpstr>
      <vt:lpstr>NSE Continued</vt:lpstr>
      <vt:lpstr>NSE Continued</vt:lpstr>
      <vt:lpstr>NSE Continued</vt:lpstr>
      <vt:lpstr>Unicornscan</vt:lpstr>
      <vt:lpstr>TCP Scanning w/ Unicorn</vt:lpstr>
      <vt:lpstr>UDP Scanning w / Unicorn</vt:lpstr>
      <vt:lpstr>Nmap to Unicorn Switch Chart</vt:lpstr>
      <vt:lpstr>Firewalk</vt:lpstr>
      <vt:lpstr>Firewalk Continued</vt:lpstr>
      <vt:lpstr>PowerPoint Presentation</vt:lpstr>
      <vt:lpstr>Firewalk:</vt:lpstr>
      <vt:lpstr>PowerPoint Presentation</vt:lpstr>
      <vt:lpstr>Firewalk Example</vt:lpstr>
      <vt:lpstr>PowerPoint Presentation</vt:lpstr>
      <vt:lpstr>Firewalk Defenses</vt:lpstr>
      <vt:lpstr>Summary:</vt:lpstr>
    </vt:vector>
  </TitlesOfParts>
  <Company>University of California at Davis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193</cp:revision>
  <cp:lastPrinted>2016-07-18T16:40:10Z</cp:lastPrinted>
  <dcterms:created xsi:type="dcterms:W3CDTF">2016-07-03T20:12:42Z</dcterms:created>
  <dcterms:modified xsi:type="dcterms:W3CDTF">2018-03-13T19:45:20Z</dcterms:modified>
</cp:coreProperties>
</file>