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81847" autoAdjust="0"/>
  </p:normalViewPr>
  <p:slideViewPr>
    <p:cSldViewPr snapToGrid="0" snapToObjects="1">
      <p:cViewPr varScale="1">
        <p:scale>
          <a:sx n="87" d="100"/>
          <a:sy n="87" d="100"/>
        </p:scale>
        <p:origin x="15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F34958D-5910-2B4E-8346-D45CE8D303AB}" type="datetimeFigureOut">
              <a:rPr lang="en-US" smtClean="0"/>
              <a:t>3/13/18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security/portal/Entry.aspx?Name=Worm:Win32/Conficker.A"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microsoft.com/technet/security/Bulletin/MS08-067.mspx" TargetMode="External"/><Relationship Id="rId4" Type="http://schemas.openxmlformats.org/officeDocument/2006/relationships/hyperlink" Target="http://searchsecurity.techtarget.com/news/article/0,289142,sid14_gci1335819,00.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98592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B2832F-3029-4C7E-94C7-D9285644F0F5}" type="slidenum">
              <a:rPr lang="en-US" smtClean="0"/>
              <a:pPr/>
              <a:t>10</a:t>
            </a:fld>
            <a:endParaRPr lang="en-US"/>
          </a:p>
        </p:txBody>
      </p:sp>
    </p:spTree>
    <p:extLst>
      <p:ext uri="{BB962C8B-B14F-4D97-AF65-F5344CB8AC3E}">
        <p14:creationId xmlns:p14="http://schemas.microsoft.com/office/powerpoint/2010/main" val="127358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113F0-581D-4E51-92C5-FD8E9E665208}" type="slidenum">
              <a:rPr lang="en-US"/>
              <a:pPr/>
              <a:t>11</a:t>
            </a:fld>
            <a:endParaRPr lang="en-US"/>
          </a:p>
        </p:txBody>
      </p:sp>
      <p:sp>
        <p:nvSpPr>
          <p:cNvPr id="538626" name="Rectangle 2"/>
          <p:cNvSpPr>
            <a:spLocks noGrp="1" noRot="1" noChangeAspect="1" noChangeArrowheads="1" noTextEdit="1"/>
          </p:cNvSpPr>
          <p:nvPr>
            <p:ph type="sldImg"/>
          </p:nvPr>
        </p:nvSpPr>
        <p:spPr>
          <a:xfrm>
            <a:off x="1257300" y="720725"/>
            <a:ext cx="4800600" cy="3600450"/>
          </a:xfrm>
          <a:ln/>
        </p:spPr>
      </p:sp>
      <p:sp>
        <p:nvSpPr>
          <p:cNvPr id="538627" name="Rectangle 3"/>
          <p:cNvSpPr>
            <a:spLocks noGrp="1" noChangeArrowheads="1"/>
          </p:cNvSpPr>
          <p:nvPr>
            <p:ph type="body" idx="1"/>
          </p:nvPr>
        </p:nvSpPr>
        <p:spPr/>
        <p:txBody>
          <a:bodyPr/>
          <a:lstStyle/>
          <a:p>
            <a:r>
              <a:rPr lang="en-CA" dirty="0"/>
              <a:t>Server = holds</a:t>
            </a:r>
            <a:r>
              <a:rPr lang="en-CA" baseline="0" dirty="0"/>
              <a:t> the </a:t>
            </a:r>
            <a:r>
              <a:rPr lang="en-CA" baseline="0" dirty="0" err="1"/>
              <a:t>plugins</a:t>
            </a:r>
            <a:r>
              <a:rPr lang="en-CA" baseline="0" dirty="0"/>
              <a:t>, completes the scans, accepts connections (directions from client)</a:t>
            </a:r>
          </a:p>
          <a:p>
            <a:endParaRPr lang="en-CA" baseline="0" dirty="0"/>
          </a:p>
          <a:p>
            <a:r>
              <a:rPr lang="en-CA" baseline="0" dirty="0"/>
              <a:t>Client = allows you to customize the scans, interact with the server</a:t>
            </a:r>
          </a:p>
          <a:p>
            <a:endParaRPr lang="en-CA" dirty="0"/>
          </a:p>
          <a:p>
            <a:r>
              <a:rPr lang="en-CA" dirty="0"/>
              <a:t>Both are on the same machine (start the server) </a:t>
            </a:r>
          </a:p>
          <a:p>
            <a:endParaRPr lang="en-CA" dirty="0"/>
          </a:p>
          <a:p>
            <a:r>
              <a:rPr lang="en-CA" dirty="0"/>
              <a:t>Professional</a:t>
            </a:r>
            <a:r>
              <a:rPr lang="en-CA" baseline="0" dirty="0"/>
              <a:t> </a:t>
            </a:r>
            <a:r>
              <a:rPr lang="en-CA" baseline="0" dirty="0" err="1"/>
              <a:t>vs</a:t>
            </a:r>
            <a:r>
              <a:rPr lang="en-CA" baseline="0" dirty="0"/>
              <a:t> Home Feeds (pro = $1200 / year) </a:t>
            </a:r>
          </a:p>
          <a:p>
            <a:endParaRPr lang="en-CA" baseline="0" dirty="0"/>
          </a:p>
          <a:p>
            <a:endParaRPr lang="en-CA" baseline="0" dirty="0"/>
          </a:p>
        </p:txBody>
      </p:sp>
    </p:spTree>
    <p:extLst>
      <p:ext uri="{BB962C8B-B14F-4D97-AF65-F5344CB8AC3E}">
        <p14:creationId xmlns:p14="http://schemas.microsoft.com/office/powerpoint/2010/main" val="181999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Home </a:t>
            </a:r>
            <a:r>
              <a:rPr lang="en-US" dirty="0" err="1"/>
              <a:t>vs</a:t>
            </a:r>
            <a:r>
              <a:rPr lang="en-US" dirty="0"/>
              <a:t> professional:  the</a:t>
            </a:r>
            <a:r>
              <a:rPr lang="en-US" baseline="0" dirty="0"/>
              <a:t> EULA changes OFTEN!  </a:t>
            </a:r>
          </a:p>
          <a:p>
            <a:endParaRPr lang="en-US" baseline="0" dirty="0"/>
          </a:p>
          <a:p>
            <a:r>
              <a:rPr lang="en-US" baseline="0" dirty="0"/>
              <a:t>Used to be home got the new plugins 7 days AFTER the pro’s --- now they limit the number of PCs you can scan…next year might be different…</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12</a:t>
            </a:fld>
            <a:endParaRPr lang="en-US"/>
          </a:p>
        </p:txBody>
      </p:sp>
    </p:spTree>
    <p:extLst>
      <p:ext uri="{BB962C8B-B14F-4D97-AF65-F5344CB8AC3E}">
        <p14:creationId xmlns:p14="http://schemas.microsoft.com/office/powerpoint/2010/main" val="5618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www.nessus.org/download  </a:t>
            </a:r>
            <a:r>
              <a:rPr lang="en-US" dirty="0">
                <a:sym typeface="Wingdings" pitchFamily="2" charset="2"/>
              </a:rPr>
              <a:t> select your flavor (win,</a:t>
            </a:r>
            <a:r>
              <a:rPr lang="en-US" baseline="0" dirty="0">
                <a:sym typeface="Wingdings" pitchFamily="2" charset="2"/>
              </a:rPr>
              <a:t> </a:t>
            </a:r>
            <a:r>
              <a:rPr lang="en-US" baseline="0" dirty="0" err="1">
                <a:sym typeface="Wingdings" pitchFamily="2" charset="2"/>
              </a:rPr>
              <a:t>linux</a:t>
            </a:r>
            <a:r>
              <a:rPr lang="en-US" baseline="0" dirty="0">
                <a:sym typeface="Wingdings" pitchFamily="2" charset="2"/>
              </a:rPr>
              <a:t>, etc..)</a:t>
            </a:r>
          </a:p>
          <a:p>
            <a:endParaRPr lang="en-US" dirty="0"/>
          </a:p>
          <a:p>
            <a:r>
              <a:rPr lang="en-US" dirty="0"/>
              <a:t>On</a:t>
            </a:r>
            <a:r>
              <a:rPr lang="en-US" baseline="0" dirty="0"/>
              <a:t> BT #apt-get install </a:t>
            </a:r>
            <a:r>
              <a:rPr lang="en-US" baseline="0" dirty="0" err="1"/>
              <a:t>nessus</a:t>
            </a:r>
            <a:r>
              <a:rPr lang="en-US" baseline="0" dirty="0"/>
              <a:t> </a:t>
            </a:r>
          </a:p>
          <a:p>
            <a:endParaRPr lang="en-US" baseline="0" dirty="0"/>
          </a:p>
          <a:p>
            <a:r>
              <a:rPr lang="en-US" baseline="0" dirty="0"/>
              <a:t>Register a user </a:t>
            </a:r>
          </a:p>
          <a:p>
            <a:endParaRPr lang="en-US" baseline="0" dirty="0"/>
          </a:p>
          <a:p>
            <a:r>
              <a:rPr lang="en-US" baseline="0" dirty="0"/>
              <a:t>Install the key</a:t>
            </a:r>
          </a:p>
          <a:p>
            <a:endParaRPr lang="en-US" baseline="0" dirty="0"/>
          </a:p>
          <a:p>
            <a:r>
              <a:rPr lang="en-US" baseline="0" dirty="0"/>
              <a:t>Fetch new updates</a:t>
            </a:r>
          </a:p>
          <a:p>
            <a:endParaRPr lang="en-US" baseline="0" dirty="0"/>
          </a:p>
          <a:p>
            <a:r>
              <a:rPr lang="en-US" baseline="0" dirty="0"/>
              <a:t>Start </a:t>
            </a:r>
            <a:r>
              <a:rPr lang="en-US" baseline="0" dirty="0" err="1"/>
              <a:t>nessus</a:t>
            </a:r>
            <a:r>
              <a:rPr lang="en-US" baseline="0" dirty="0"/>
              <a:t> server</a:t>
            </a:r>
          </a:p>
          <a:p>
            <a:endParaRPr lang="en-US" baseline="0" dirty="0"/>
          </a:p>
          <a:p>
            <a:r>
              <a:rPr lang="en-US" baseline="0" dirty="0"/>
              <a:t>Log in</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13</a:t>
            </a:fld>
            <a:endParaRPr lang="en-US"/>
          </a:p>
        </p:txBody>
      </p:sp>
    </p:spTree>
    <p:extLst>
      <p:ext uri="{BB962C8B-B14F-4D97-AF65-F5344CB8AC3E}">
        <p14:creationId xmlns:p14="http://schemas.microsoft.com/office/powerpoint/2010/main" val="28256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This will activate your product</a:t>
            </a:r>
            <a:r>
              <a:rPr lang="en-US" baseline="0" dirty="0"/>
              <a:t> key and allow you to get updates from </a:t>
            </a:r>
            <a:r>
              <a:rPr lang="en-US" baseline="0" dirty="0" err="1"/>
              <a:t>Tennable</a:t>
            </a:r>
            <a:r>
              <a:rPr lang="en-US" baseline="0" dirty="0"/>
              <a:t> with future plugins</a:t>
            </a:r>
          </a:p>
        </p:txBody>
      </p:sp>
      <p:sp>
        <p:nvSpPr>
          <p:cNvPr id="4" name="Slide Number Placeholder 3"/>
          <p:cNvSpPr>
            <a:spLocks noGrp="1"/>
          </p:cNvSpPr>
          <p:nvPr>
            <p:ph type="sldNum" sz="quarter" idx="10"/>
          </p:nvPr>
        </p:nvSpPr>
        <p:spPr/>
        <p:txBody>
          <a:bodyPr/>
          <a:lstStyle/>
          <a:p>
            <a:fld id="{D8B2832F-3029-4C7E-94C7-D9285644F0F5}" type="slidenum">
              <a:rPr lang="en-US" smtClean="0"/>
              <a:pPr/>
              <a:t>14</a:t>
            </a:fld>
            <a:endParaRPr lang="en-US"/>
          </a:p>
        </p:txBody>
      </p:sp>
    </p:spTree>
    <p:extLst>
      <p:ext uri="{BB962C8B-B14F-4D97-AF65-F5344CB8AC3E}">
        <p14:creationId xmlns:p14="http://schemas.microsoft.com/office/powerpoint/2010/main" val="80894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update gets UI software options and plugins</a:t>
            </a:r>
          </a:p>
          <a:p>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19</a:t>
            </a:fld>
            <a:endParaRPr lang="en-US"/>
          </a:p>
        </p:txBody>
      </p:sp>
    </p:spTree>
    <p:extLst>
      <p:ext uri="{BB962C8B-B14F-4D97-AF65-F5344CB8AC3E}">
        <p14:creationId xmlns:p14="http://schemas.microsoft.com/office/powerpoint/2010/main" val="133028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Last spring</a:t>
            </a:r>
            <a:r>
              <a:rPr lang="en-US" baseline="0" dirty="0"/>
              <a:t> there were 20,000 this fall there are 35,000!!  (that is an average of 41 new checks per day)</a:t>
            </a:r>
          </a:p>
          <a:p>
            <a:endParaRPr lang="en-US" baseline="0" dirty="0"/>
          </a:p>
          <a:p>
            <a:r>
              <a:rPr lang="en-US" baseline="0" dirty="0"/>
              <a:t>I suggest you do this every day---write a startup script (or check the box to update every 24 hours)</a:t>
            </a:r>
            <a:endParaRPr lang="en-US" dirty="0"/>
          </a:p>
          <a:p>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20</a:t>
            </a:fld>
            <a:endParaRPr lang="en-US"/>
          </a:p>
        </p:txBody>
      </p:sp>
    </p:spTree>
    <p:extLst>
      <p:ext uri="{BB962C8B-B14F-4D97-AF65-F5344CB8AC3E}">
        <p14:creationId xmlns:p14="http://schemas.microsoft.com/office/powerpoint/2010/main" val="111673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By default</a:t>
            </a:r>
            <a:r>
              <a:rPr lang="en-US" baseline="0" dirty="0"/>
              <a:t> </a:t>
            </a:r>
            <a:r>
              <a:rPr lang="en-US" baseline="0" dirty="0" err="1"/>
              <a:t>nessus</a:t>
            </a:r>
            <a:r>
              <a:rPr lang="en-US" baseline="0" dirty="0"/>
              <a:t> includes some scans…but take the time to go through this and customize a little!</a:t>
            </a:r>
            <a:endParaRPr lang="en-US" dirty="0"/>
          </a:p>
          <a:p>
            <a:endParaRPr lang="en-US" dirty="0"/>
          </a:p>
          <a:p>
            <a:r>
              <a:rPr lang="en-US" dirty="0"/>
              <a:t>Make sure you “NEXT</a:t>
            </a:r>
            <a:r>
              <a:rPr lang="en-US" baseline="0" dirty="0"/>
              <a:t>” through all pages and click “SUBMIT”!!  Or your scan won’t save.</a:t>
            </a:r>
          </a:p>
          <a:p>
            <a:endParaRPr lang="en-US" baseline="0" dirty="0"/>
          </a:p>
          <a:p>
            <a:r>
              <a:rPr lang="en-US" baseline="0" dirty="0"/>
              <a:t>PLEASE NOTE!!!  IN THE LAB YOU MAY NEED TO CHANGE YOUR SCREEN RES TO SEE THE SUBMIT BUTTON!!</a:t>
            </a:r>
          </a:p>
        </p:txBody>
      </p:sp>
      <p:sp>
        <p:nvSpPr>
          <p:cNvPr id="4" name="Slide Number Placeholder 3"/>
          <p:cNvSpPr>
            <a:spLocks noGrp="1"/>
          </p:cNvSpPr>
          <p:nvPr>
            <p:ph type="sldNum" sz="quarter" idx="10"/>
          </p:nvPr>
        </p:nvSpPr>
        <p:spPr/>
        <p:txBody>
          <a:bodyPr/>
          <a:lstStyle/>
          <a:p>
            <a:fld id="{D8B2832F-3029-4C7E-94C7-D9285644F0F5}" type="slidenum">
              <a:rPr lang="en-US" smtClean="0"/>
              <a:pPr/>
              <a:t>22</a:t>
            </a:fld>
            <a:endParaRPr lang="en-US"/>
          </a:p>
        </p:txBody>
      </p:sp>
    </p:spTree>
    <p:extLst>
      <p:ext uri="{BB962C8B-B14F-4D97-AF65-F5344CB8AC3E}">
        <p14:creationId xmlns:p14="http://schemas.microsoft.com/office/powerpoint/2010/main" val="123921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In the previous</a:t>
            </a:r>
            <a:r>
              <a:rPr lang="en-US" baseline="0" dirty="0"/>
              <a:t> slide we set up a scan POLICY---now we’re going to set up a SCAN and launch it</a:t>
            </a:r>
          </a:p>
          <a:p>
            <a:endParaRPr lang="en-US" baseline="0" dirty="0"/>
          </a:p>
          <a:p>
            <a:r>
              <a:rPr lang="en-US" baseline="0" dirty="0"/>
              <a:t>NOTE:  if you can’t see the “launch scan” button it is 4 tabs from “Scan targets” box</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23</a:t>
            </a:fld>
            <a:endParaRPr lang="en-US"/>
          </a:p>
        </p:txBody>
      </p:sp>
    </p:spTree>
    <p:extLst>
      <p:ext uri="{BB962C8B-B14F-4D97-AF65-F5344CB8AC3E}">
        <p14:creationId xmlns:p14="http://schemas.microsoft.com/office/powerpoint/2010/main" val="763847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Once you click submit it’s off!</a:t>
            </a:r>
          </a:p>
          <a:p>
            <a:endParaRPr lang="en-US" dirty="0"/>
          </a:p>
          <a:p>
            <a:r>
              <a:rPr lang="en-US" dirty="0"/>
              <a:t>Double click to check the status…</a:t>
            </a:r>
          </a:p>
        </p:txBody>
      </p:sp>
      <p:sp>
        <p:nvSpPr>
          <p:cNvPr id="4" name="Slide Number Placeholder 3"/>
          <p:cNvSpPr>
            <a:spLocks noGrp="1"/>
          </p:cNvSpPr>
          <p:nvPr>
            <p:ph type="sldNum" sz="quarter" idx="10"/>
          </p:nvPr>
        </p:nvSpPr>
        <p:spPr/>
        <p:txBody>
          <a:bodyPr/>
          <a:lstStyle/>
          <a:p>
            <a:fld id="{D8B2832F-3029-4C7E-94C7-D9285644F0F5}" type="slidenum">
              <a:rPr lang="en-US" smtClean="0"/>
              <a:pPr/>
              <a:t>24</a:t>
            </a:fld>
            <a:endParaRPr lang="en-US"/>
          </a:p>
        </p:txBody>
      </p:sp>
    </p:spTree>
    <p:extLst>
      <p:ext uri="{BB962C8B-B14F-4D97-AF65-F5344CB8AC3E}">
        <p14:creationId xmlns:p14="http://schemas.microsoft.com/office/powerpoint/2010/main" val="6421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178339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760D5-D551-4233-A9D3-C973577BF60B}" type="slidenum">
              <a:rPr lang="en-US"/>
              <a:pPr/>
              <a:t>25</a:t>
            </a:fld>
            <a:endParaRPr lang="en-US"/>
          </a:p>
        </p:txBody>
      </p:sp>
      <p:sp>
        <p:nvSpPr>
          <p:cNvPr id="375810" name="Rectangle 2"/>
          <p:cNvSpPr>
            <a:spLocks noGrp="1" noRot="1" noChangeAspect="1" noChangeArrowheads="1" noTextEdit="1"/>
          </p:cNvSpPr>
          <p:nvPr>
            <p:ph type="sldImg"/>
          </p:nvPr>
        </p:nvSpPr>
        <p:spPr>
          <a:xfrm>
            <a:off x="1257300" y="720725"/>
            <a:ext cx="4800600" cy="3600450"/>
          </a:xfrm>
          <a:ln/>
        </p:spPr>
      </p:sp>
      <p:sp>
        <p:nvSpPr>
          <p:cNvPr id="375811" name="Rectangle 3"/>
          <p:cNvSpPr>
            <a:spLocks noGrp="1" noChangeArrowheads="1"/>
          </p:cNvSpPr>
          <p:nvPr>
            <p:ph type="body" idx="1"/>
          </p:nvPr>
        </p:nvSpPr>
        <p:spPr/>
        <p:txBody>
          <a:bodyPr/>
          <a:lstStyle/>
          <a:p>
            <a:r>
              <a:rPr lang="en-US" dirty="0"/>
              <a:t>Remember</a:t>
            </a:r>
            <a:r>
              <a:rPr lang="en-US" baseline="0" dirty="0"/>
              <a:t> there are lots of options for the reports---and if you don’t like what’s there, check the web!</a:t>
            </a:r>
          </a:p>
          <a:p>
            <a:endParaRPr lang="en-US" baseline="0" dirty="0"/>
          </a:p>
          <a:p>
            <a:r>
              <a:rPr lang="en-US" baseline="0" dirty="0"/>
              <a:t>UNDERSTAND THIS REPORT WILL SAY ‘YOU ARE VULNERABLE TO….xxx’---this is the next step in which leads us to “exploitation”</a:t>
            </a:r>
          </a:p>
          <a:p>
            <a:endParaRPr lang="en-US" baseline="0" dirty="0"/>
          </a:p>
          <a:p>
            <a:r>
              <a:rPr lang="en-US" baseline="0" dirty="0"/>
              <a:t>‘You’re missing patch MS06-035…I go and find an exploit that matches MS06-035”</a:t>
            </a:r>
          </a:p>
          <a:p>
            <a:endParaRPr lang="en-US" baseline="0" dirty="0"/>
          </a:p>
          <a:p>
            <a:endParaRPr lang="en-US" baseline="0" dirty="0"/>
          </a:p>
          <a:p>
            <a:endParaRPr lang="en-US" dirty="0"/>
          </a:p>
        </p:txBody>
      </p:sp>
    </p:spTree>
    <p:extLst>
      <p:ext uri="{BB962C8B-B14F-4D97-AF65-F5344CB8AC3E}">
        <p14:creationId xmlns:p14="http://schemas.microsoft.com/office/powerpoint/2010/main" val="1532789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B2832F-3029-4C7E-94C7-D9285644F0F5}" type="slidenum">
              <a:rPr lang="en-US" smtClean="0"/>
              <a:pPr/>
              <a:t>27</a:t>
            </a:fld>
            <a:endParaRPr lang="en-US"/>
          </a:p>
        </p:txBody>
      </p:sp>
    </p:spTree>
    <p:extLst>
      <p:ext uri="{BB962C8B-B14F-4D97-AF65-F5344CB8AC3E}">
        <p14:creationId xmlns:p14="http://schemas.microsoft.com/office/powerpoint/2010/main" val="342308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PAY ATTENTION</a:t>
            </a:r>
            <a:r>
              <a:rPr lang="en-US" baseline="0" dirty="0"/>
              <a:t> TO WHY THE BAD GUYS DO THIS!!!  THIS IS THE KEY TO MAKING YOUR ATTACK STEALTHY!!!</a:t>
            </a:r>
          </a:p>
          <a:p>
            <a:pPr lvl="1">
              <a:buFont typeface="Arial" pitchFamily="34" charset="0"/>
              <a:buChar char="•"/>
            </a:pPr>
            <a:r>
              <a:rPr lang="en-US" baseline="0" dirty="0"/>
              <a:t>Are you just going to “keep attacking”?  This is very loud!!</a:t>
            </a:r>
          </a:p>
          <a:p>
            <a:pPr lvl="1">
              <a:buFont typeface="Arial" pitchFamily="34" charset="0"/>
              <a:buChar char="•"/>
            </a:pPr>
            <a:r>
              <a:rPr lang="en-US" baseline="0" dirty="0" err="1"/>
              <a:t>Vuln</a:t>
            </a:r>
            <a:r>
              <a:rPr lang="en-US" baseline="0" dirty="0"/>
              <a:t> Scanning is the key to matching up your attacks!  REMEMBER this report!!!</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28</a:t>
            </a:fld>
            <a:endParaRPr lang="en-US"/>
          </a:p>
        </p:txBody>
      </p:sp>
    </p:spTree>
    <p:extLst>
      <p:ext uri="{BB962C8B-B14F-4D97-AF65-F5344CB8AC3E}">
        <p14:creationId xmlns:p14="http://schemas.microsoft.com/office/powerpoint/2010/main" val="1671062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B2832F-3029-4C7E-94C7-D9285644F0F5}" type="slidenum">
              <a:rPr lang="en-US" smtClean="0"/>
              <a:pPr/>
              <a:t>29</a:t>
            </a:fld>
            <a:endParaRPr lang="en-US"/>
          </a:p>
        </p:txBody>
      </p:sp>
    </p:spTree>
    <p:extLst>
      <p:ext uri="{BB962C8B-B14F-4D97-AF65-F5344CB8AC3E}">
        <p14:creationId xmlns:p14="http://schemas.microsoft.com/office/powerpoint/2010/main" val="211191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Translation</a:t>
            </a:r>
            <a:r>
              <a:rPr lang="en-US" baseline="0" dirty="0"/>
              <a:t> = www</a:t>
            </a:r>
          </a:p>
          <a:p>
            <a:r>
              <a:rPr lang="en-US" baseline="0" dirty="0"/>
              <a:t>List of address’s = ping / sweep</a:t>
            </a:r>
          </a:p>
          <a:p>
            <a:r>
              <a:rPr lang="en-US" baseline="0" dirty="0"/>
              <a:t>Network </a:t>
            </a:r>
            <a:r>
              <a:rPr lang="en-US" baseline="0" dirty="0" err="1"/>
              <a:t>Topo</a:t>
            </a:r>
            <a:r>
              <a:rPr lang="en-US" baseline="0" dirty="0"/>
              <a:t> = </a:t>
            </a:r>
            <a:r>
              <a:rPr lang="en-US" baseline="0" dirty="0" err="1"/>
              <a:t>traceroute</a:t>
            </a:r>
            <a:r>
              <a:rPr lang="en-US" baseline="0" dirty="0"/>
              <a:t> / </a:t>
            </a:r>
            <a:r>
              <a:rPr lang="en-US" baseline="0" dirty="0" err="1"/>
              <a:t>nmap</a:t>
            </a:r>
            <a:r>
              <a:rPr lang="en-US" baseline="0" dirty="0"/>
              <a:t> / ping sweep</a:t>
            </a:r>
          </a:p>
          <a:p>
            <a:r>
              <a:rPr lang="en-US" baseline="0" dirty="0"/>
              <a:t>List of open ports = </a:t>
            </a:r>
            <a:r>
              <a:rPr lang="en-US" baseline="0" dirty="0" err="1"/>
              <a:t>nmap</a:t>
            </a:r>
            <a:r>
              <a:rPr lang="en-US" baseline="0" dirty="0"/>
              <a:t> </a:t>
            </a:r>
          </a:p>
          <a:p>
            <a:r>
              <a:rPr lang="en-US" baseline="0" dirty="0"/>
              <a:t>Versions = </a:t>
            </a:r>
            <a:r>
              <a:rPr lang="en-US" baseline="0" dirty="0" err="1"/>
              <a:t>nmap</a:t>
            </a:r>
            <a:r>
              <a:rPr lang="en-US" baseline="0" dirty="0"/>
              <a:t> –</a:t>
            </a:r>
            <a:r>
              <a:rPr lang="en-US" baseline="0" dirty="0" err="1"/>
              <a:t>sV</a:t>
            </a:r>
            <a:endParaRPr lang="en-US" baseline="0" dirty="0"/>
          </a:p>
          <a:p>
            <a:r>
              <a:rPr lang="en-US" baseline="0" dirty="0"/>
              <a:t>OS = </a:t>
            </a:r>
            <a:r>
              <a:rPr lang="en-US" baseline="0" dirty="0" err="1"/>
              <a:t>nmap</a:t>
            </a:r>
            <a:r>
              <a:rPr lang="en-US" baseline="0" dirty="0"/>
              <a:t> –O</a:t>
            </a:r>
          </a:p>
          <a:p>
            <a:r>
              <a:rPr lang="en-US" baseline="0" dirty="0"/>
              <a:t>ACL = </a:t>
            </a:r>
            <a:r>
              <a:rPr lang="en-US" baseline="0" dirty="0" err="1"/>
              <a:t>firewalk</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3</a:t>
            </a:fld>
            <a:endParaRPr lang="en-US"/>
          </a:p>
        </p:txBody>
      </p:sp>
    </p:spTree>
    <p:extLst>
      <p:ext uri="{BB962C8B-B14F-4D97-AF65-F5344CB8AC3E}">
        <p14:creationId xmlns:p14="http://schemas.microsoft.com/office/powerpoint/2010/main" val="86782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What’s the difference</a:t>
            </a:r>
            <a:r>
              <a:rPr lang="en-US" baseline="0" dirty="0"/>
              <a:t> between a vulnerability and an exploit?</a:t>
            </a:r>
          </a:p>
          <a:p>
            <a:r>
              <a:rPr lang="en-US" baseline="0" dirty="0"/>
              <a:t>	* vulnerability = POTENTIAL!</a:t>
            </a:r>
          </a:p>
          <a:p>
            <a:r>
              <a:rPr lang="en-US" baseline="0" dirty="0"/>
              <a:t>	* exploit = </a:t>
            </a:r>
            <a:r>
              <a:rPr lang="en-US" baseline="0" dirty="0" err="1"/>
              <a:t>weaponized</a:t>
            </a:r>
            <a:r>
              <a:rPr lang="en-US" baseline="0" dirty="0"/>
              <a:t> / actualization of the vulnerability</a:t>
            </a:r>
          </a:p>
          <a:p>
            <a:r>
              <a:rPr lang="en-US" baseline="0" dirty="0"/>
              <a:t>As security experts we should treat all vulnerabilities as exploits (PATCH </a:t>
            </a:r>
            <a:r>
              <a:rPr lang="en-US" baseline="0" dirty="0" err="1"/>
              <a:t>PATCH</a:t>
            </a:r>
            <a:r>
              <a:rPr lang="en-US" baseline="0" dirty="0"/>
              <a:t> </a:t>
            </a:r>
            <a:r>
              <a:rPr lang="en-US" baseline="0" dirty="0" err="1"/>
              <a:t>PATCH</a:t>
            </a:r>
            <a:r>
              <a:rPr lang="en-US" baseline="0" dirty="0"/>
              <a:t>!!!)	</a:t>
            </a:r>
          </a:p>
          <a:p>
            <a:pPr lvl="1">
              <a:buFont typeface="Arial" pitchFamily="34" charset="0"/>
              <a:buChar char="•"/>
            </a:pPr>
            <a:r>
              <a:rPr lang="en-US" dirty="0">
                <a:hlinkClick r:id="rId3" tooltip="Worm:Win32/Conficker.A"/>
              </a:rPr>
              <a:t>Worm:Win32/</a:t>
            </a:r>
            <a:r>
              <a:rPr lang="en-US" dirty="0" err="1">
                <a:hlinkClick r:id="rId3" tooltip="Worm:Win32/Conficker.A"/>
              </a:rPr>
              <a:t>Conficker.A</a:t>
            </a:r>
            <a:r>
              <a:rPr lang="en-US" dirty="0"/>
              <a:t>, was first reported Nov. 21, 2008 </a:t>
            </a:r>
          </a:p>
          <a:p>
            <a:pPr lvl="1">
              <a:buFont typeface="Arial" pitchFamily="34" charset="0"/>
              <a:buChar char="•"/>
            </a:pPr>
            <a:r>
              <a:rPr lang="en-US" dirty="0"/>
              <a:t>The flaw was </a:t>
            </a:r>
            <a:r>
              <a:rPr lang="en-US" dirty="0">
                <a:hlinkClick r:id="rId4"/>
              </a:rPr>
              <a:t>patched by Microsoft in October</a:t>
            </a:r>
            <a:r>
              <a:rPr lang="en-US" dirty="0"/>
              <a:t>. The </a:t>
            </a:r>
            <a:r>
              <a:rPr lang="en-US" dirty="0">
                <a:hlinkClick r:id="rId5"/>
              </a:rPr>
              <a:t>MS08-067</a:t>
            </a:r>
            <a:r>
              <a:rPr lang="en-US" dirty="0"/>
              <a:t>  (October</a:t>
            </a:r>
            <a:r>
              <a:rPr lang="en-US" baseline="0" dirty="0"/>
              <a:t> 23</a:t>
            </a:r>
            <a:r>
              <a:rPr lang="en-US" baseline="30000" dirty="0"/>
              <a:t>rd</a:t>
            </a:r>
            <a:r>
              <a:rPr lang="en-US" baseline="0" dirty="0"/>
              <a:t> patch was released = almost a MONTH!)</a:t>
            </a:r>
            <a:endParaRPr lang="en-US" dirty="0"/>
          </a:p>
          <a:p>
            <a:r>
              <a:rPr lang="en-US" dirty="0"/>
              <a:t>	</a:t>
            </a:r>
          </a:p>
          <a:p>
            <a:r>
              <a:rPr lang="en-US" dirty="0"/>
              <a:t>Example</a:t>
            </a:r>
            <a:r>
              <a:rPr lang="en-US" baseline="0" dirty="0"/>
              <a:t> of Common </a:t>
            </a:r>
            <a:r>
              <a:rPr lang="en-US" baseline="0" dirty="0" err="1"/>
              <a:t>Config</a:t>
            </a:r>
            <a:r>
              <a:rPr lang="en-US" baseline="0" dirty="0"/>
              <a:t> Errors = “allow ANY port 53 to </a:t>
            </a:r>
            <a:r>
              <a:rPr lang="en-US" baseline="0" dirty="0" err="1"/>
              <a:t>DNS_Server_IP</a:t>
            </a:r>
            <a:r>
              <a:rPr lang="en-US" baseline="0" dirty="0"/>
              <a:t>” (</a:t>
            </a:r>
            <a:r>
              <a:rPr lang="en-US" baseline="0" dirty="0" err="1"/>
              <a:t>vuln</a:t>
            </a:r>
            <a:r>
              <a:rPr lang="en-US" baseline="0" dirty="0"/>
              <a:t> to zone transfer)</a:t>
            </a:r>
          </a:p>
          <a:p>
            <a:endParaRPr lang="en-US" baseline="0" dirty="0"/>
          </a:p>
          <a:p>
            <a:r>
              <a:rPr lang="en-US" baseline="0" dirty="0"/>
              <a:t>Example of Default Configurations = “ms </a:t>
            </a:r>
            <a:r>
              <a:rPr lang="en-US" baseline="0" dirty="0" err="1"/>
              <a:t>sql</a:t>
            </a:r>
            <a:r>
              <a:rPr lang="en-US" baseline="0" dirty="0"/>
              <a:t> (older versions) used blank or weak SA password” (what if you don’t change)?</a:t>
            </a:r>
          </a:p>
          <a:p>
            <a:endParaRPr lang="en-US" baseline="0" dirty="0"/>
          </a:p>
          <a:p>
            <a:r>
              <a:rPr lang="en-US" baseline="0" dirty="0"/>
              <a:t>Example of “Well-know System </a:t>
            </a:r>
            <a:r>
              <a:rPr lang="en-US" baseline="0" dirty="0" err="1"/>
              <a:t>Vulns</a:t>
            </a:r>
            <a:r>
              <a:rPr lang="en-US" baseline="0" dirty="0"/>
              <a:t>” = </a:t>
            </a:r>
            <a:r>
              <a:rPr lang="en-US" dirty="0"/>
              <a:t>ID software blatantly put a backdoor in Quake 1/2 and </a:t>
            </a:r>
            <a:r>
              <a:rPr lang="en-US" dirty="0" err="1"/>
              <a:t>QuakeWorld</a:t>
            </a:r>
            <a:r>
              <a:rPr lang="en-US" dirty="0"/>
              <a:t> including both the Linux/Solaris Quake2. RCON commands sent from the subnet 192.246.40.0/24 and containing the password "</a:t>
            </a:r>
            <a:r>
              <a:rPr lang="en-US" dirty="0" err="1"/>
              <a:t>tms</a:t>
            </a:r>
            <a:r>
              <a:rPr lang="en-US" dirty="0"/>
              <a:t>" are automatically executed on the server without being logged.</a:t>
            </a:r>
          </a:p>
          <a:p>
            <a:endParaRPr lang="en-US" dirty="0"/>
          </a:p>
          <a:p>
            <a:pPr defTabSz="966612">
              <a:defRPr/>
            </a:pPr>
            <a:r>
              <a:rPr lang="en-US" dirty="0"/>
              <a:t>RCON, or Remote Console, is a way of allowing an administrator to interface directly to their server and send commands straight to the command line that drives the game server. RCON is used by many games and not just counter strike source although the commands that each will accept are different from game to game.</a:t>
            </a:r>
          </a:p>
          <a:p>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4</a:t>
            </a:fld>
            <a:endParaRPr lang="en-US"/>
          </a:p>
        </p:txBody>
      </p:sp>
    </p:spTree>
    <p:extLst>
      <p:ext uri="{BB962C8B-B14F-4D97-AF65-F5344CB8AC3E}">
        <p14:creationId xmlns:p14="http://schemas.microsoft.com/office/powerpoint/2010/main" val="26951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How do we find </a:t>
            </a:r>
            <a:r>
              <a:rPr lang="en-US" dirty="0" err="1"/>
              <a:t>Vuls</a:t>
            </a:r>
            <a:r>
              <a:rPr lang="en-US" dirty="0"/>
              <a:t>???  How do the BAD GUYS</a:t>
            </a:r>
            <a:r>
              <a:rPr lang="en-US" baseline="0" dirty="0"/>
              <a:t> find </a:t>
            </a:r>
            <a:r>
              <a:rPr lang="en-US" baseline="0" dirty="0" err="1"/>
              <a:t>vuls</a:t>
            </a:r>
            <a:r>
              <a:rPr lang="en-US" baseline="0" dirty="0"/>
              <a:t>?  </a:t>
            </a:r>
          </a:p>
          <a:p>
            <a:pPr lvl="1">
              <a:buFont typeface="Arial" pitchFamily="34" charset="0"/>
              <a:buChar char="•"/>
            </a:pPr>
            <a:r>
              <a:rPr lang="en-US" baseline="0" dirty="0"/>
              <a:t>WE USE A SCANNER!  </a:t>
            </a:r>
          </a:p>
          <a:p>
            <a:pPr lvl="1">
              <a:buFont typeface="Arial" pitchFamily="34" charset="0"/>
              <a:buChar char="•"/>
            </a:pPr>
            <a:r>
              <a:rPr lang="en-US" baseline="0" dirty="0"/>
              <a:t>You should use one because you can be sure the bad guys are!</a:t>
            </a:r>
          </a:p>
          <a:p>
            <a:pPr lvl="2">
              <a:buFont typeface="Arial" pitchFamily="34" charset="0"/>
              <a:buChar char="•"/>
            </a:pPr>
            <a:r>
              <a:rPr lang="en-US" baseline="0" dirty="0"/>
              <a:t>“Never trust a single scanner” </a:t>
            </a:r>
            <a:r>
              <a:rPr lang="en-US" baseline="0" dirty="0">
                <a:sym typeface="Wingdings" pitchFamily="2" charset="2"/>
              </a:rPr>
              <a:t> Make sure you use multiple scanners</a:t>
            </a:r>
          </a:p>
          <a:p>
            <a:pPr lvl="2">
              <a:buFont typeface="Arial" pitchFamily="34" charset="0"/>
              <a:buChar char="•"/>
            </a:pPr>
            <a:endParaRPr lang="en-US" baseline="0" dirty="0">
              <a:sym typeface="Wingdings" pitchFamily="2" charset="2"/>
            </a:endParaRPr>
          </a:p>
          <a:p>
            <a:pPr lvl="0">
              <a:buFont typeface="Arial" pitchFamily="34" charset="0"/>
              <a:buChar char="•"/>
            </a:pPr>
            <a:r>
              <a:rPr lang="en-US" baseline="0" dirty="0">
                <a:sym typeface="Wingdings" pitchFamily="2" charset="2"/>
              </a:rPr>
              <a:t>Just to clear up…this is not exploit CREATION this is vulnerability scanning (BIG Difference)</a:t>
            </a:r>
          </a:p>
          <a:p>
            <a:pPr lvl="1">
              <a:buFont typeface="Arial" pitchFamily="34" charset="0"/>
              <a:buChar char="•"/>
            </a:pPr>
            <a:r>
              <a:rPr lang="en-US" baseline="0" dirty="0">
                <a:sym typeface="Wingdings" pitchFamily="2" charset="2"/>
              </a:rPr>
              <a:t>Someone has to find the </a:t>
            </a:r>
            <a:r>
              <a:rPr lang="en-US" baseline="0" dirty="0" err="1">
                <a:sym typeface="Wingdings" pitchFamily="2" charset="2"/>
              </a:rPr>
              <a:t>vuln</a:t>
            </a:r>
            <a:r>
              <a:rPr lang="en-US" baseline="0" dirty="0">
                <a:sym typeface="Wingdings" pitchFamily="2" charset="2"/>
              </a:rPr>
              <a:t> &amp; create a POC</a:t>
            </a:r>
          </a:p>
          <a:p>
            <a:pPr lvl="1">
              <a:buFont typeface="Arial" pitchFamily="34" charset="0"/>
              <a:buChar char="•"/>
            </a:pPr>
            <a:r>
              <a:rPr lang="en-US" baseline="0" dirty="0">
                <a:sym typeface="Wingdings" pitchFamily="2" charset="2"/>
              </a:rPr>
              <a:t>That person has to disclose the </a:t>
            </a:r>
            <a:r>
              <a:rPr lang="en-US" baseline="0" dirty="0" err="1">
                <a:sym typeface="Wingdings" pitchFamily="2" charset="2"/>
              </a:rPr>
              <a:t>vuln</a:t>
            </a:r>
            <a:endParaRPr lang="en-US" baseline="0" dirty="0">
              <a:sym typeface="Wingdings" pitchFamily="2" charset="2"/>
            </a:endParaRPr>
          </a:p>
          <a:p>
            <a:pPr lvl="1">
              <a:buFont typeface="Arial" pitchFamily="34" charset="0"/>
              <a:buChar char="•"/>
            </a:pPr>
            <a:r>
              <a:rPr lang="en-US" baseline="0" dirty="0">
                <a:sym typeface="Wingdings" pitchFamily="2" charset="2"/>
              </a:rPr>
              <a:t>Your scanner has to write code to “check” for the </a:t>
            </a:r>
            <a:r>
              <a:rPr lang="en-US" baseline="0" dirty="0" err="1">
                <a:sym typeface="Wingdings" pitchFamily="2" charset="2"/>
              </a:rPr>
              <a:t>vuln</a:t>
            </a:r>
            <a:endParaRPr lang="en-US" baseline="0" dirty="0">
              <a:sym typeface="Wingdings" pitchFamily="2" charset="2"/>
            </a:endParaRPr>
          </a:p>
        </p:txBody>
      </p:sp>
      <p:sp>
        <p:nvSpPr>
          <p:cNvPr id="4" name="Slide Number Placeholder 3"/>
          <p:cNvSpPr>
            <a:spLocks noGrp="1"/>
          </p:cNvSpPr>
          <p:nvPr>
            <p:ph type="sldNum" sz="quarter" idx="10"/>
          </p:nvPr>
        </p:nvSpPr>
        <p:spPr/>
        <p:txBody>
          <a:bodyPr/>
          <a:lstStyle/>
          <a:p>
            <a:fld id="{D8B2832F-3029-4C7E-94C7-D9285644F0F5}" type="slidenum">
              <a:rPr lang="en-US" smtClean="0"/>
              <a:pPr/>
              <a:t>5</a:t>
            </a:fld>
            <a:endParaRPr lang="en-US"/>
          </a:p>
        </p:txBody>
      </p:sp>
    </p:spTree>
    <p:extLst>
      <p:ext uri="{BB962C8B-B14F-4D97-AF65-F5344CB8AC3E}">
        <p14:creationId xmlns:p14="http://schemas.microsoft.com/office/powerpoint/2010/main" val="120728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Scriptable = set it</a:t>
            </a:r>
            <a:r>
              <a:rPr lang="en-US" baseline="0" dirty="0"/>
              <a:t> as a background task and script it to alert you when something is missing a patch…or whatever…</a:t>
            </a:r>
          </a:p>
          <a:p>
            <a:endParaRPr lang="en-US" baseline="0" dirty="0"/>
          </a:p>
          <a:p>
            <a:r>
              <a:rPr lang="en-US" baseline="0" dirty="0"/>
              <a:t>It’s important to understand---</a:t>
            </a:r>
            <a:r>
              <a:rPr lang="en-US" baseline="0" dirty="0" err="1"/>
              <a:t>mbsa</a:t>
            </a:r>
            <a:r>
              <a:rPr lang="en-US" baseline="0" dirty="0"/>
              <a:t> will ONLY scan for missing security updates, missing rollups, and service packs FROM Microsoft update</a:t>
            </a:r>
          </a:p>
          <a:p>
            <a:endParaRPr lang="en-US" dirty="0"/>
          </a:p>
          <a:p>
            <a:r>
              <a:rPr lang="en-US" dirty="0"/>
              <a:t>It will NOT report on non-security</a:t>
            </a:r>
            <a:r>
              <a:rPr lang="en-US" baseline="0" dirty="0"/>
              <a:t> updates, tools, or drivers</a:t>
            </a:r>
          </a:p>
          <a:p>
            <a:endParaRPr lang="en-US" baseline="0" dirty="0"/>
          </a:p>
          <a:p>
            <a:r>
              <a:rPr lang="en-US" baseline="0" dirty="0"/>
              <a:t>Installing is very easy --- pick your OS (32 or 64bit) and language---then next, next, next through the install prompts and finally open and fill out the appropriate information to scan</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6</a:t>
            </a:fld>
            <a:endParaRPr lang="en-US"/>
          </a:p>
        </p:txBody>
      </p:sp>
    </p:spTree>
    <p:extLst>
      <p:ext uri="{BB962C8B-B14F-4D97-AF65-F5344CB8AC3E}">
        <p14:creationId xmlns:p14="http://schemas.microsoft.com/office/powerpoint/2010/main" val="94735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Demo</a:t>
            </a:r>
            <a:r>
              <a:rPr lang="en-US" baseline="0" dirty="0"/>
              <a:t> MBSA in class against a VM</a:t>
            </a:r>
          </a:p>
          <a:p>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7</a:t>
            </a:fld>
            <a:endParaRPr lang="en-US"/>
          </a:p>
        </p:txBody>
      </p:sp>
    </p:spTree>
    <p:extLst>
      <p:ext uri="{BB962C8B-B14F-4D97-AF65-F5344CB8AC3E}">
        <p14:creationId xmlns:p14="http://schemas.microsoft.com/office/powerpoint/2010/main" val="3018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943D5-7ADF-47ED-B883-943985E52D75}" type="slidenum">
              <a:rPr lang="en-US"/>
              <a:pPr/>
              <a:t>8</a:t>
            </a:fld>
            <a:endParaRPr lang="en-US"/>
          </a:p>
        </p:txBody>
      </p:sp>
      <p:sp>
        <p:nvSpPr>
          <p:cNvPr id="504834" name="Rectangle 2"/>
          <p:cNvSpPr>
            <a:spLocks noGrp="1" noRot="1" noChangeAspect="1" noChangeArrowheads="1" noTextEdit="1"/>
          </p:cNvSpPr>
          <p:nvPr>
            <p:ph type="sldImg"/>
          </p:nvPr>
        </p:nvSpPr>
        <p:spPr>
          <a:xfrm>
            <a:off x="1257300" y="720725"/>
            <a:ext cx="4800600" cy="3600450"/>
          </a:xfrm>
          <a:ln/>
        </p:spPr>
      </p:sp>
      <p:sp>
        <p:nvSpPr>
          <p:cNvPr id="504835" name="Rectangle 3"/>
          <p:cNvSpPr>
            <a:spLocks noGrp="1" noChangeArrowheads="1"/>
          </p:cNvSpPr>
          <p:nvPr>
            <p:ph type="body" idx="1"/>
          </p:nvPr>
        </p:nvSpPr>
        <p:spPr/>
        <p:txBody>
          <a:bodyPr/>
          <a:lstStyle/>
          <a:p>
            <a:r>
              <a:rPr lang="en-CA" dirty="0"/>
              <a:t>MOAVS (mother of all </a:t>
            </a:r>
            <a:r>
              <a:rPr lang="en-CA" dirty="0" err="1"/>
              <a:t>Vul</a:t>
            </a:r>
            <a:r>
              <a:rPr lang="en-CA" baseline="0" dirty="0"/>
              <a:t> Scanners)</a:t>
            </a:r>
          </a:p>
          <a:p>
            <a:r>
              <a:rPr lang="en-CA" baseline="0" dirty="0"/>
              <a:t>Two of the most commonly used are Nessus and </a:t>
            </a:r>
            <a:r>
              <a:rPr lang="en-CA" baseline="0" dirty="0" err="1"/>
              <a:t>Nexpose</a:t>
            </a:r>
            <a:r>
              <a:rPr lang="en-CA" baseline="0" dirty="0"/>
              <a:t> (Rapid 7)</a:t>
            </a:r>
          </a:p>
          <a:p>
            <a:r>
              <a:rPr lang="en-CA" baseline="0" dirty="0"/>
              <a:t>Not one of them provides the perfect solution in </a:t>
            </a:r>
            <a:r>
              <a:rPr lang="en-CA" i="1" baseline="0" dirty="0"/>
              <a:t>every</a:t>
            </a:r>
            <a:r>
              <a:rPr lang="en-CA" i="0" baseline="0" dirty="0"/>
              <a:t> scenario possible</a:t>
            </a:r>
          </a:p>
          <a:p>
            <a:r>
              <a:rPr lang="en-CA" i="0" baseline="0" dirty="0"/>
              <a:t>Best idea given time and money is to run multiple tools, but if you can’t,  you need to pick one.</a:t>
            </a:r>
          </a:p>
          <a:p>
            <a:r>
              <a:rPr lang="en-CA" i="0" baseline="0" dirty="0"/>
              <a:t>If you had to pick one, Nessus is LEGIT.  Cheap, unlimited IPs, picks up odd </a:t>
            </a:r>
            <a:r>
              <a:rPr lang="en-CA" i="0" baseline="0" dirty="0" err="1"/>
              <a:t>vulns</a:t>
            </a:r>
            <a:r>
              <a:rPr lang="en-CA" i="0" baseline="0" dirty="0"/>
              <a:t> like SCADA.</a:t>
            </a:r>
            <a:endParaRPr lang="en-CA" dirty="0"/>
          </a:p>
        </p:txBody>
      </p:sp>
    </p:spTree>
    <p:extLst>
      <p:ext uri="{BB962C8B-B14F-4D97-AF65-F5344CB8AC3E}">
        <p14:creationId xmlns:p14="http://schemas.microsoft.com/office/powerpoint/2010/main" val="40731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What</a:t>
            </a:r>
            <a:r>
              <a:rPr lang="en-US" baseline="0" dirty="0"/>
              <a:t> is a </a:t>
            </a:r>
            <a:r>
              <a:rPr lang="en-US" baseline="0" dirty="0" err="1"/>
              <a:t>plugin</a:t>
            </a:r>
            <a:r>
              <a:rPr lang="en-US" baseline="0" dirty="0"/>
              <a:t>?  “it extends the functionality”</a:t>
            </a:r>
          </a:p>
          <a:p>
            <a:endParaRPr lang="en-US" baseline="0" dirty="0"/>
          </a:p>
          <a:p>
            <a:r>
              <a:rPr lang="en-US" baseline="0" dirty="0"/>
              <a:t>Each vulnerability is cataloged / recorded as a </a:t>
            </a:r>
            <a:r>
              <a:rPr lang="en-US" baseline="0" dirty="0" err="1"/>
              <a:t>plugin</a:t>
            </a:r>
            <a:r>
              <a:rPr lang="en-US" baseline="0" dirty="0"/>
              <a:t>.  If you find a new </a:t>
            </a:r>
            <a:r>
              <a:rPr lang="en-US" baseline="0" dirty="0" err="1"/>
              <a:t>vul</a:t>
            </a:r>
            <a:r>
              <a:rPr lang="en-US" baseline="0" dirty="0"/>
              <a:t> you can write a </a:t>
            </a:r>
            <a:r>
              <a:rPr lang="en-US" baseline="0" dirty="0" err="1"/>
              <a:t>plugin</a:t>
            </a:r>
            <a:r>
              <a:rPr lang="en-US" baseline="0" dirty="0"/>
              <a:t>!</a:t>
            </a:r>
            <a:endParaRPr lang="en-US" dirty="0"/>
          </a:p>
        </p:txBody>
      </p:sp>
      <p:sp>
        <p:nvSpPr>
          <p:cNvPr id="4" name="Slide Number Placeholder 3"/>
          <p:cNvSpPr>
            <a:spLocks noGrp="1"/>
          </p:cNvSpPr>
          <p:nvPr>
            <p:ph type="sldNum" sz="quarter" idx="10"/>
          </p:nvPr>
        </p:nvSpPr>
        <p:spPr/>
        <p:txBody>
          <a:bodyPr/>
          <a:lstStyle/>
          <a:p>
            <a:fld id="{D8B2832F-3029-4C7E-94C7-D9285644F0F5}" type="slidenum">
              <a:rPr lang="en-US" smtClean="0"/>
              <a:pPr/>
              <a:t>9</a:t>
            </a:fld>
            <a:endParaRPr lang="en-US"/>
          </a:p>
        </p:txBody>
      </p:sp>
    </p:spTree>
    <p:extLst>
      <p:ext uri="{BB962C8B-B14F-4D97-AF65-F5344CB8AC3E}">
        <p14:creationId xmlns:p14="http://schemas.microsoft.com/office/powerpoint/2010/main" val="129357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extLst>
      <p:ext uri="{BB962C8B-B14F-4D97-AF65-F5344CB8AC3E}">
        <p14:creationId xmlns:p14="http://schemas.microsoft.com/office/powerpoint/2010/main" val="33742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98986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2975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332217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693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5260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8478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5145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2654909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25" name="Picture 2" descr="reative Commons Licens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38565" y="6401628"/>
            <a:ext cx="838200" cy="29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userDrawn="1"/>
        </p:nvSpPr>
        <p:spPr bwMode="auto">
          <a:xfrm>
            <a:off x="976765" y="6415091"/>
            <a:ext cx="570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  This document is licensed with a </a:t>
            </a:r>
            <a:r>
              <a:rPr kumimoji="0" lang="x-none" altLang="x-none" sz="1000" b="0" i="0" u="none" strike="noStrike" cap="none" normalizeH="0" baseline="0" dirty="0">
                <a:ln>
                  <a:noFill/>
                </a:ln>
                <a:solidFill>
                  <a:schemeClr val="tx1"/>
                </a:solidFill>
                <a:effectLst/>
                <a:latin typeface="Arial" charset="0"/>
                <a:hlinkClick r:id="rId12"/>
              </a:rPr>
              <a:t>Creative Commons Attribution 4.0 International License</a:t>
            </a:r>
            <a:r>
              <a:rPr kumimoji="0" lang="x-none" altLang="x-none" sz="1000" b="0" i="0" u="none" strike="noStrike" cap="none" normalizeH="0" baseline="0" dirty="0">
                <a:ln>
                  <a:noFill/>
                </a:ln>
                <a:solidFill>
                  <a:schemeClr val="tx1"/>
                </a:solidFill>
                <a:effectLst/>
                <a:latin typeface="Arial" charset="0"/>
              </a:rPr>
              <a:t> ©2017 </a:t>
            </a:r>
          </a:p>
        </p:txBody>
      </p:sp>
    </p:spTree>
    <p:extLst>
      <p:ext uri="{BB962C8B-B14F-4D97-AF65-F5344CB8AC3E}">
        <p14:creationId xmlns:p14="http://schemas.microsoft.com/office/powerpoint/2010/main" val="282788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nable.com/products/nessus-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kali:883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atic.tenable.com/documentation/nessus_v6_command_line_referenc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300" dirty="0"/>
              <a:t>Cyber Operations</a:t>
            </a:r>
            <a:endParaRPr lang="en-US" dirty="0"/>
          </a:p>
        </p:txBody>
      </p:sp>
      <p:sp>
        <p:nvSpPr>
          <p:cNvPr id="3" name="Subtitle 2"/>
          <p:cNvSpPr>
            <a:spLocks noGrp="1"/>
          </p:cNvSpPr>
          <p:nvPr>
            <p:ph type="body" sz="quarter" idx="13"/>
          </p:nvPr>
        </p:nvSpPr>
        <p:spPr/>
        <p:txBody>
          <a:bodyPr>
            <a:noAutofit/>
          </a:bodyPr>
          <a:lstStyle/>
          <a:p>
            <a:pPr algn="l"/>
            <a:r>
              <a:rPr lang="en-US" sz="2000" b="1" dirty="0">
                <a:solidFill>
                  <a:schemeClr val="accent5">
                    <a:lumMod val="75000"/>
                  </a:schemeClr>
                </a:solidFill>
              </a:rPr>
              <a:t>Unit 07 Vulnerability Scanning</a:t>
            </a:r>
          </a:p>
        </p:txBody>
      </p:sp>
    </p:spTree>
    <p:extLst>
      <p:ext uri="{BB962C8B-B14F-4D97-AF65-F5344CB8AC3E}">
        <p14:creationId xmlns:p14="http://schemas.microsoft.com/office/powerpoint/2010/main" val="27043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Nessus Plug-Ins</a:t>
            </a:r>
            <a:endParaRPr lang="en-US" dirty="0"/>
          </a:p>
        </p:txBody>
      </p:sp>
      <p:sp>
        <p:nvSpPr>
          <p:cNvPr id="3" name="Content Placeholder 2"/>
          <p:cNvSpPr>
            <a:spLocks noGrp="1"/>
          </p:cNvSpPr>
          <p:nvPr>
            <p:ph idx="1"/>
          </p:nvPr>
        </p:nvSpPr>
        <p:spPr/>
        <p:txBody>
          <a:bodyPr/>
          <a:lstStyle/>
          <a:p>
            <a:r>
              <a:rPr lang="en-US"/>
              <a:t>Plug-ins are divided into the following categories:</a:t>
            </a:r>
          </a:p>
          <a:p>
            <a:pPr lvl="1"/>
            <a:r>
              <a:rPr lang="en-US"/>
              <a:t>Backdoors			-Remote Shell</a:t>
            </a:r>
          </a:p>
          <a:p>
            <a:pPr lvl="1"/>
            <a:r>
              <a:rPr lang="en-US"/>
              <a:t>CGI Abuses			-Gain Root Remotely</a:t>
            </a:r>
          </a:p>
          <a:p>
            <a:pPr lvl="1"/>
            <a:r>
              <a:rPr lang="en-US"/>
              <a:t>Cisco				-General</a:t>
            </a:r>
          </a:p>
          <a:p>
            <a:pPr lvl="1"/>
            <a:r>
              <a:rPr lang="en-US"/>
              <a:t>Default Unix Accounts		-Miscellaneous</a:t>
            </a:r>
          </a:p>
          <a:p>
            <a:pPr lvl="1"/>
            <a:r>
              <a:rPr lang="en-US"/>
              <a:t>DoS				-Netware</a:t>
            </a:r>
          </a:p>
          <a:p>
            <a:pPr lvl="1"/>
            <a:r>
              <a:rPr lang="en-US"/>
              <a:t>Finger Abuses			-P2P Filesharing</a:t>
            </a:r>
          </a:p>
          <a:p>
            <a:pPr lvl="1"/>
            <a:r>
              <a:rPr lang="en-US"/>
              <a:t>Firewalls				-RPC</a:t>
            </a:r>
          </a:p>
          <a:p>
            <a:pPr lvl="1"/>
            <a:r>
              <a:rPr lang="en-US"/>
              <a:t>FTP				-SMTP</a:t>
            </a:r>
          </a:p>
          <a:p>
            <a:pPr lvl="1"/>
            <a:r>
              <a:rPr lang="en-US"/>
              <a:t>Windows / Linux		-Useless Services</a:t>
            </a:r>
          </a:p>
          <a:p>
            <a:pPr lvl="1"/>
            <a:endParaRPr lang="en-US"/>
          </a:p>
          <a:p>
            <a:pPr lvl="1"/>
            <a:r>
              <a:rPr lang="en-US"/>
              <a:t>* Some plugins are considered dangerous!</a:t>
            </a:r>
            <a:endParaRPr lang="en-US" dirty="0"/>
          </a:p>
        </p:txBody>
      </p:sp>
    </p:spTree>
    <p:extLst>
      <p:ext uri="{BB962C8B-B14F-4D97-AF65-F5344CB8AC3E}">
        <p14:creationId xmlns:p14="http://schemas.microsoft.com/office/powerpoint/2010/main" val="207102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t>Nessus Architecture</a:t>
            </a:r>
            <a:endParaRPr lang="en-US" dirty="0"/>
          </a:p>
        </p:txBody>
      </p:sp>
      <p:sp>
        <p:nvSpPr>
          <p:cNvPr id="537603" name="Rectangle 3"/>
          <p:cNvSpPr>
            <a:spLocks noGrp="1" noChangeArrowheads="1"/>
          </p:cNvSpPr>
          <p:nvPr>
            <p:ph idx="1"/>
          </p:nvPr>
        </p:nvSpPr>
        <p:spPr/>
        <p:txBody>
          <a:bodyPr/>
          <a:lstStyle/>
          <a:p>
            <a:r>
              <a:rPr lang="en-US"/>
              <a:t>Server</a:t>
            </a:r>
          </a:p>
          <a:p>
            <a:pPr lvl="1"/>
            <a:r>
              <a:rPr lang="en-US"/>
              <a:t>Can be *NIX  or Windows platform</a:t>
            </a:r>
          </a:p>
          <a:p>
            <a:r>
              <a:rPr lang="en-US"/>
              <a:t>Client</a:t>
            </a:r>
          </a:p>
          <a:p>
            <a:pPr lvl="1"/>
            <a:r>
              <a:rPr lang="en-US"/>
              <a:t>Can be UNIX or Windows</a:t>
            </a:r>
          </a:p>
          <a:p>
            <a:r>
              <a:rPr lang="en-US"/>
              <a:t>Both can be on same machine!</a:t>
            </a:r>
          </a:p>
          <a:p>
            <a:r>
              <a:rPr lang="en-US"/>
              <a:t>Functions much like a database server</a:t>
            </a:r>
          </a:p>
          <a:p>
            <a:r>
              <a:rPr lang="en-US"/>
              <a:t>Ability to update security checks plug-ins</a:t>
            </a:r>
            <a:endParaRPr lang="en-US" dirty="0"/>
          </a:p>
        </p:txBody>
      </p:sp>
    </p:spTree>
    <p:extLst>
      <p:ext uri="{BB962C8B-B14F-4D97-AF65-F5344CB8AC3E}">
        <p14:creationId xmlns:p14="http://schemas.microsoft.com/office/powerpoint/2010/main" val="117856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Nessus Scripts</a:t>
            </a:r>
            <a:endParaRPr lang="en-US" dirty="0"/>
          </a:p>
        </p:txBody>
      </p:sp>
      <p:sp>
        <p:nvSpPr>
          <p:cNvPr id="3" name="Content Placeholder 2"/>
          <p:cNvSpPr>
            <a:spLocks noGrp="1"/>
          </p:cNvSpPr>
          <p:nvPr>
            <p:ph idx="1"/>
          </p:nvPr>
        </p:nvSpPr>
        <p:spPr/>
        <p:txBody>
          <a:bodyPr/>
          <a:lstStyle/>
          <a:p>
            <a:r>
              <a:rPr lang="en-US"/>
              <a:t>Write your own plug-ins!</a:t>
            </a:r>
          </a:p>
          <a:p>
            <a:pPr lvl="1"/>
            <a:r>
              <a:rPr lang="en-US"/>
              <a:t>Publish for others </a:t>
            </a:r>
            <a:r>
              <a:rPr lang="en-US">
                <a:sym typeface="Wingdings" pitchFamily="2" charset="2"/>
              </a:rPr>
              <a:t> or keep yourself </a:t>
            </a:r>
          </a:p>
          <a:p>
            <a:pPr lvl="2"/>
            <a:r>
              <a:rPr lang="en-US">
                <a:sym typeface="Wingdings" pitchFamily="2" charset="2"/>
              </a:rPr>
              <a:t>Use C or the Nessus Attack Scripting Language (NASL)</a:t>
            </a:r>
          </a:p>
          <a:p>
            <a:pPr lvl="1"/>
            <a:r>
              <a:rPr lang="en-US">
                <a:sym typeface="Wingdings" pitchFamily="2" charset="2"/>
              </a:rPr>
              <a:t>Nessus Plugins:  Home vs Professional</a:t>
            </a:r>
          </a:p>
          <a:p>
            <a:r>
              <a:rPr lang="en-US">
                <a:sym typeface="Wingdings" pitchFamily="2" charset="2"/>
              </a:rPr>
              <a:t>Reporting:</a:t>
            </a:r>
          </a:p>
          <a:p>
            <a:pPr lvl="1"/>
            <a:r>
              <a:rPr lang="en-US">
                <a:sym typeface="Wingdings" pitchFamily="2" charset="2"/>
              </a:rPr>
              <a:t>Includes a built in reporting tool </a:t>
            </a:r>
          </a:p>
          <a:p>
            <a:pPr lvl="1"/>
            <a:r>
              <a:rPr lang="en-US">
                <a:sym typeface="Wingdings" pitchFamily="2" charset="2"/>
              </a:rPr>
              <a:t>Search the web for terms Nessus, output, perl script</a:t>
            </a:r>
          </a:p>
          <a:p>
            <a:pPr lvl="1"/>
            <a:endParaRPr lang="en-US" dirty="0"/>
          </a:p>
        </p:txBody>
      </p:sp>
    </p:spTree>
    <p:extLst>
      <p:ext uri="{BB962C8B-B14F-4D97-AF65-F5344CB8AC3E}">
        <p14:creationId xmlns:p14="http://schemas.microsoft.com/office/powerpoint/2010/main" val="19905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Nessus: Install</a:t>
            </a:r>
            <a:endParaRPr lang="en-US" dirty="0"/>
          </a:p>
        </p:txBody>
      </p:sp>
      <p:sp>
        <p:nvSpPr>
          <p:cNvPr id="3" name="Content Placeholder 2"/>
          <p:cNvSpPr>
            <a:spLocks noGrp="1"/>
          </p:cNvSpPr>
          <p:nvPr>
            <p:ph idx="1"/>
          </p:nvPr>
        </p:nvSpPr>
        <p:spPr/>
        <p:txBody>
          <a:bodyPr/>
          <a:lstStyle/>
          <a:p>
            <a:r>
              <a:rPr lang="en-US"/>
              <a:t>Available @ </a:t>
            </a:r>
            <a:r>
              <a:rPr lang="en-US">
                <a:hlinkClick r:id="rId3"/>
              </a:rPr>
              <a:t>https://www.tenable.com/products/nessus-home</a:t>
            </a:r>
            <a:r>
              <a:rPr lang="en-US"/>
              <a:t> Download your install </a:t>
            </a:r>
          </a:p>
          <a:p>
            <a:pPr lvl="2"/>
            <a:r>
              <a:rPr lang="en-US"/>
              <a:t>OS Specific</a:t>
            </a:r>
          </a:p>
          <a:p>
            <a:pPr lvl="1"/>
            <a:r>
              <a:rPr lang="en-US"/>
              <a:t>Register for a key </a:t>
            </a:r>
          </a:p>
          <a:p>
            <a:pPr lvl="2"/>
            <a:r>
              <a:rPr lang="en-US"/>
              <a:t>Home / Work</a:t>
            </a:r>
          </a:p>
          <a:p>
            <a:pPr lvl="2"/>
            <a:r>
              <a:rPr lang="en-US"/>
              <a:t>Check your email</a:t>
            </a:r>
            <a:endParaRPr lang="en-US" dirty="0"/>
          </a:p>
        </p:txBody>
      </p:sp>
      <p:pic>
        <p:nvPicPr>
          <p:cNvPr id="8" name="Picture 7"/>
          <p:cNvPicPr>
            <a:picLocks noChangeAspect="1"/>
          </p:cNvPicPr>
          <p:nvPr/>
        </p:nvPicPr>
        <p:blipFill>
          <a:blip r:embed="rId4"/>
          <a:stretch>
            <a:fillRect/>
          </a:stretch>
        </p:blipFill>
        <p:spPr>
          <a:xfrm>
            <a:off x="1143000" y="3858221"/>
            <a:ext cx="6686550" cy="2142199"/>
          </a:xfrm>
          <a:prstGeom prst="rect">
            <a:avLst/>
          </a:prstGeom>
        </p:spPr>
      </p:pic>
      <p:sp>
        <p:nvSpPr>
          <p:cNvPr id="10" name="Rectangle 9"/>
          <p:cNvSpPr/>
          <p:nvPr/>
        </p:nvSpPr>
        <p:spPr>
          <a:xfrm>
            <a:off x="1166423" y="4629150"/>
            <a:ext cx="9144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62925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Install and Register / Activate Key:</a:t>
            </a:r>
            <a:endParaRPr lang="en-US" dirty="0"/>
          </a:p>
        </p:txBody>
      </p:sp>
      <p:sp>
        <p:nvSpPr>
          <p:cNvPr id="3" name="Content Placeholder 2"/>
          <p:cNvSpPr>
            <a:spLocks noGrp="1"/>
          </p:cNvSpPr>
          <p:nvPr>
            <p:ph idx="1"/>
          </p:nvPr>
        </p:nvSpPr>
        <p:spPr/>
        <p:txBody>
          <a:bodyPr/>
          <a:lstStyle/>
          <a:p>
            <a:endParaRPr lang="en-US"/>
          </a:p>
          <a:p>
            <a:endParaRPr lang="en-US"/>
          </a:p>
          <a:p>
            <a:endParaRPr lang="en-US"/>
          </a:p>
          <a:p>
            <a:endParaRPr lang="en-US"/>
          </a:p>
          <a:p>
            <a:r>
              <a:rPr lang="en-US"/>
              <a:t>Start the Nessus Service</a:t>
            </a:r>
          </a:p>
          <a:p>
            <a:pPr lvl="1"/>
            <a:r>
              <a:rPr lang="en-US"/>
              <a:t>/etc/init.d/nessusd start</a:t>
            </a:r>
          </a:p>
          <a:p>
            <a:r>
              <a:rPr lang="en-US"/>
              <a:t>Fire it open with a browser: </a:t>
            </a:r>
            <a:r>
              <a:rPr lang="en-US">
                <a:hlinkClick r:id="rId3"/>
              </a:rPr>
              <a:t>https://kali:8834</a:t>
            </a:r>
            <a:endParaRPr lang="en-US"/>
          </a:p>
          <a:p>
            <a:pPr lvl="1"/>
            <a:r>
              <a:rPr lang="en-US"/>
              <a:t>You will get an SSL error, add it to your exceptions. </a:t>
            </a:r>
            <a:endParaRPr lang="en-US" dirty="0"/>
          </a:p>
        </p:txBody>
      </p:sp>
      <p:pic>
        <p:nvPicPr>
          <p:cNvPr id="4" name="Picture 3"/>
          <p:cNvPicPr>
            <a:picLocks noChangeAspect="1"/>
          </p:cNvPicPr>
          <p:nvPr/>
        </p:nvPicPr>
        <p:blipFill>
          <a:blip r:embed="rId4"/>
          <a:stretch>
            <a:fillRect/>
          </a:stretch>
        </p:blipFill>
        <p:spPr>
          <a:xfrm>
            <a:off x="-57150" y="1828800"/>
            <a:ext cx="9144000" cy="1883702"/>
          </a:xfrm>
          <a:prstGeom prst="rect">
            <a:avLst/>
          </a:prstGeom>
        </p:spPr>
      </p:pic>
    </p:spTree>
    <p:extLst>
      <p:ext uri="{BB962C8B-B14F-4D97-AF65-F5344CB8AC3E}">
        <p14:creationId xmlns:p14="http://schemas.microsoft.com/office/powerpoint/2010/main" val="100230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a Username</a:t>
            </a:r>
            <a:endParaRPr lang="en-US" dirty="0"/>
          </a:p>
        </p:txBody>
      </p:sp>
      <p:sp>
        <p:nvSpPr>
          <p:cNvPr id="4" name="Content Placeholder 3"/>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654297" y="2122608"/>
            <a:ext cx="5836340" cy="3256955"/>
          </a:xfrm>
          <a:prstGeom prst="rect">
            <a:avLst/>
          </a:prstGeom>
        </p:spPr>
      </p:pic>
    </p:spTree>
    <p:extLst>
      <p:ext uri="{BB962C8B-B14F-4D97-AF65-F5344CB8AC3E}">
        <p14:creationId xmlns:p14="http://schemas.microsoft.com/office/powerpoint/2010/main" val="21293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Register Plugin Feed</a:t>
            </a:r>
            <a:endParaRPr lang="en-US" dirty="0"/>
          </a:p>
        </p:txBody>
      </p:sp>
      <p:sp>
        <p:nvSpPr>
          <p:cNvPr id="4" name="Content Placeholder 3"/>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909638" y="1943100"/>
            <a:ext cx="7324725" cy="3571875"/>
          </a:xfrm>
          <a:prstGeom prst="rect">
            <a:avLst/>
          </a:prstGeom>
        </p:spPr>
      </p:pic>
    </p:spTree>
    <p:extLst>
      <p:ext uri="{BB962C8B-B14F-4D97-AF65-F5344CB8AC3E}">
        <p14:creationId xmlns:p14="http://schemas.microsoft.com/office/powerpoint/2010/main" val="117230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 now we wait…</a:t>
            </a:r>
            <a:endParaRPr lang="en-US" dirty="0"/>
          </a:p>
        </p:txBody>
      </p:sp>
      <p:sp>
        <p:nvSpPr>
          <p:cNvPr id="3" name="Content Placeholder 2"/>
          <p:cNvSpPr>
            <a:spLocks noGrp="1"/>
          </p:cNvSpPr>
          <p:nvPr>
            <p:ph idx="1"/>
          </p:nvPr>
        </p:nvSpPr>
        <p:spPr/>
        <p:txBody>
          <a:bodyPr/>
          <a:lstStyle/>
          <a:p>
            <a:r>
              <a:rPr lang="en-US"/>
              <a:t>This next part may take a while</a:t>
            </a:r>
            <a:endParaRPr lang="en-US" dirty="0"/>
          </a:p>
        </p:txBody>
      </p:sp>
      <p:pic>
        <p:nvPicPr>
          <p:cNvPr id="6" name="Picture 5"/>
          <p:cNvPicPr>
            <a:picLocks noChangeAspect="1"/>
          </p:cNvPicPr>
          <p:nvPr/>
        </p:nvPicPr>
        <p:blipFill>
          <a:blip r:embed="rId2"/>
          <a:stretch>
            <a:fillRect/>
          </a:stretch>
        </p:blipFill>
        <p:spPr>
          <a:xfrm>
            <a:off x="2195513" y="2686050"/>
            <a:ext cx="4752975" cy="2705100"/>
          </a:xfrm>
          <a:prstGeom prst="rect">
            <a:avLst/>
          </a:prstGeom>
        </p:spPr>
      </p:pic>
    </p:spTree>
    <p:extLst>
      <p:ext uri="{BB962C8B-B14F-4D97-AF65-F5344CB8AC3E}">
        <p14:creationId xmlns:p14="http://schemas.microsoft.com/office/powerpoint/2010/main" val="188235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 the Manual!	</a:t>
            </a:r>
            <a:endParaRPr lang="en-US" dirty="0"/>
          </a:p>
        </p:txBody>
      </p:sp>
      <p:sp>
        <p:nvSpPr>
          <p:cNvPr id="3" name="Content Placeholder 2"/>
          <p:cNvSpPr>
            <a:spLocks noGrp="1"/>
          </p:cNvSpPr>
          <p:nvPr>
            <p:ph idx="1"/>
          </p:nvPr>
        </p:nvSpPr>
        <p:spPr/>
        <p:txBody>
          <a:bodyPr/>
          <a:lstStyle/>
          <a:p>
            <a:r>
              <a:rPr lang="en-US"/>
              <a:t>There are things you may need to do through the command line in Nessus</a:t>
            </a:r>
          </a:p>
          <a:p>
            <a:r>
              <a:rPr lang="en-US"/>
              <a:t>The CLI has changed since the newer releases, so have this link handy</a:t>
            </a:r>
          </a:p>
          <a:p>
            <a:pPr lvl="1"/>
            <a:r>
              <a:rPr lang="en-US">
                <a:hlinkClick r:id="rId2"/>
              </a:rPr>
              <a:t>http://static.tenable.com/documentation/nessus_v6_command_line_reference.pdf</a:t>
            </a:r>
            <a:endParaRPr lang="en-US"/>
          </a:p>
          <a:p>
            <a:endParaRPr lang="en-US" dirty="0"/>
          </a:p>
        </p:txBody>
      </p:sp>
    </p:spTree>
    <p:extLst>
      <p:ext uri="{BB962C8B-B14F-4D97-AF65-F5344CB8AC3E}">
        <p14:creationId xmlns:p14="http://schemas.microsoft.com/office/powerpoint/2010/main" val="207750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CLI Commands</a:t>
            </a:r>
            <a:endParaRPr lang="en-US" dirty="0"/>
          </a:p>
        </p:txBody>
      </p:sp>
      <p:sp>
        <p:nvSpPr>
          <p:cNvPr id="3" name="Content Placeholder 2"/>
          <p:cNvSpPr>
            <a:spLocks noGrp="1"/>
          </p:cNvSpPr>
          <p:nvPr>
            <p:ph idx="1"/>
          </p:nvPr>
        </p:nvSpPr>
        <p:spPr/>
        <p:txBody>
          <a:bodyPr>
            <a:normAutofit lnSpcReduction="10000"/>
          </a:bodyPr>
          <a:lstStyle/>
          <a:p>
            <a:r>
              <a:rPr lang="en-US"/>
              <a:t>List Users</a:t>
            </a:r>
          </a:p>
          <a:p>
            <a:pPr lvl="1"/>
            <a:r>
              <a:rPr lang="en-US"/>
              <a:t>/opt/nessus/sbin/nessuscli lsuser </a:t>
            </a:r>
          </a:p>
          <a:p>
            <a:r>
              <a:rPr lang="en-US"/>
              <a:t>Reset Password</a:t>
            </a:r>
          </a:p>
          <a:p>
            <a:pPr lvl="1"/>
            <a:r>
              <a:rPr lang="en-US"/>
              <a:t>/opt/nessus/sbin/nessuscli chpasswd </a:t>
            </a:r>
          </a:p>
          <a:p>
            <a:r>
              <a:rPr lang="en-US"/>
              <a:t>Add a user</a:t>
            </a:r>
          </a:p>
          <a:p>
            <a:pPr lvl="1"/>
            <a:r>
              <a:rPr lang="en-US"/>
              <a:t>/opt/nessus/sbin/nessuscli adduser </a:t>
            </a:r>
          </a:p>
          <a:p>
            <a:r>
              <a:rPr lang="en-US"/>
              <a:t>Running the default update</a:t>
            </a:r>
          </a:p>
          <a:p>
            <a:pPr lvl="1"/>
            <a:r>
              <a:rPr lang="en-US"/>
              <a:t>/opt/nessus/sbin/nessuscli update</a:t>
            </a:r>
          </a:p>
          <a:p>
            <a:r>
              <a:rPr lang="en-US"/>
              <a:t>Forcing the plugin and core components update</a:t>
            </a:r>
          </a:p>
          <a:p>
            <a:pPr lvl="1"/>
            <a:r>
              <a:rPr lang="en-US"/>
              <a:t>/opt/nessus/sbin/nessuscli update -all</a:t>
            </a:r>
          </a:p>
          <a:p>
            <a:r>
              <a:rPr lang="en-US"/>
              <a:t>Updating Plugins Only</a:t>
            </a:r>
          </a:p>
          <a:p>
            <a:pPr lvl="1"/>
            <a:r>
              <a:rPr lang="en-US"/>
              <a:t>/opt/nessus/sbin/nessuscli update --plugins-only </a:t>
            </a:r>
            <a:br>
              <a:rPr lang="en-US"/>
            </a:br>
            <a:endParaRPr lang="en-US"/>
          </a:p>
          <a:p>
            <a:pPr lvl="1"/>
            <a:endParaRPr lang="en-US" dirty="0"/>
          </a:p>
        </p:txBody>
      </p:sp>
    </p:spTree>
    <p:extLst>
      <p:ext uri="{BB962C8B-B14F-4D97-AF65-F5344CB8AC3E}">
        <p14:creationId xmlns:p14="http://schemas.microsoft.com/office/powerpoint/2010/main" val="63191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Outcomes</a:t>
            </a:r>
            <a:endParaRPr lang="en-US" dirty="0"/>
          </a:p>
        </p:txBody>
      </p:sp>
      <p:sp>
        <p:nvSpPr>
          <p:cNvPr id="3" name="Content Placeholder 2"/>
          <p:cNvSpPr>
            <a:spLocks noGrp="1"/>
          </p:cNvSpPr>
          <p:nvPr>
            <p:ph idx="1"/>
          </p:nvPr>
        </p:nvSpPr>
        <p:spPr/>
        <p:txBody>
          <a:bodyPr/>
          <a:lstStyle/>
          <a:p>
            <a:r>
              <a:rPr lang="en-US" dirty="0"/>
              <a:t>Upon completion of this unit, students will be able to: </a:t>
            </a:r>
          </a:p>
          <a:p>
            <a:pPr lvl="1"/>
            <a:r>
              <a:rPr lang="en-US" dirty="0"/>
              <a:t>Install and activate Nessus</a:t>
            </a:r>
          </a:p>
          <a:p>
            <a:pPr lvl="1"/>
            <a:r>
              <a:rPr lang="en-US" dirty="0"/>
              <a:t>Run various scans with Nessus</a:t>
            </a:r>
          </a:p>
          <a:p>
            <a:pPr lvl="1"/>
            <a:r>
              <a:rPr lang="en-US" dirty="0"/>
              <a:t>Determine what exploits are available from Nessus output and are exploitable/applicable minding the mission objectives.</a:t>
            </a:r>
          </a:p>
          <a:p>
            <a:pPr lvl="1"/>
            <a:r>
              <a:rPr lang="en-US" dirty="0"/>
              <a:t>Conduct network discovery </a:t>
            </a:r>
            <a:r>
              <a:rPr lang="en-US"/>
              <a:t>using active methods.</a:t>
            </a:r>
            <a:endParaRPr lang="en-US" dirty="0"/>
          </a:p>
        </p:txBody>
      </p:sp>
    </p:spTree>
    <p:extLst>
      <p:ext uri="{BB962C8B-B14F-4D97-AF65-F5344CB8AC3E}">
        <p14:creationId xmlns:p14="http://schemas.microsoft.com/office/powerpoint/2010/main" val="124500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Plugin Updates</a:t>
            </a:r>
            <a:endParaRPr lang="en-US" dirty="0"/>
          </a:p>
        </p:txBody>
      </p:sp>
      <p:sp>
        <p:nvSpPr>
          <p:cNvPr id="3" name="Content Placeholder 2"/>
          <p:cNvSpPr>
            <a:spLocks noGrp="1"/>
          </p:cNvSpPr>
          <p:nvPr>
            <p:ph idx="1"/>
          </p:nvPr>
        </p:nvSpPr>
        <p:spPr/>
        <p:txBody>
          <a:bodyPr/>
          <a:lstStyle/>
          <a:p>
            <a:r>
              <a:rPr lang="en-US"/>
              <a:t>If you’re using an older version be sure to update your plugins REGULARLY!</a:t>
            </a:r>
          </a:p>
          <a:p>
            <a:endParaRPr lang="en-US"/>
          </a:p>
          <a:p>
            <a:r>
              <a:rPr lang="en-US"/>
              <a:t>Newer versions will update automatically</a:t>
            </a:r>
            <a:endParaRPr lang="en-US" dirty="0"/>
          </a:p>
        </p:txBody>
      </p:sp>
    </p:spTree>
    <p:extLst>
      <p:ext uri="{BB962C8B-B14F-4D97-AF65-F5344CB8AC3E}">
        <p14:creationId xmlns:p14="http://schemas.microsoft.com/office/powerpoint/2010/main" val="628838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Logging In and First Checks</a:t>
            </a:r>
            <a:endParaRPr lang="en-US" dirty="0"/>
          </a:p>
        </p:txBody>
      </p:sp>
      <p:sp>
        <p:nvSpPr>
          <p:cNvPr id="3" name="Content Placeholder 2"/>
          <p:cNvSpPr>
            <a:spLocks noGrp="1"/>
          </p:cNvSpPr>
          <p:nvPr>
            <p:ph idx="1"/>
          </p:nvPr>
        </p:nvSpPr>
        <p:spPr/>
        <p:txBody>
          <a:bodyPr/>
          <a:lstStyle/>
          <a:p>
            <a:r>
              <a:rPr lang="en-US"/>
              <a:t>Validate that your plugin feeds have been successfully updated before scanning</a:t>
            </a:r>
          </a:p>
          <a:p>
            <a:pPr lvl="1"/>
            <a:r>
              <a:rPr lang="en-US"/>
              <a:t>You want the latest greatest, what if there was a vuln disclosed this AM?</a:t>
            </a:r>
            <a:endParaRPr lang="en-US" dirty="0"/>
          </a:p>
        </p:txBody>
      </p:sp>
      <p:pic>
        <p:nvPicPr>
          <p:cNvPr id="6" name="Picture 5"/>
          <p:cNvPicPr>
            <a:picLocks noChangeAspect="1"/>
          </p:cNvPicPr>
          <p:nvPr/>
        </p:nvPicPr>
        <p:blipFill>
          <a:blip r:embed="rId2"/>
          <a:stretch>
            <a:fillRect/>
          </a:stretch>
        </p:blipFill>
        <p:spPr>
          <a:xfrm>
            <a:off x="685800" y="3039509"/>
            <a:ext cx="7772400" cy="2721926"/>
          </a:xfrm>
          <a:prstGeom prst="rect">
            <a:avLst/>
          </a:prstGeom>
        </p:spPr>
      </p:pic>
    </p:spTree>
    <p:extLst>
      <p:ext uri="{BB962C8B-B14F-4D97-AF65-F5344CB8AC3E}">
        <p14:creationId xmlns:p14="http://schemas.microsoft.com/office/powerpoint/2010/main" val="210503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 a Scan Policy</a:t>
            </a:r>
            <a:endParaRPr lang="en-US" dirty="0"/>
          </a:p>
        </p:txBody>
      </p:sp>
      <p:pic>
        <p:nvPicPr>
          <p:cNvPr id="3" name="Picture 2"/>
          <p:cNvPicPr>
            <a:picLocks noChangeAspect="1"/>
          </p:cNvPicPr>
          <p:nvPr/>
        </p:nvPicPr>
        <p:blipFill>
          <a:blip r:embed="rId3"/>
          <a:stretch>
            <a:fillRect/>
          </a:stretch>
        </p:blipFill>
        <p:spPr>
          <a:xfrm>
            <a:off x="0" y="2057400"/>
            <a:ext cx="9144000" cy="3019056"/>
          </a:xfrm>
          <a:prstGeom prst="rect">
            <a:avLst/>
          </a:prstGeom>
        </p:spPr>
      </p:pic>
    </p:spTree>
    <p:extLst>
      <p:ext uri="{BB962C8B-B14F-4D97-AF65-F5344CB8AC3E}">
        <p14:creationId xmlns:p14="http://schemas.microsoft.com/office/powerpoint/2010/main" val="164150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 a Scan (use the Policy)</a:t>
            </a:r>
            <a:endParaRPr lang="en-US" dirty="0"/>
          </a:p>
        </p:txBody>
      </p:sp>
      <p:sp>
        <p:nvSpPr>
          <p:cNvPr id="3" name="Footer Placeholder 2"/>
          <p:cNvSpPr>
            <a:spLocks noGrp="1"/>
          </p:cNvSpPr>
          <p:nvPr>
            <p:ph type="ftr" sz="quarter" idx="4294967295"/>
          </p:nvPr>
        </p:nvSpPr>
        <p:spPr>
          <a:xfrm>
            <a:off x="0" y="6356350"/>
            <a:ext cx="3086100" cy="365125"/>
          </a:xfrm>
          <a:prstGeom prst="rect">
            <a:avLst/>
          </a:prstGeom>
        </p:spPr>
        <p:txBody>
          <a:bodyPr/>
          <a:lstStyle/>
          <a:p>
            <a:r>
              <a:rPr lang="en-US"/>
              <a:t>Hands-On Ethical Hacking and Network Defense</a:t>
            </a:r>
          </a:p>
        </p:txBody>
      </p:sp>
      <p:pic>
        <p:nvPicPr>
          <p:cNvPr id="5" name="Picture 4"/>
          <p:cNvPicPr>
            <a:picLocks noChangeAspect="1"/>
          </p:cNvPicPr>
          <p:nvPr/>
        </p:nvPicPr>
        <p:blipFill>
          <a:blip r:embed="rId3"/>
          <a:stretch>
            <a:fillRect/>
          </a:stretch>
        </p:blipFill>
        <p:spPr>
          <a:xfrm>
            <a:off x="1057275" y="1969516"/>
            <a:ext cx="7029450" cy="3797459"/>
          </a:xfrm>
          <a:prstGeom prst="rect">
            <a:avLst/>
          </a:prstGeom>
        </p:spPr>
      </p:pic>
    </p:spTree>
    <p:extLst>
      <p:ext uri="{BB962C8B-B14F-4D97-AF65-F5344CB8AC3E}">
        <p14:creationId xmlns:p14="http://schemas.microsoft.com/office/powerpoint/2010/main" val="183691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7250"/>
            <a:ext cx="9144000" cy="2861166"/>
          </a:xfrm>
          <a:prstGeom prst="rect">
            <a:avLst/>
          </a:prstGeom>
        </p:spPr>
      </p:pic>
      <p:pic>
        <p:nvPicPr>
          <p:cNvPr id="4" name="Picture 3"/>
          <p:cNvPicPr>
            <a:picLocks noChangeAspect="1"/>
          </p:cNvPicPr>
          <p:nvPr/>
        </p:nvPicPr>
        <p:blipFill>
          <a:blip r:embed="rId4"/>
          <a:stretch>
            <a:fillRect/>
          </a:stretch>
        </p:blipFill>
        <p:spPr>
          <a:xfrm>
            <a:off x="0" y="3618245"/>
            <a:ext cx="4171950" cy="2281440"/>
          </a:xfrm>
          <a:prstGeom prst="rect">
            <a:avLst/>
          </a:prstGeom>
        </p:spPr>
      </p:pic>
      <p:pic>
        <p:nvPicPr>
          <p:cNvPr id="5" name="Picture 4"/>
          <p:cNvPicPr>
            <a:picLocks noChangeAspect="1"/>
          </p:cNvPicPr>
          <p:nvPr/>
        </p:nvPicPr>
        <p:blipFill>
          <a:blip r:embed="rId5"/>
          <a:stretch>
            <a:fillRect/>
          </a:stretch>
        </p:blipFill>
        <p:spPr>
          <a:xfrm>
            <a:off x="4429125" y="3618245"/>
            <a:ext cx="4457700" cy="1937702"/>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579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Nessus Results: Download Report</a:t>
            </a:r>
            <a:endParaRPr lang="en-US" dirty="0"/>
          </a:p>
        </p:txBody>
      </p:sp>
      <p:sp>
        <p:nvSpPr>
          <p:cNvPr id="300035" name="Rectangle 3"/>
          <p:cNvSpPr>
            <a:spLocks noGrp="1" noChangeArrowheads="1"/>
          </p:cNvSpPr>
          <p:nvPr>
            <p:ph idx="1"/>
          </p:nvPr>
        </p:nvSpPr>
        <p:spPr/>
        <p:txBody>
          <a:bodyPr/>
          <a:lstStyle/>
          <a:p>
            <a:r>
              <a:rPr lang="en-US"/>
              <a:t>Finds services running on ports</a:t>
            </a:r>
          </a:p>
          <a:p>
            <a:r>
              <a:rPr lang="en-US"/>
              <a:t>Finds vulnerabilities associated with identified services</a:t>
            </a:r>
            <a:endParaRPr lang="en-US" dirty="0"/>
          </a:p>
        </p:txBody>
      </p:sp>
    </p:spTree>
    <p:extLst>
      <p:ext uri="{BB962C8B-B14F-4D97-AF65-F5344CB8AC3E}">
        <p14:creationId xmlns:p14="http://schemas.microsoft.com/office/powerpoint/2010/main" val="117496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Parsing Scan Data</a:t>
            </a:r>
            <a:endParaRPr lang="en-US" dirty="0"/>
          </a:p>
        </p:txBody>
      </p:sp>
      <p:sp>
        <p:nvSpPr>
          <p:cNvPr id="3" name="Content Placeholder 2"/>
          <p:cNvSpPr>
            <a:spLocks noGrp="1"/>
          </p:cNvSpPr>
          <p:nvPr>
            <p:ph idx="1"/>
          </p:nvPr>
        </p:nvSpPr>
        <p:spPr/>
        <p:txBody>
          <a:bodyPr/>
          <a:lstStyle/>
          <a:p>
            <a:r>
              <a:rPr lang="en-US"/>
              <a:t>Import directly into Metasploit? Sweet!</a:t>
            </a:r>
          </a:p>
          <a:p>
            <a:pPr lvl="1"/>
            <a:r>
              <a:rPr lang="en-US"/>
              <a:t>Nmap’s XML files are directly readable</a:t>
            </a:r>
          </a:p>
          <a:p>
            <a:pPr lvl="1"/>
            <a:r>
              <a:rPr lang="en-US"/>
              <a:t>Nessus has a .nessus file that Metasploit can use</a:t>
            </a:r>
          </a:p>
          <a:p>
            <a:r>
              <a:rPr lang="en-US"/>
              <a:t>Sometimes you want a .csv file of the results, not XML</a:t>
            </a:r>
          </a:p>
          <a:p>
            <a:pPr lvl="1"/>
            <a:r>
              <a:rPr lang="en-US"/>
              <a:t>Use the Discover scripts that we have done in the past</a:t>
            </a:r>
          </a:p>
          <a:p>
            <a:pPr lvl="1"/>
            <a:r>
              <a:rPr lang="en-US"/>
              <a:t>There is a parsing engine that will take care of it for you</a:t>
            </a:r>
          </a:p>
          <a:p>
            <a:endParaRPr lang="en-US" dirty="0"/>
          </a:p>
        </p:txBody>
      </p:sp>
    </p:spTree>
    <p:extLst>
      <p:ext uri="{BB962C8B-B14F-4D97-AF65-F5344CB8AC3E}">
        <p14:creationId xmlns:p14="http://schemas.microsoft.com/office/powerpoint/2010/main" val="37151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WARNING!! &amp; Limitations</a:t>
            </a:r>
            <a:endParaRPr lang="en-US" dirty="0"/>
          </a:p>
        </p:txBody>
      </p:sp>
      <p:sp>
        <p:nvSpPr>
          <p:cNvPr id="5" name="Content Placeholder 4"/>
          <p:cNvSpPr>
            <a:spLocks noGrp="1"/>
          </p:cNvSpPr>
          <p:nvPr>
            <p:ph idx="1"/>
          </p:nvPr>
        </p:nvSpPr>
        <p:spPr/>
        <p:txBody>
          <a:bodyPr/>
          <a:lstStyle/>
          <a:p>
            <a:r>
              <a:rPr lang="en-US"/>
              <a:t>DANGEROUS SCANS!!!</a:t>
            </a:r>
          </a:p>
          <a:p>
            <a:r>
              <a:rPr lang="en-US"/>
              <a:t>Be very careful with DoS &amp; Password Guessing</a:t>
            </a:r>
          </a:p>
          <a:p>
            <a:pPr lvl="1"/>
            <a:r>
              <a:rPr lang="en-US"/>
              <a:t>Some scans are simple</a:t>
            </a:r>
          </a:p>
          <a:p>
            <a:pPr lvl="1"/>
            <a:r>
              <a:rPr lang="en-US"/>
              <a:t>Some DoS scans will attempt DoS</a:t>
            </a:r>
          </a:p>
          <a:p>
            <a:r>
              <a:rPr lang="en-US"/>
              <a:t>Password Guessing can lock out actual users!</a:t>
            </a:r>
          </a:p>
          <a:p>
            <a:endParaRPr lang="en-US"/>
          </a:p>
          <a:p>
            <a:r>
              <a:rPr lang="en-US"/>
              <a:t>Limitations:</a:t>
            </a:r>
          </a:p>
          <a:p>
            <a:r>
              <a:rPr lang="en-US"/>
              <a:t>Only checks for known vulnerabilities</a:t>
            </a:r>
          </a:p>
          <a:p>
            <a:r>
              <a:rPr lang="en-US"/>
              <a:t>The checks are a static snapshot in time</a:t>
            </a:r>
            <a:endParaRPr lang="en-US" dirty="0"/>
          </a:p>
        </p:txBody>
      </p:sp>
    </p:spTree>
    <p:extLst>
      <p:ext uri="{BB962C8B-B14F-4D97-AF65-F5344CB8AC3E}">
        <p14:creationId xmlns:p14="http://schemas.microsoft.com/office/powerpoint/2010/main" val="1325155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do this?</a:t>
            </a:r>
            <a:endParaRPr lang="en-US" dirty="0"/>
          </a:p>
        </p:txBody>
      </p:sp>
      <p:sp>
        <p:nvSpPr>
          <p:cNvPr id="3" name="Content Placeholder 2"/>
          <p:cNvSpPr>
            <a:spLocks noGrp="1"/>
          </p:cNvSpPr>
          <p:nvPr>
            <p:ph idx="1"/>
          </p:nvPr>
        </p:nvSpPr>
        <p:spPr/>
        <p:txBody>
          <a:bodyPr/>
          <a:lstStyle/>
          <a:p>
            <a:r>
              <a:rPr lang="en-US"/>
              <a:t>As an attacker</a:t>
            </a:r>
          </a:p>
          <a:p>
            <a:pPr lvl="1"/>
            <a:r>
              <a:rPr lang="en-US"/>
              <a:t>You now have a list of vulnerabilities on the target system</a:t>
            </a:r>
          </a:p>
          <a:p>
            <a:pPr lvl="1"/>
            <a:r>
              <a:rPr lang="en-US"/>
              <a:t>Take list of vulnerabilities and search web for specific exploits (or use tools…more to come later!)</a:t>
            </a:r>
          </a:p>
          <a:p>
            <a:r>
              <a:rPr lang="en-US"/>
              <a:t>As a good guy</a:t>
            </a:r>
          </a:p>
          <a:p>
            <a:pPr lvl="1"/>
            <a:r>
              <a:rPr lang="en-US"/>
              <a:t>PATCH.  YOUR. SYSTEMS.</a:t>
            </a:r>
            <a:endParaRPr lang="en-US" dirty="0"/>
          </a:p>
        </p:txBody>
      </p:sp>
    </p:spTree>
    <p:extLst>
      <p:ext uri="{BB962C8B-B14F-4D97-AF65-F5344CB8AC3E}">
        <p14:creationId xmlns:p14="http://schemas.microsoft.com/office/powerpoint/2010/main" val="6628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 Scanning Defenses</a:t>
            </a:r>
            <a:endParaRPr lang="en-US" dirty="0"/>
          </a:p>
        </p:txBody>
      </p:sp>
      <p:sp>
        <p:nvSpPr>
          <p:cNvPr id="3" name="Content Placeholder 2"/>
          <p:cNvSpPr>
            <a:spLocks noGrp="1"/>
          </p:cNvSpPr>
          <p:nvPr>
            <p:ph idx="1"/>
          </p:nvPr>
        </p:nvSpPr>
        <p:spPr/>
        <p:txBody>
          <a:bodyPr/>
          <a:lstStyle/>
          <a:p>
            <a:r>
              <a:rPr lang="en-US"/>
              <a:t>CLOSE ALL PORTS THAT YOU DON’T NEED OPEN!</a:t>
            </a:r>
          </a:p>
          <a:p>
            <a:r>
              <a:rPr lang="en-US"/>
              <a:t>PATCH.  PATCH.  PATCH!!!  </a:t>
            </a:r>
          </a:p>
          <a:p>
            <a:pPr lvl="1"/>
            <a:r>
              <a:rPr lang="en-US"/>
              <a:t>Have we mentioned this yet?</a:t>
            </a:r>
          </a:p>
          <a:p>
            <a:r>
              <a:rPr lang="en-US"/>
              <a:t>Run the tools against your own network on a periodic basis</a:t>
            </a:r>
          </a:p>
          <a:p>
            <a:pPr lvl="1"/>
            <a:r>
              <a:rPr lang="en-US"/>
              <a:t>Be careful with DoS &amp; Password Guessing Tests</a:t>
            </a:r>
          </a:p>
          <a:p>
            <a:endParaRPr lang="en-US" dirty="0"/>
          </a:p>
        </p:txBody>
      </p:sp>
    </p:spTree>
    <p:extLst>
      <p:ext uri="{BB962C8B-B14F-4D97-AF65-F5344CB8AC3E}">
        <p14:creationId xmlns:p14="http://schemas.microsoft.com/office/powerpoint/2010/main" val="76050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 of Information Learned…</a:t>
            </a:r>
            <a:endParaRPr lang="en-US" dirty="0"/>
          </a:p>
        </p:txBody>
      </p:sp>
      <p:sp>
        <p:nvSpPr>
          <p:cNvPr id="3" name="Content Placeholder 2"/>
          <p:cNvSpPr>
            <a:spLocks noGrp="1"/>
          </p:cNvSpPr>
          <p:nvPr>
            <p:ph idx="1"/>
          </p:nvPr>
        </p:nvSpPr>
        <p:spPr/>
        <p:txBody>
          <a:bodyPr/>
          <a:lstStyle/>
          <a:p>
            <a:r>
              <a:rPr lang="en-US"/>
              <a:t>Translation of real world / domains into cyber targets </a:t>
            </a:r>
          </a:p>
          <a:p>
            <a:r>
              <a:rPr lang="en-US"/>
              <a:t>List of address’s on host network </a:t>
            </a:r>
          </a:p>
          <a:p>
            <a:r>
              <a:rPr lang="en-US"/>
              <a:t>General network Topology </a:t>
            </a:r>
          </a:p>
          <a:p>
            <a:r>
              <a:rPr lang="en-US"/>
              <a:t>List of open ports on hosts </a:t>
            </a:r>
          </a:p>
          <a:p>
            <a:r>
              <a:rPr lang="en-US"/>
              <a:t>List of services &amp; versions running on the ports</a:t>
            </a:r>
          </a:p>
          <a:p>
            <a:r>
              <a:rPr lang="en-US"/>
              <a:t>OS types of live hosts</a:t>
            </a:r>
          </a:p>
          <a:p>
            <a:r>
              <a:rPr lang="en-US"/>
              <a:t>List of ports open on firewall (acl re-creation)</a:t>
            </a:r>
          </a:p>
          <a:p>
            <a:endParaRPr lang="en-US" dirty="0"/>
          </a:p>
        </p:txBody>
      </p:sp>
    </p:spTree>
    <p:extLst>
      <p:ext uri="{BB962C8B-B14F-4D97-AF65-F5344CB8AC3E}">
        <p14:creationId xmlns:p14="http://schemas.microsoft.com/office/powerpoint/2010/main" val="101201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a:t>
            </a:r>
            <a:endParaRPr lang="en-US" dirty="0"/>
          </a:p>
        </p:txBody>
      </p:sp>
      <p:sp>
        <p:nvSpPr>
          <p:cNvPr id="3" name="Content Placeholder 2"/>
          <p:cNvSpPr>
            <a:spLocks noGrp="1"/>
          </p:cNvSpPr>
          <p:nvPr>
            <p:ph idx="1"/>
          </p:nvPr>
        </p:nvSpPr>
        <p:spPr/>
        <p:txBody>
          <a:bodyPr/>
          <a:lstStyle/>
          <a:p>
            <a:r>
              <a:rPr lang="en-US"/>
              <a:t>What is a vulnerability?</a:t>
            </a:r>
          </a:p>
          <a:p>
            <a:endParaRPr lang="en-US"/>
          </a:p>
          <a:p>
            <a:r>
              <a:rPr lang="en-US"/>
              <a:t>3 main types:</a:t>
            </a:r>
          </a:p>
          <a:p>
            <a:pPr lvl="1"/>
            <a:r>
              <a:rPr lang="en-US"/>
              <a:t>Common Configuration Errors</a:t>
            </a:r>
          </a:p>
          <a:p>
            <a:pPr lvl="2"/>
            <a:endParaRPr lang="en-US"/>
          </a:p>
          <a:p>
            <a:pPr lvl="1"/>
            <a:r>
              <a:rPr lang="en-US"/>
              <a:t>Default Configurations</a:t>
            </a:r>
          </a:p>
          <a:p>
            <a:pPr lvl="2"/>
            <a:endParaRPr lang="en-US"/>
          </a:p>
          <a:p>
            <a:pPr lvl="1"/>
            <a:r>
              <a:rPr lang="en-US"/>
              <a:t>Well-known System Vulnerabilities</a:t>
            </a:r>
          </a:p>
          <a:p>
            <a:pPr lvl="2"/>
            <a:endParaRPr lang="en-US" dirty="0"/>
          </a:p>
        </p:txBody>
      </p:sp>
    </p:spTree>
    <p:extLst>
      <p:ext uri="{BB962C8B-B14F-4D97-AF65-F5344CB8AC3E}">
        <p14:creationId xmlns:p14="http://schemas.microsoft.com/office/powerpoint/2010/main" val="193092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Vulnerability Scanner</a:t>
            </a:r>
            <a:endParaRPr lang="en-US" dirty="0"/>
          </a:p>
        </p:txBody>
      </p:sp>
      <p:sp>
        <p:nvSpPr>
          <p:cNvPr id="3" name="Content Placeholder 2"/>
          <p:cNvSpPr>
            <a:spLocks noGrp="1"/>
          </p:cNvSpPr>
          <p:nvPr>
            <p:ph idx="1"/>
          </p:nvPr>
        </p:nvSpPr>
        <p:spPr/>
        <p:txBody>
          <a:bodyPr/>
          <a:lstStyle/>
          <a:p>
            <a:r>
              <a:rPr lang="en-US"/>
              <a:t>Automates the process of looking for vulnerabilities!</a:t>
            </a:r>
          </a:p>
          <a:p>
            <a:pPr lvl="1"/>
            <a:r>
              <a:rPr lang="en-US"/>
              <a:t>Many include port scanners</a:t>
            </a:r>
          </a:p>
          <a:p>
            <a:r>
              <a:rPr lang="en-US"/>
              <a:t>Most Vul Scanners include the following:</a:t>
            </a:r>
          </a:p>
          <a:p>
            <a:pPr lvl="1"/>
            <a:r>
              <a:rPr lang="en-US"/>
              <a:t>Vulnerability DB</a:t>
            </a:r>
          </a:p>
          <a:p>
            <a:pPr lvl="1"/>
            <a:r>
              <a:rPr lang="en-US"/>
              <a:t>User configuration tool</a:t>
            </a:r>
          </a:p>
          <a:p>
            <a:pPr lvl="1"/>
            <a:r>
              <a:rPr lang="en-US"/>
              <a:t>Scanning Engine</a:t>
            </a:r>
          </a:p>
          <a:p>
            <a:pPr lvl="1"/>
            <a:r>
              <a:rPr lang="en-US"/>
              <a:t>Knowledge Base of Current Scan</a:t>
            </a:r>
          </a:p>
          <a:p>
            <a:pPr lvl="1"/>
            <a:r>
              <a:rPr lang="en-US"/>
              <a:t>Results Repository</a:t>
            </a:r>
          </a:p>
          <a:p>
            <a:pPr lvl="1"/>
            <a:endParaRPr lang="en-US" dirty="0"/>
          </a:p>
        </p:txBody>
      </p:sp>
    </p:spTree>
    <p:extLst>
      <p:ext uri="{BB962C8B-B14F-4D97-AF65-F5344CB8AC3E}">
        <p14:creationId xmlns:p14="http://schemas.microsoft.com/office/powerpoint/2010/main" val="73374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Microsoft Baseline Security Analyzer</a:t>
            </a:r>
            <a:endParaRPr lang="en-US" dirty="0"/>
          </a:p>
        </p:txBody>
      </p:sp>
      <p:sp>
        <p:nvSpPr>
          <p:cNvPr id="3" name="Content Placeholder 2"/>
          <p:cNvSpPr>
            <a:spLocks noGrp="1"/>
          </p:cNvSpPr>
          <p:nvPr>
            <p:ph idx="1"/>
          </p:nvPr>
        </p:nvSpPr>
        <p:spPr/>
        <p:txBody>
          <a:bodyPr/>
          <a:lstStyle/>
          <a:p>
            <a:r>
              <a:rPr lang="en-US"/>
              <a:t>Free patch scanner for MS (and limited other) products</a:t>
            </a:r>
          </a:p>
          <a:p>
            <a:r>
              <a:rPr lang="en-US"/>
              <a:t>Available for download @ Microsoft</a:t>
            </a:r>
          </a:p>
          <a:p>
            <a:r>
              <a:rPr lang="en-US"/>
              <a:t>scriptable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628900" y="2780417"/>
            <a:ext cx="3886200" cy="2914650"/>
          </a:xfrm>
          <a:prstGeom prst="rect">
            <a:avLst/>
          </a:prstGeom>
          <a:noFill/>
          <a:ln w="9525">
            <a:noFill/>
            <a:miter lim="800000"/>
            <a:headEnd/>
            <a:tailEnd/>
          </a:ln>
        </p:spPr>
      </p:pic>
    </p:spTree>
    <p:extLst>
      <p:ext uri="{BB962C8B-B14F-4D97-AF65-F5344CB8AC3E}">
        <p14:creationId xmlns:p14="http://schemas.microsoft.com/office/powerpoint/2010/main" val="136467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MBSA Report:</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a:xfrm>
            <a:off x="1948783" y="1825625"/>
            <a:ext cx="5246433" cy="4351338"/>
          </a:xfrm>
        </p:spPr>
      </p:pic>
    </p:spTree>
    <p:extLst>
      <p:ext uri="{BB962C8B-B14F-4D97-AF65-F5344CB8AC3E}">
        <p14:creationId xmlns:p14="http://schemas.microsoft.com/office/powerpoint/2010/main" val="80051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a:t>MOAVS (mother of all vuln scanners): Nessus</a:t>
            </a:r>
            <a:endParaRPr lang="en-US" dirty="0"/>
          </a:p>
        </p:txBody>
      </p:sp>
      <p:sp>
        <p:nvSpPr>
          <p:cNvPr id="503811" name="Rectangle 3"/>
          <p:cNvSpPr>
            <a:spLocks noGrp="1" noChangeArrowheads="1"/>
          </p:cNvSpPr>
          <p:nvPr>
            <p:ph idx="1"/>
          </p:nvPr>
        </p:nvSpPr>
        <p:spPr/>
        <p:txBody>
          <a:bodyPr/>
          <a:lstStyle/>
          <a:p>
            <a:r>
              <a:rPr lang="en-US"/>
              <a:t>First released in 1998</a:t>
            </a:r>
          </a:p>
          <a:p>
            <a:r>
              <a:rPr lang="en-US"/>
              <a:t>Open source tool</a:t>
            </a:r>
          </a:p>
          <a:p>
            <a:r>
              <a:rPr lang="en-US"/>
              <a:t>Uses a client/server technology</a:t>
            </a:r>
          </a:p>
          <a:p>
            <a:r>
              <a:rPr lang="en-US"/>
              <a:t>Conducts testing from different locations</a:t>
            </a:r>
          </a:p>
          <a:p>
            <a:r>
              <a:rPr lang="en-US"/>
              <a:t>Can use different OSs for client and network</a:t>
            </a:r>
            <a:endParaRPr lang="en-US" dirty="0"/>
          </a:p>
        </p:txBody>
      </p:sp>
    </p:spTree>
    <p:extLst>
      <p:ext uri="{BB962C8B-B14F-4D97-AF65-F5344CB8AC3E}">
        <p14:creationId xmlns:p14="http://schemas.microsoft.com/office/powerpoint/2010/main" val="113886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Nessus Plug-ins</a:t>
            </a:r>
            <a:endParaRPr lang="en-US" dirty="0"/>
          </a:p>
        </p:txBody>
      </p:sp>
      <p:sp>
        <p:nvSpPr>
          <p:cNvPr id="3" name="Content Placeholder 2"/>
          <p:cNvSpPr>
            <a:spLocks noGrp="1"/>
          </p:cNvSpPr>
          <p:nvPr>
            <p:ph idx="1"/>
          </p:nvPr>
        </p:nvSpPr>
        <p:spPr/>
        <p:txBody>
          <a:bodyPr/>
          <a:lstStyle/>
          <a:p>
            <a:r>
              <a:rPr lang="en-US"/>
              <a:t>Plug-ins:</a:t>
            </a:r>
          </a:p>
          <a:p>
            <a:pPr lvl="1"/>
            <a:r>
              <a:rPr lang="en-US"/>
              <a:t>Modular architecture</a:t>
            </a:r>
          </a:p>
          <a:p>
            <a:pPr lvl="1"/>
            <a:r>
              <a:rPr lang="en-US"/>
              <a:t>Each vulnerability check is based on a small program called a plug-in</a:t>
            </a:r>
          </a:p>
          <a:p>
            <a:pPr lvl="1"/>
            <a:r>
              <a:rPr lang="en-US"/>
              <a:t>Each plug-in conducts one check on a target system</a:t>
            </a:r>
          </a:p>
          <a:p>
            <a:pPr lvl="1"/>
            <a:r>
              <a:rPr lang="en-US"/>
              <a:t>Thousands of plug-ins are available</a:t>
            </a:r>
          </a:p>
          <a:p>
            <a:pPr lvl="2"/>
            <a:r>
              <a:rPr lang="en-US"/>
              <a:t>Collectively Plug-ins make up the Nessus Vulnerability Database</a:t>
            </a:r>
          </a:p>
          <a:p>
            <a:pPr lvl="1"/>
            <a:r>
              <a:rPr lang="en-US"/>
              <a:t>Downloadable from Nessus web site</a:t>
            </a:r>
          </a:p>
          <a:p>
            <a:pPr lvl="2"/>
            <a:endParaRPr lang="en-US"/>
          </a:p>
          <a:p>
            <a:pPr lvl="1"/>
            <a:endParaRPr lang="en-US"/>
          </a:p>
          <a:p>
            <a:endParaRPr lang="en-US" dirty="0"/>
          </a:p>
        </p:txBody>
      </p:sp>
    </p:spTree>
    <p:extLst>
      <p:ext uri="{BB962C8B-B14F-4D97-AF65-F5344CB8AC3E}">
        <p14:creationId xmlns:p14="http://schemas.microsoft.com/office/powerpoint/2010/main" val="1765007746"/>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C5Modules_CC_License_standard" id="{F0FA9D47-06A1-4F86-A3DE-945BA88B3B0E}" vid="{A7340899-09C2-4C21-8394-A4D30A56A3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C5 Modules</Template>
  <TotalTime>2118</TotalTime>
  <Words>1694</Words>
  <Application>Microsoft Macintosh PowerPoint</Application>
  <PresentationFormat>On-screen Show (4:3)</PresentationFormat>
  <Paragraphs>278</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PP_C5Modules_CC_License_standard</vt:lpstr>
      <vt:lpstr>Cyber Operations</vt:lpstr>
      <vt:lpstr>Learning Outcomes</vt:lpstr>
      <vt:lpstr>Review of Information Learned…</vt:lpstr>
      <vt:lpstr>Vulnerability</vt:lpstr>
      <vt:lpstr>Vulnerability Scanner</vt:lpstr>
      <vt:lpstr>Microsoft Baseline Security Analyzer</vt:lpstr>
      <vt:lpstr>MBSA Report:</vt:lpstr>
      <vt:lpstr>MOAVS (mother of all vuln scanners): Nessus</vt:lpstr>
      <vt:lpstr>Nessus Plug-ins</vt:lpstr>
      <vt:lpstr>Nessus Plug-Ins</vt:lpstr>
      <vt:lpstr>Nessus Architecture</vt:lpstr>
      <vt:lpstr>Nessus Scripts</vt:lpstr>
      <vt:lpstr>Nessus: Install</vt:lpstr>
      <vt:lpstr>Install and Register / Activate Key:</vt:lpstr>
      <vt:lpstr>Create a Username</vt:lpstr>
      <vt:lpstr>Register Plugin Feed</vt:lpstr>
      <vt:lpstr>And now we wait…</vt:lpstr>
      <vt:lpstr>Read the Manual! </vt:lpstr>
      <vt:lpstr>Common CLI Commands</vt:lpstr>
      <vt:lpstr>Plugin Updates</vt:lpstr>
      <vt:lpstr>Logging In and First Checks</vt:lpstr>
      <vt:lpstr>Setup a Scan Policy</vt:lpstr>
      <vt:lpstr>Setup a Scan (use the Policy)</vt:lpstr>
      <vt:lpstr>PowerPoint Presentation</vt:lpstr>
      <vt:lpstr>Nessus Results: Download Report</vt:lpstr>
      <vt:lpstr>Parsing Scan Data</vt:lpstr>
      <vt:lpstr>WARNING!! &amp; Limitations</vt:lpstr>
      <vt:lpstr>Why do this?</vt:lpstr>
      <vt:lpstr>Vulnerability Scanning Defenses</vt:lpstr>
    </vt:vector>
  </TitlesOfParts>
  <Company>University of California at Davis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Ham, Michael</cp:lastModifiedBy>
  <cp:revision>189</cp:revision>
  <cp:lastPrinted>2016-07-18T16:40:10Z</cp:lastPrinted>
  <dcterms:created xsi:type="dcterms:W3CDTF">2016-07-03T20:12:42Z</dcterms:created>
  <dcterms:modified xsi:type="dcterms:W3CDTF">2018-03-13T19:47:22Z</dcterms:modified>
</cp:coreProperties>
</file>