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8"/>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2" r:id="rId30"/>
    <p:sldId id="333" r:id="rId31"/>
    <p:sldId id="334" r:id="rId32"/>
    <p:sldId id="335" r:id="rId33"/>
    <p:sldId id="336" r:id="rId34"/>
    <p:sldId id="337" r:id="rId35"/>
    <p:sldId id="338" r:id="rId36"/>
    <p:sldId id="339" r:id="rId3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1" autoAdjust="0"/>
    <p:restoredTop sz="81847" autoAdjust="0"/>
  </p:normalViewPr>
  <p:slideViewPr>
    <p:cSldViewPr snapToGrid="0" snapToObjects="1">
      <p:cViewPr varScale="1">
        <p:scale>
          <a:sx n="87" d="100"/>
          <a:sy n="87" d="100"/>
        </p:scale>
        <p:origin x="18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34958D-5910-2B4E-8346-D45CE8D303AB}" type="datetimeFigureOut">
              <a:rPr lang="en-US" smtClean="0"/>
              <a:t>3/14/18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98592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Do some benchmarking, longer chains will take more time generating, to long chains/to many tables will take to long cracking. </a:t>
            </a:r>
          </a:p>
          <a:p>
            <a:endParaRPr lang="en-US" dirty="0"/>
          </a:p>
          <a:p>
            <a:r>
              <a:rPr lang="en-US" dirty="0"/>
              <a:t>The right values of all the parameters depend on what you need, to select good parameters require some understanding of the time-memory tradeoff algorithm.</a:t>
            </a:r>
          </a:p>
        </p:txBody>
      </p:sp>
      <p:sp>
        <p:nvSpPr>
          <p:cNvPr id="4" name="Slide Number Placeholder 3"/>
          <p:cNvSpPr>
            <a:spLocks noGrp="1"/>
          </p:cNvSpPr>
          <p:nvPr>
            <p:ph type="sldNum" sz="quarter" idx="10"/>
          </p:nvPr>
        </p:nvSpPr>
        <p:spPr/>
        <p:txBody>
          <a:bodyPr/>
          <a:lstStyle/>
          <a:p>
            <a:fld id="{B254FF2D-7970-8F48-B90C-BC551457C829}" type="slidenum">
              <a:rPr lang="en-US" smtClean="0"/>
              <a:t>16</a:t>
            </a:fld>
            <a:endParaRPr lang="en-US"/>
          </a:p>
        </p:txBody>
      </p:sp>
    </p:spTree>
    <p:extLst>
      <p:ext uri="{BB962C8B-B14F-4D97-AF65-F5344CB8AC3E}">
        <p14:creationId xmlns:p14="http://schemas.microsoft.com/office/powerpoint/2010/main" val="271820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command takes about 1 minute on a </a:t>
            </a:r>
            <a:r>
              <a:rPr lang="en-US" sz="1200" kern="1200" dirty="0" err="1">
                <a:solidFill>
                  <a:schemeClr val="tx1"/>
                </a:solidFill>
                <a:latin typeface="+mn-lt"/>
                <a:ea typeface="+mn-ea"/>
                <a:cs typeface="+mn-cs"/>
              </a:rPr>
              <a:t>vm</a:t>
            </a:r>
            <a:r>
              <a:rPr lang="en-US" sz="1200" kern="1200" dirty="0">
                <a:solidFill>
                  <a:schemeClr val="tx1"/>
                </a:solidFill>
                <a:latin typeface="+mn-lt"/>
                <a:ea typeface="+mn-ea"/>
                <a:cs typeface="+mn-cs"/>
              </a:rPr>
              <a:t> to complete on a</a:t>
            </a:r>
            <a:r>
              <a:rPr lang="en-US" sz="1200" kern="1200" baseline="0" dirty="0">
                <a:solidFill>
                  <a:schemeClr val="tx1"/>
                </a:solidFill>
                <a:latin typeface="+mn-lt"/>
                <a:ea typeface="+mn-ea"/>
                <a:cs typeface="+mn-cs"/>
              </a:rPr>
              <a:t> Sandy Bridge i5</a:t>
            </a:r>
            <a:r>
              <a:rPr lang="en-US" sz="1200" kern="1200" dirty="0">
                <a:solidFill>
                  <a:schemeClr val="tx1"/>
                </a:solidFill>
                <a:latin typeface="+mn-lt"/>
                <a:ea typeface="+mn-ea"/>
                <a:cs typeface="+mn-cs"/>
              </a:rPr>
              <a:t> processor. It is safe to stop the computation any time by pressing </a:t>
            </a:r>
            <a:r>
              <a:rPr lang="en-US" sz="1200" kern="1200" dirty="0" err="1">
                <a:solidFill>
                  <a:schemeClr val="tx1"/>
                </a:solidFill>
                <a:latin typeface="+mn-lt"/>
                <a:ea typeface="+mn-ea"/>
                <a:cs typeface="+mn-cs"/>
              </a:rPr>
              <a:t>Ctrl+C</a:t>
            </a:r>
            <a:r>
              <a:rPr lang="en-US" sz="1200" kern="1200" dirty="0">
                <a:solidFill>
                  <a:schemeClr val="tx1"/>
                </a:solidFill>
                <a:latin typeface="+mn-lt"/>
                <a:ea typeface="+mn-ea"/>
                <a:cs typeface="+mn-cs"/>
              </a:rPr>
              <a:t>. Next time if the </a:t>
            </a:r>
            <a:r>
              <a:rPr lang="en-US" sz="1200" kern="1200" dirty="0" err="1">
                <a:solidFill>
                  <a:schemeClr val="tx1"/>
                </a:solidFill>
                <a:latin typeface="+mn-lt"/>
                <a:ea typeface="+mn-ea"/>
                <a:cs typeface="+mn-cs"/>
              </a:rPr>
              <a:t>rtgen</a:t>
            </a:r>
            <a:r>
              <a:rPr lang="en-US" sz="1200" kern="1200" dirty="0">
                <a:solidFill>
                  <a:schemeClr val="tx1"/>
                </a:solidFill>
                <a:latin typeface="+mn-lt"/>
                <a:ea typeface="+mn-ea"/>
                <a:cs typeface="+mn-cs"/>
              </a:rPr>
              <a:t> program is executed with exactly same command line parameters, it will resume from where the computation is stopped and continue the table generation.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When the command is finished, a file named "md5_loweralpha-numeric#1-7_0_3800x33554432_0.rt" sized 1.6 MB will be in place.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54FF2D-7970-8F48-B90C-BC551457C829}" type="slidenum">
              <a:rPr lang="en-US" smtClean="0"/>
              <a:t>17</a:t>
            </a:fld>
            <a:endParaRPr lang="en-US"/>
          </a:p>
        </p:txBody>
      </p:sp>
    </p:spTree>
    <p:extLst>
      <p:ext uri="{BB962C8B-B14F-4D97-AF65-F5344CB8AC3E}">
        <p14:creationId xmlns:p14="http://schemas.microsoft.com/office/powerpoint/2010/main" val="299288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should now have 5 total tables created…</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Now the rainbow table generation process complete.</a:t>
            </a:r>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18</a:t>
            </a:fld>
            <a:endParaRPr lang="en-US"/>
          </a:p>
        </p:txBody>
      </p:sp>
    </p:spTree>
    <p:extLst>
      <p:ext uri="{BB962C8B-B14F-4D97-AF65-F5344CB8AC3E}">
        <p14:creationId xmlns:p14="http://schemas.microsoft.com/office/powerpoint/2010/main" val="264149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Use </a:t>
            </a:r>
            <a:r>
              <a:rPr lang="en-US" dirty="0" err="1"/>
              <a:t>rtsort</a:t>
            </a:r>
            <a:r>
              <a:rPr lang="en-US" dirty="0"/>
              <a:t> program to sort rainbow tables</a:t>
            </a:r>
          </a:p>
          <a:p>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The rainbow tables generated by </a:t>
            </a:r>
            <a:r>
              <a:rPr lang="en-US" dirty="0" err="1"/>
              <a:t>rtgen</a:t>
            </a:r>
            <a:r>
              <a:rPr lang="en-US" dirty="0"/>
              <a:t> program need to be processed and sorted to make table lookup more efficient. </a:t>
            </a:r>
          </a:p>
          <a:p>
            <a:endParaRPr lang="en-US" dirty="0"/>
          </a:p>
          <a:p>
            <a:r>
              <a:rPr lang="en-US" sz="1200" kern="1200" dirty="0">
                <a:solidFill>
                  <a:schemeClr val="tx1"/>
                </a:solidFill>
                <a:latin typeface="+mn-lt"/>
                <a:ea typeface="+mn-ea"/>
                <a:cs typeface="+mn-cs"/>
              </a:rPr>
              <a:t>Each command above takes about 1 to 2 minutes to complete.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rtsort</a:t>
            </a:r>
            <a:r>
              <a:rPr lang="en-US" sz="1200" kern="1200" dirty="0">
                <a:solidFill>
                  <a:schemeClr val="tx1"/>
                </a:solidFill>
                <a:latin typeface="+mn-lt"/>
                <a:ea typeface="+mn-ea"/>
                <a:cs typeface="+mn-cs"/>
              </a:rPr>
              <a:t> program will write the sorted rainbow table to the original file.</a:t>
            </a:r>
          </a:p>
          <a:p>
            <a:r>
              <a:rPr lang="en-US" sz="1200" kern="1200" dirty="0">
                <a:solidFill>
                  <a:schemeClr val="tx1"/>
                </a:solidFill>
                <a:latin typeface="+mn-lt"/>
                <a:ea typeface="+mn-ea"/>
                <a:cs typeface="+mn-cs"/>
              </a:rPr>
              <a:t>Don't interrupt the </a:t>
            </a:r>
            <a:r>
              <a:rPr lang="en-US" sz="1200" kern="1200" dirty="0" err="1">
                <a:solidFill>
                  <a:schemeClr val="tx1"/>
                </a:solidFill>
                <a:latin typeface="+mn-lt"/>
                <a:ea typeface="+mn-ea"/>
                <a:cs typeface="+mn-cs"/>
              </a:rPr>
              <a:t>rtsort</a:t>
            </a:r>
            <a:r>
              <a:rPr lang="en-US" sz="1200" kern="1200" dirty="0">
                <a:solidFill>
                  <a:schemeClr val="tx1"/>
                </a:solidFill>
                <a:latin typeface="+mn-lt"/>
                <a:ea typeface="+mn-ea"/>
                <a:cs typeface="+mn-cs"/>
              </a:rPr>
              <a:t> program; otherwise the rainbow table being sorted will be damaged.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the free memory size of your system is smaller than the size of the rainbow table being sorted, temporary hard disk space as large as the rainbow table size will be needed to store intermediate data.</a:t>
            </a:r>
            <a:endParaRPr lang="en-US" dirty="0"/>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19</a:t>
            </a:fld>
            <a:endParaRPr lang="en-US"/>
          </a:p>
        </p:txBody>
      </p:sp>
    </p:spTree>
    <p:extLst>
      <p:ext uri="{BB962C8B-B14F-4D97-AF65-F5344CB8AC3E}">
        <p14:creationId xmlns:p14="http://schemas.microsoft.com/office/powerpoint/2010/main" val="75890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Each command above takes about 1 to 2 minutes to complete. The </a:t>
            </a:r>
            <a:r>
              <a:rPr lang="en-US" sz="1200" kern="1200" dirty="0" err="1">
                <a:solidFill>
                  <a:schemeClr val="tx1"/>
                </a:solidFill>
                <a:latin typeface="+mn-lt"/>
                <a:ea typeface="+mn-ea"/>
                <a:cs typeface="+mn-cs"/>
              </a:rPr>
              <a:t>rtsort</a:t>
            </a:r>
            <a:r>
              <a:rPr lang="en-US" sz="1200" kern="1200" dirty="0">
                <a:solidFill>
                  <a:schemeClr val="tx1"/>
                </a:solidFill>
                <a:latin typeface="+mn-lt"/>
                <a:ea typeface="+mn-ea"/>
                <a:cs typeface="+mn-cs"/>
              </a:rPr>
              <a:t> program will write the sorted rainbow table to the original file.</a:t>
            </a:r>
          </a:p>
          <a:p>
            <a:r>
              <a:rPr lang="en-US" sz="1200" kern="1200" dirty="0">
                <a:solidFill>
                  <a:schemeClr val="tx1"/>
                </a:solidFill>
                <a:latin typeface="+mn-lt"/>
                <a:ea typeface="+mn-ea"/>
                <a:cs typeface="+mn-cs"/>
              </a:rPr>
              <a:t>Don't interrupt the </a:t>
            </a:r>
            <a:r>
              <a:rPr lang="en-US" sz="1200" kern="1200" dirty="0" err="1">
                <a:solidFill>
                  <a:schemeClr val="tx1"/>
                </a:solidFill>
                <a:latin typeface="+mn-lt"/>
                <a:ea typeface="+mn-ea"/>
                <a:cs typeface="+mn-cs"/>
              </a:rPr>
              <a:t>rtsort</a:t>
            </a:r>
            <a:r>
              <a:rPr lang="en-US" sz="1200" kern="1200" dirty="0">
                <a:solidFill>
                  <a:schemeClr val="tx1"/>
                </a:solidFill>
                <a:latin typeface="+mn-lt"/>
                <a:ea typeface="+mn-ea"/>
                <a:cs typeface="+mn-cs"/>
              </a:rPr>
              <a:t> program; otherwise the rainbow table being sorted will be damaged.</a:t>
            </a:r>
          </a:p>
          <a:p>
            <a:r>
              <a:rPr lang="en-US" sz="1200" kern="1200" dirty="0">
                <a:solidFill>
                  <a:schemeClr val="tx1"/>
                </a:solidFill>
                <a:latin typeface="+mn-lt"/>
                <a:ea typeface="+mn-ea"/>
                <a:cs typeface="+mn-cs"/>
              </a:rPr>
              <a:t>If the free memory size of your system is smaller than the size of the rainbow table being sorted, temporary hard disk space as large as the rainbow table size will be needed to store intermediate data.</a:t>
            </a:r>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20</a:t>
            </a:fld>
            <a:endParaRPr lang="en-US"/>
          </a:p>
        </p:txBody>
      </p:sp>
    </p:spTree>
    <p:extLst>
      <p:ext uri="{BB962C8B-B14F-4D97-AF65-F5344CB8AC3E}">
        <p14:creationId xmlns:p14="http://schemas.microsoft.com/office/powerpoint/2010/main" val="80052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dirty="0" err="1">
                <a:solidFill>
                  <a:schemeClr val="tx1"/>
                </a:solidFill>
                <a:latin typeface="+mn-lt"/>
                <a:ea typeface="+mn-ea"/>
                <a:cs typeface="+mn-cs"/>
              </a:rPr>
              <a:t>Rcrack</a:t>
            </a:r>
            <a:r>
              <a:rPr lang="en-US" sz="1200" kern="1200" dirty="0">
                <a:solidFill>
                  <a:schemeClr val="tx1"/>
                </a:solidFill>
                <a:latin typeface="+mn-lt"/>
                <a:ea typeface="+mn-ea"/>
                <a:cs typeface="+mn-cs"/>
              </a:rPr>
              <a:t> is</a:t>
            </a:r>
            <a:r>
              <a:rPr lang="en-US" sz="1200" kern="1200" baseline="0" dirty="0">
                <a:solidFill>
                  <a:schemeClr val="tx1"/>
                </a:solidFill>
                <a:latin typeface="+mn-lt"/>
                <a:ea typeface="+mn-ea"/>
                <a:cs typeface="+mn-cs"/>
              </a:rPr>
              <a:t> the heart---it’s the brains---it’s the program that does the comparison of your hash to your table…</a:t>
            </a:r>
          </a:p>
          <a:p>
            <a:pPr marL="171450" indent="-171450">
              <a:buFont typeface="Arial"/>
              <a:buChar char="•"/>
            </a:pPr>
            <a:endParaRPr lang="en-US" sz="1200" kern="1200" baseline="0" dirty="0">
              <a:solidFill>
                <a:schemeClr val="tx1"/>
              </a:solidFill>
              <a:latin typeface="+mn-lt"/>
              <a:ea typeface="+mn-ea"/>
              <a:cs typeface="+mn-cs"/>
            </a:endParaRPr>
          </a:p>
          <a:p>
            <a:pPr marL="171450" indent="-171450">
              <a:buFont typeface="Arial"/>
              <a:buChar char="•"/>
            </a:pPr>
            <a:r>
              <a:rPr lang="en-US" sz="1200" kern="1200" baseline="0" dirty="0">
                <a:solidFill>
                  <a:schemeClr val="tx1"/>
                </a:solidFill>
                <a:latin typeface="+mn-lt"/>
                <a:ea typeface="+mn-ea"/>
                <a:cs typeface="+mn-cs"/>
              </a:rPr>
              <a:t>TABLE MUST BE SORTED!!!</a:t>
            </a:r>
          </a:p>
          <a:p>
            <a:pPr marL="171450" indent="-171450">
              <a:buFont typeface="Arial"/>
              <a:buChar char="•"/>
            </a:pPr>
            <a:endParaRPr lang="en-US" sz="1200"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latin typeface="+mn-lt"/>
                <a:ea typeface="+mn-ea"/>
                <a:cs typeface="+mn-cs"/>
              </a:rPr>
              <a:t>For demo – use the following website to create a </a:t>
            </a:r>
            <a:r>
              <a:rPr lang="en-US" sz="1200" kern="1200" baseline="0" dirty="0" err="1">
                <a:solidFill>
                  <a:schemeClr val="tx1"/>
                </a:solidFill>
                <a:latin typeface="+mn-lt"/>
                <a:ea typeface="+mn-ea"/>
                <a:cs typeface="+mn-cs"/>
              </a:rPr>
              <a:t>ntlm</a:t>
            </a:r>
            <a:r>
              <a:rPr lang="en-US" sz="1200" kern="1200" baseline="0" dirty="0">
                <a:solidFill>
                  <a:schemeClr val="tx1"/>
                </a:solidFill>
                <a:latin typeface="+mn-lt"/>
                <a:ea typeface="+mn-ea"/>
                <a:cs typeface="+mn-cs"/>
              </a:rPr>
              <a:t> hash:  </a:t>
            </a:r>
            <a:r>
              <a:rPr lang="en-US" sz="1200" dirty="0"/>
              <a:t>http://www.insidepro.com/rainbow.php?lang=eng</a:t>
            </a:r>
            <a:endParaRPr lang="en-US" sz="1200" kern="1200" baseline="0" dirty="0">
              <a:solidFill>
                <a:schemeClr val="tx1"/>
              </a:solidFill>
              <a:latin typeface="+mn-lt"/>
              <a:ea typeface="+mn-ea"/>
              <a:cs typeface="+mn-cs"/>
            </a:endParaRPr>
          </a:p>
          <a:p>
            <a:pPr marL="171450" indent="-171450">
              <a:buFont typeface="Arial"/>
              <a:buChar char="•"/>
            </a:pPr>
            <a:endParaRPr lang="en-US" sz="1200" kern="1200" baseline="0" dirty="0">
              <a:solidFill>
                <a:schemeClr val="tx1"/>
              </a:solidFill>
              <a:latin typeface="+mn-lt"/>
              <a:ea typeface="+mn-ea"/>
              <a:cs typeface="+mn-cs"/>
            </a:endParaRPr>
          </a:p>
          <a:p>
            <a:pPr marL="171450" indent="-171450">
              <a:buFont typeface="Arial"/>
              <a:buChar cha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Normally it takes seconds or tens of seconds to finish, if the plaintext is within the selected charset and plaintext length range. Otherwise, it takes much longer time to search all the tables only to find nothing.</a:t>
            </a:r>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21</a:t>
            </a:fld>
            <a:endParaRPr lang="en-US"/>
          </a:p>
        </p:txBody>
      </p:sp>
    </p:spTree>
    <p:extLst>
      <p:ext uri="{BB962C8B-B14F-4D97-AF65-F5344CB8AC3E}">
        <p14:creationId xmlns:p14="http://schemas.microsoft.com/office/powerpoint/2010/main" val="125063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da-DK" dirty="0" err="1"/>
              <a:t>rcrack</a:t>
            </a:r>
            <a:r>
              <a:rPr lang="da-DK" dirty="0"/>
              <a:t> c:\</a:t>
            </a:r>
            <a:r>
              <a:rPr lang="da-DK" dirty="0" err="1"/>
              <a:t>rt</a:t>
            </a:r>
            <a:r>
              <a:rPr lang="da-DK" dirty="0"/>
              <a:t>\*.</a:t>
            </a:r>
            <a:r>
              <a:rPr lang="da-DK" dirty="0" err="1"/>
              <a:t>rt</a:t>
            </a:r>
            <a:r>
              <a:rPr lang="da-DK" dirty="0"/>
              <a:t> -l </a:t>
            </a:r>
            <a:r>
              <a:rPr lang="da-DK" dirty="0" err="1"/>
              <a:t>hash_list_file</a:t>
            </a:r>
            <a:r>
              <a:rPr lang="da-DK" dirty="0"/>
              <a:t>	</a:t>
            </a:r>
          </a:p>
          <a:p>
            <a:endParaRPr lang="da-DK" dirty="0"/>
          </a:p>
          <a:p>
            <a:r>
              <a:rPr lang="en-US" dirty="0"/>
              <a:t>If the rainbow tables you generate use lm algorithm, the </a:t>
            </a:r>
            <a:r>
              <a:rPr lang="en-US" dirty="0" err="1"/>
              <a:t>rcrack</a:t>
            </a:r>
            <a:r>
              <a:rPr lang="en-US" dirty="0"/>
              <a:t> program has special support for it with the "-f" command switch. A hash dump file in </a:t>
            </a:r>
            <a:r>
              <a:rPr lang="en-US" dirty="0" err="1"/>
              <a:t>pwdump</a:t>
            </a:r>
            <a:r>
              <a:rPr lang="en-US" dirty="0"/>
              <a:t> format is required as input to </a:t>
            </a:r>
            <a:r>
              <a:rPr lang="en-US" dirty="0" err="1"/>
              <a:t>rcrack</a:t>
            </a:r>
            <a:r>
              <a:rPr lang="en-US" dirty="0"/>
              <a:t> program. The file will looks like this:</a:t>
            </a:r>
          </a:p>
          <a:p>
            <a:endParaRPr lang="en-US" dirty="0"/>
          </a:p>
          <a:p>
            <a:r>
              <a:rPr lang="nl-NL" dirty="0"/>
              <a:t>    Administrator:500:1c3a2b6d939a1021aad3b435b51404ee:e24106942bf38bcf57a6a4b29016eff6:::</a:t>
            </a:r>
          </a:p>
          <a:p>
            <a:r>
              <a:rPr lang="nl-NL" dirty="0"/>
              <a:t>    Guest:501:a296c9e4267e9ba9aad3b435b51404ee:9d978dda95e5185bbeda9b3ae00f84b4:::</a:t>
            </a:r>
          </a:p>
          <a:p>
            <a:endParaRPr lang="en-US" dirty="0"/>
          </a:p>
          <a:p>
            <a:r>
              <a:rPr lang="en-US" dirty="0"/>
              <a:t>The </a:t>
            </a:r>
            <a:r>
              <a:rPr lang="en-US" dirty="0" err="1"/>
              <a:t>pwdump</a:t>
            </a:r>
            <a:r>
              <a:rPr lang="en-US" dirty="0"/>
              <a:t> file is the output of pwdump2, pwdump3 or other utilities. It contains both the lm hash and the </a:t>
            </a:r>
            <a:r>
              <a:rPr lang="en-US" dirty="0" err="1"/>
              <a:t>ntlm</a:t>
            </a:r>
            <a:r>
              <a:rPr lang="en-US" dirty="0"/>
              <a:t> hash.</a:t>
            </a:r>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22</a:t>
            </a:fld>
            <a:endParaRPr lang="en-US"/>
          </a:p>
        </p:txBody>
      </p:sp>
    </p:spTree>
    <p:extLst>
      <p:ext uri="{BB962C8B-B14F-4D97-AF65-F5344CB8AC3E}">
        <p14:creationId xmlns:p14="http://schemas.microsoft.com/office/powerpoint/2010/main" val="115452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History:  The idea behind rainbow tables was proposed by Martin Hellman in 1980 in an article titled </a:t>
            </a:r>
            <a:r>
              <a:rPr lang="en-US" sz="1200" i="1" kern="1200" dirty="0">
                <a:solidFill>
                  <a:schemeClr val="tx1"/>
                </a:solidFill>
                <a:latin typeface="+mn-lt"/>
                <a:ea typeface="+mn-ea"/>
                <a:cs typeface="+mn-cs"/>
              </a:rPr>
              <a:t>A Cryptanalytic Time-Memory Trade-Off</a:t>
            </a:r>
            <a:r>
              <a:rPr lang="en-US" sz="1200" i="0" kern="1200" dirty="0">
                <a:solidFill>
                  <a:schemeClr val="tx1"/>
                </a:solidFill>
                <a:latin typeface="+mn-lt"/>
                <a:ea typeface="+mn-ea"/>
                <a:cs typeface="+mn-cs"/>
              </a:rPr>
              <a:t>[1]. It was further refined by Philippe </a:t>
            </a:r>
            <a:r>
              <a:rPr lang="en-US" sz="1200" i="0" kern="1200" dirty="0" err="1">
                <a:solidFill>
                  <a:schemeClr val="tx1"/>
                </a:solidFill>
                <a:latin typeface="+mn-lt"/>
                <a:ea typeface="+mn-ea"/>
                <a:cs typeface="+mn-cs"/>
              </a:rPr>
              <a:t>Oechslin</a:t>
            </a:r>
            <a:r>
              <a:rPr lang="en-US" sz="1200" i="0" kern="1200" dirty="0">
                <a:solidFill>
                  <a:schemeClr val="tx1"/>
                </a:solidFill>
                <a:latin typeface="+mn-lt"/>
                <a:ea typeface="+mn-ea"/>
                <a:cs typeface="+mn-cs"/>
              </a:rPr>
              <a:t> in 2003 in an article titled </a:t>
            </a:r>
            <a:r>
              <a:rPr lang="en-US" sz="1200" i="1" kern="1200" dirty="0">
                <a:solidFill>
                  <a:schemeClr val="tx1"/>
                </a:solidFill>
                <a:latin typeface="+mn-lt"/>
                <a:ea typeface="+mn-ea"/>
                <a:cs typeface="+mn-cs"/>
              </a:rPr>
              <a:t>Making a Faster Cryptanalytic Time-Memory Trade-Off</a:t>
            </a:r>
            <a:r>
              <a:rPr lang="en-US" sz="1200" i="0" kern="1200" dirty="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3</a:t>
            </a:fld>
            <a:endParaRPr lang="en-US"/>
          </a:p>
        </p:txBody>
      </p:sp>
    </p:spTree>
    <p:extLst>
      <p:ext uri="{BB962C8B-B14F-4D97-AF65-F5344CB8AC3E}">
        <p14:creationId xmlns:p14="http://schemas.microsoft.com/office/powerpoint/2010/main" val="84596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err="1"/>
              <a:t>RainbowCrack</a:t>
            </a:r>
            <a:r>
              <a:rPr lang="en-US" sz="1200" dirty="0"/>
              <a:t> is a general propose implementation of Philippe </a:t>
            </a:r>
            <a:r>
              <a:rPr lang="en-US" sz="1200" dirty="0" err="1"/>
              <a:t>Oechslin's</a:t>
            </a:r>
            <a:r>
              <a:rPr lang="en-US" sz="1200" dirty="0"/>
              <a:t> faster time-memory trade-off technique. Function of this software is to crack hash.</a:t>
            </a:r>
          </a:p>
          <a:p>
            <a:endParaRPr lang="en-US" sz="1200" dirty="0"/>
          </a:p>
          <a:p>
            <a:r>
              <a:rPr lang="en-US" sz="1200" dirty="0"/>
              <a:t>The straightforward way to crack hash is brute force. In brute force approach, all candidate plaintexts and corresponding hashes are computed one by one. The computed hashes are compared with the target hash. If one of them matches, the plaintext is found. Otherwise the process continues until finish searching all candidate plaintexts.</a:t>
            </a:r>
          </a:p>
          <a:p>
            <a:endParaRPr lang="en-US" sz="1200" dirty="0"/>
          </a:p>
          <a:p>
            <a:r>
              <a:rPr lang="en-US" sz="1200" dirty="0"/>
              <a:t>In time-memory tradeoff approach, the task of hash computing is done in advance with the results stored in files called "rainbow table". After that, hashes can be looked up from the rainbow tables whenever needed. The pre-computation process needs several times the effort of full key space brute force. But once the one time pre-computation is complete, the table lookup performance can be hundreds or thousands times faster than brute force.</a:t>
            </a:r>
          </a:p>
          <a:p>
            <a:endParaRPr lang="en-US" sz="1200" dirty="0"/>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5</a:t>
            </a:fld>
            <a:endParaRPr lang="en-US"/>
          </a:p>
        </p:txBody>
      </p:sp>
    </p:spTree>
    <p:extLst>
      <p:ext uri="{BB962C8B-B14F-4D97-AF65-F5344CB8AC3E}">
        <p14:creationId xmlns:p14="http://schemas.microsoft.com/office/powerpoint/2010/main" val="36680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Going one by one takes a very long time, and storing each hash takes an amount of memory which simply doesn't exist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Rainbow tables are a compromise between pre-computation and low memory usage.</a:t>
            </a:r>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8</a:t>
            </a:fld>
            <a:endParaRPr lang="en-US"/>
          </a:p>
        </p:txBody>
      </p:sp>
    </p:spTree>
    <p:extLst>
      <p:ext uri="{BB962C8B-B14F-4D97-AF65-F5344CB8AC3E}">
        <p14:creationId xmlns:p14="http://schemas.microsoft.com/office/powerpoint/2010/main" val="408844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 can</a:t>
            </a:r>
            <a:r>
              <a:rPr lang="en-US" baseline="0" dirty="0"/>
              <a:t> be anything.  Maybe it’s taking the first 8 characters from the hash and hashing those.</a:t>
            </a:r>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9</a:t>
            </a:fld>
            <a:endParaRPr lang="en-US"/>
          </a:p>
        </p:txBody>
      </p:sp>
    </p:spTree>
    <p:extLst>
      <p:ext uri="{BB962C8B-B14F-4D97-AF65-F5344CB8AC3E}">
        <p14:creationId xmlns:p14="http://schemas.microsoft.com/office/powerpoint/2010/main" val="152257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rtgen</a:t>
            </a:r>
            <a:r>
              <a:rPr lang="en-US" sz="1200" kern="1200" dirty="0">
                <a:solidFill>
                  <a:schemeClr val="tx1"/>
                </a:solidFill>
                <a:latin typeface="+mn-lt"/>
                <a:ea typeface="+mn-ea"/>
                <a:cs typeface="+mn-cs"/>
              </a:rPr>
              <a:t> will generate the tables, </a:t>
            </a:r>
            <a:r>
              <a:rPr lang="en-US" sz="1200" kern="1200" dirty="0" err="1">
                <a:solidFill>
                  <a:schemeClr val="tx1"/>
                </a:solidFill>
                <a:latin typeface="+mn-lt"/>
                <a:ea typeface="+mn-ea"/>
                <a:cs typeface="+mn-cs"/>
              </a:rPr>
              <a:t>rtsort</a:t>
            </a:r>
            <a:r>
              <a:rPr lang="en-US" sz="1200" kern="1200" dirty="0">
                <a:solidFill>
                  <a:schemeClr val="tx1"/>
                </a:solidFill>
                <a:latin typeface="+mn-lt"/>
                <a:ea typeface="+mn-ea"/>
                <a:cs typeface="+mn-cs"/>
              </a:rPr>
              <a:t> will sort them and </a:t>
            </a:r>
            <a:r>
              <a:rPr lang="en-US" sz="1200" kern="1200" dirty="0" err="1">
                <a:solidFill>
                  <a:schemeClr val="tx1"/>
                </a:solidFill>
                <a:latin typeface="+mn-lt"/>
                <a:ea typeface="+mn-ea"/>
                <a:cs typeface="+mn-cs"/>
              </a:rPr>
              <a:t>rcrack</a:t>
            </a:r>
            <a:r>
              <a:rPr lang="en-US" sz="1200" kern="1200" dirty="0">
                <a:solidFill>
                  <a:schemeClr val="tx1"/>
                </a:solidFill>
                <a:latin typeface="+mn-lt"/>
                <a:ea typeface="+mn-ea"/>
                <a:cs typeface="+mn-cs"/>
              </a:rPr>
              <a:t> will use the sorted tables to find the plaintext of any given hash.</a:t>
            </a:r>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13</a:t>
            </a:fld>
            <a:endParaRPr lang="en-US"/>
          </a:p>
        </p:txBody>
      </p:sp>
    </p:spTree>
    <p:extLst>
      <p:ext uri="{BB962C8B-B14F-4D97-AF65-F5344CB8AC3E}">
        <p14:creationId xmlns:p14="http://schemas.microsoft.com/office/powerpoint/2010/main" val="131678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On the previous slide we discussed where to get it…  </a:t>
            </a:r>
            <a:r>
              <a:rPr lang="pl-PL" dirty="0"/>
              <a:t>http://</a:t>
            </a:r>
            <a:r>
              <a:rPr lang="pl-PL" dirty="0" err="1"/>
              <a:t>project-rainbowcrack.com</a:t>
            </a:r>
            <a:endParaRPr lang="pl-PL" dirty="0"/>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pl-PL" dirty="0" err="1"/>
              <a:t>Specifically</a:t>
            </a:r>
            <a:r>
              <a:rPr lang="pl-PL" dirty="0"/>
              <a:t> the </a:t>
            </a:r>
            <a:r>
              <a:rPr lang="pl-PL" dirty="0" err="1"/>
              <a:t>downloads</a:t>
            </a:r>
            <a:r>
              <a:rPr lang="pl-PL" dirty="0"/>
              <a:t> </a:t>
            </a:r>
            <a:r>
              <a:rPr lang="pl-PL" dirty="0" err="1"/>
              <a:t>section</a:t>
            </a:r>
            <a:r>
              <a:rPr lang="pl-PL" dirty="0"/>
              <a:t>:</a:t>
            </a:r>
            <a:r>
              <a:rPr lang="pl-PL" baseline="0" dirty="0"/>
              <a:t>  http://</a:t>
            </a:r>
            <a:r>
              <a:rPr lang="pl-PL" baseline="0" dirty="0" err="1"/>
              <a:t>project-rainbowcrack.com</a:t>
            </a:r>
            <a:r>
              <a:rPr lang="pl-PL" baseline="0" dirty="0"/>
              <a:t>/</a:t>
            </a:r>
            <a:r>
              <a:rPr lang="pl-PL" baseline="0" dirty="0" err="1"/>
              <a:t>index.htm#download</a:t>
            </a:r>
            <a:r>
              <a:rPr lang="pl-PL" baseline="0" dirty="0"/>
              <a:t>  </a:t>
            </a:r>
            <a:endParaRPr lang="pl-PL"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pl-PL" dirty="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pl-PL" dirty="0" err="1"/>
              <a:t>Once</a:t>
            </a:r>
            <a:r>
              <a:rPr lang="pl-PL" dirty="0"/>
              <a:t> </a:t>
            </a:r>
            <a:r>
              <a:rPr lang="pl-PL" dirty="0" err="1"/>
              <a:t>you’ve</a:t>
            </a:r>
            <a:r>
              <a:rPr lang="pl-PL" dirty="0"/>
              <a:t> </a:t>
            </a:r>
            <a:r>
              <a:rPr lang="pl-PL" dirty="0" err="1"/>
              <a:t>got</a:t>
            </a:r>
            <a:r>
              <a:rPr lang="pl-PL" dirty="0"/>
              <a:t> </a:t>
            </a:r>
            <a:r>
              <a:rPr lang="pl-PL" dirty="0" err="1"/>
              <a:t>it</a:t>
            </a:r>
            <a:r>
              <a:rPr lang="pl-PL" dirty="0"/>
              <a:t>…</a:t>
            </a:r>
            <a:r>
              <a:rPr lang="pl-PL" dirty="0" err="1"/>
              <a:t>you</a:t>
            </a:r>
            <a:r>
              <a:rPr lang="pl-PL" dirty="0"/>
              <a:t> </a:t>
            </a:r>
            <a:r>
              <a:rPr lang="pl-PL" dirty="0" err="1"/>
              <a:t>need</a:t>
            </a:r>
            <a:r>
              <a:rPr lang="pl-PL" dirty="0"/>
              <a:t> to </a:t>
            </a:r>
            <a:r>
              <a:rPr lang="pl-PL" dirty="0" err="1"/>
              <a:t>install</a:t>
            </a:r>
            <a:r>
              <a:rPr lang="pl-PL" dirty="0"/>
              <a:t> </a:t>
            </a:r>
            <a:r>
              <a:rPr lang="pl-PL" dirty="0" err="1"/>
              <a:t>it</a:t>
            </a:r>
            <a:r>
              <a:rPr lang="pl-PL" dirty="0"/>
              <a:t>.</a:t>
            </a:r>
            <a:endParaRPr lang="en-US" dirty="0"/>
          </a:p>
          <a:p>
            <a:endParaRPr lang="en-US" dirty="0"/>
          </a:p>
        </p:txBody>
      </p:sp>
      <p:sp>
        <p:nvSpPr>
          <p:cNvPr id="4" name="Slide Number Placeholder 3"/>
          <p:cNvSpPr>
            <a:spLocks noGrp="1"/>
          </p:cNvSpPr>
          <p:nvPr>
            <p:ph type="sldNum" sz="quarter" idx="10"/>
          </p:nvPr>
        </p:nvSpPr>
        <p:spPr/>
        <p:txBody>
          <a:bodyPr/>
          <a:lstStyle/>
          <a:p>
            <a:fld id="{B254FF2D-7970-8F48-B90C-BC551457C829}" type="slidenum">
              <a:rPr lang="en-US" smtClean="0"/>
              <a:t>14</a:t>
            </a:fld>
            <a:endParaRPr lang="en-US"/>
          </a:p>
        </p:txBody>
      </p:sp>
    </p:spTree>
    <p:extLst>
      <p:ext uri="{BB962C8B-B14F-4D97-AF65-F5344CB8AC3E}">
        <p14:creationId xmlns:p14="http://schemas.microsoft.com/office/powerpoint/2010/main" val="370340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Hash_algorithm</a:t>
            </a:r>
            <a:r>
              <a:rPr lang="en-US" sz="1200" kern="1200" baseline="0" dirty="0">
                <a:solidFill>
                  <a:schemeClr val="tx1"/>
                </a:solidFill>
                <a:latin typeface="+mn-lt"/>
                <a:ea typeface="+mn-ea"/>
                <a:cs typeface="+mn-cs"/>
              </a:rPr>
              <a:t> = what kind of table do you want to build?</a:t>
            </a:r>
          </a:p>
          <a:p>
            <a:r>
              <a:rPr lang="en-US" sz="1200" kern="1200" baseline="0" dirty="0">
                <a:solidFill>
                  <a:schemeClr val="tx1"/>
                </a:solidFill>
                <a:latin typeface="+mn-lt"/>
                <a:ea typeface="+mn-ea"/>
                <a:cs typeface="+mn-cs"/>
              </a:rPr>
              <a:t>Charset = characters to use (alpha, alpha-mixed, alphanumeric, etc…) --- see </a:t>
            </a:r>
            <a:r>
              <a:rPr lang="en-US" sz="1200" kern="1200" baseline="0" dirty="0" err="1">
                <a:solidFill>
                  <a:schemeClr val="tx1"/>
                </a:solidFill>
                <a:latin typeface="+mn-lt"/>
                <a:ea typeface="+mn-ea"/>
                <a:cs typeface="+mn-cs"/>
              </a:rPr>
              <a:t>charset.txt</a:t>
            </a:r>
            <a:r>
              <a:rPr lang="en-US" sz="1200" kern="1200" baseline="0" dirty="0">
                <a:solidFill>
                  <a:schemeClr val="tx1"/>
                </a:solidFill>
                <a:latin typeface="+mn-lt"/>
                <a:ea typeface="+mn-ea"/>
                <a:cs typeface="+mn-cs"/>
              </a:rPr>
              <a:t> for examples &amp; names</a:t>
            </a:r>
          </a:p>
          <a:p>
            <a:r>
              <a:rPr lang="en-US" sz="1200" kern="1200" baseline="0" dirty="0" err="1">
                <a:solidFill>
                  <a:schemeClr val="tx1"/>
                </a:solidFill>
                <a:latin typeface="+mn-lt"/>
                <a:ea typeface="+mn-ea"/>
                <a:cs typeface="+mn-cs"/>
              </a:rPr>
              <a:t>Plaintext_len_min</a:t>
            </a:r>
            <a:r>
              <a:rPr lang="en-US" sz="1200" kern="1200" baseline="0" dirty="0">
                <a:solidFill>
                  <a:schemeClr val="tx1"/>
                </a:solidFill>
                <a:latin typeface="+mn-lt"/>
                <a:ea typeface="+mn-ea"/>
                <a:cs typeface="+mn-cs"/>
              </a:rPr>
              <a:t> = min password length </a:t>
            </a:r>
          </a:p>
          <a:p>
            <a:r>
              <a:rPr lang="en-US" sz="1200" kern="1200" baseline="0" dirty="0" err="1">
                <a:solidFill>
                  <a:schemeClr val="tx1"/>
                </a:solidFill>
                <a:latin typeface="+mn-lt"/>
                <a:ea typeface="+mn-ea"/>
                <a:cs typeface="+mn-cs"/>
              </a:rPr>
              <a:t>Plaintext_len_max</a:t>
            </a:r>
            <a:r>
              <a:rPr lang="en-US" sz="1200" kern="1200" baseline="0" dirty="0">
                <a:solidFill>
                  <a:schemeClr val="tx1"/>
                </a:solidFill>
                <a:latin typeface="+mn-lt"/>
                <a:ea typeface="+mn-ea"/>
                <a:cs typeface="+mn-cs"/>
              </a:rPr>
              <a:t> = max password length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next are a bit more difficult to understand---not trying to gloss over these---they’re important but beyond the scope of our class…if you want more details you can read </a:t>
            </a:r>
            <a:r>
              <a:rPr lang="en-US" sz="1200" kern="1200" baseline="0" dirty="0" err="1">
                <a:solidFill>
                  <a:schemeClr val="tx1"/>
                </a:solidFill>
                <a:latin typeface="+mn-lt"/>
                <a:ea typeface="+mn-ea"/>
                <a:cs typeface="+mn-cs"/>
              </a:rPr>
              <a:t>Phileppe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Oechslin’s</a:t>
            </a:r>
            <a:r>
              <a:rPr lang="en-US" sz="1200" kern="1200" baseline="0" dirty="0">
                <a:solidFill>
                  <a:schemeClr val="tx1"/>
                </a:solidFill>
                <a:latin typeface="+mn-lt"/>
                <a:ea typeface="+mn-ea"/>
                <a:cs typeface="+mn-cs"/>
              </a:rPr>
              <a:t> original paper…there are also online calculates to help you determine what to put here…BUT… probability of success rate and size of table…</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Chain_len</a:t>
            </a:r>
            <a:r>
              <a:rPr lang="en-US" sz="1200" kern="1200" baseline="0" dirty="0">
                <a:solidFill>
                  <a:schemeClr val="tx1"/>
                </a:solidFill>
                <a:latin typeface="+mn-lt"/>
                <a:ea typeface="+mn-ea"/>
                <a:cs typeface="+mn-cs"/>
              </a:rPr>
              <a:t> = </a:t>
            </a:r>
            <a:r>
              <a:rPr lang="en-US" sz="1200" kern="1200" dirty="0">
                <a:solidFill>
                  <a:schemeClr val="tx1"/>
                </a:solidFill>
                <a:latin typeface="+mn-lt"/>
                <a:ea typeface="+mn-ea"/>
                <a:cs typeface="+mn-cs"/>
              </a:rPr>
              <a:t>higher numbers increase the probability success rate --- without increasing the table size much</a:t>
            </a:r>
            <a:r>
              <a:rPr lang="en-US" sz="1200" kern="1200" baseline="0" dirty="0">
                <a:solidFill>
                  <a:schemeClr val="tx1"/>
                </a:solidFill>
                <a:latin typeface="+mn-lt"/>
                <a:ea typeface="+mn-ea"/>
                <a:cs typeface="+mn-cs"/>
              </a:rPr>
              <a:t> – but increase time to generate</a:t>
            </a:r>
          </a:p>
          <a:p>
            <a:r>
              <a:rPr lang="en-US" sz="1200" kern="1200" baseline="0" dirty="0" err="1">
                <a:solidFill>
                  <a:schemeClr val="tx1"/>
                </a:solidFill>
                <a:latin typeface="+mn-lt"/>
                <a:ea typeface="+mn-ea"/>
                <a:cs typeface="+mn-cs"/>
              </a:rPr>
              <a:t>Chain_len</a:t>
            </a:r>
            <a:r>
              <a:rPr lang="en-US" sz="1200" kern="1200" baseline="0" dirty="0">
                <a:solidFill>
                  <a:schemeClr val="tx1"/>
                </a:solidFill>
                <a:latin typeface="+mn-lt"/>
                <a:ea typeface="+mn-ea"/>
                <a:cs typeface="+mn-cs"/>
              </a:rPr>
              <a:t> = </a:t>
            </a: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chain_len</a:t>
            </a:r>
            <a:r>
              <a:rPr lang="en-US" sz="1200" kern="1200" dirty="0">
                <a:solidFill>
                  <a:schemeClr val="tx1"/>
                </a:solidFill>
                <a:latin typeface="+mn-lt"/>
                <a:ea typeface="+mn-ea"/>
                <a:cs typeface="+mn-cs"/>
              </a:rPr>
              <a:t> is the length of each "rainbow chain" in the rainbow table. A "rainbow chain" sized 16 bytes is the smallest unit in a rainbow table. A rainbow table contains lots of rainbow chains.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Chain_num</a:t>
            </a:r>
            <a:r>
              <a:rPr lang="en-US" sz="1200" kern="1200" baseline="0" dirty="0">
                <a:solidFill>
                  <a:schemeClr val="tx1"/>
                </a:solidFill>
                <a:latin typeface="+mn-lt"/>
                <a:ea typeface="+mn-ea"/>
                <a:cs typeface="+mn-cs"/>
              </a:rPr>
              <a:t> = number of “chains in each table” </a:t>
            </a:r>
            <a:r>
              <a:rPr lang="en-US" sz="1200" kern="1200" dirty="0">
                <a:solidFill>
                  <a:schemeClr val="tx1"/>
                </a:solidFill>
                <a:latin typeface="+mn-lt"/>
                <a:ea typeface="+mn-ea"/>
                <a:cs typeface="+mn-cs"/>
              </a:rPr>
              <a:t>is the chain count. larger numbers increase the size of the tables, but will also increase the success rate</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Part_index</a:t>
            </a:r>
            <a:r>
              <a:rPr lang="en-US" sz="1200" kern="1200" dirty="0">
                <a:solidFill>
                  <a:schemeClr val="tx1"/>
                </a:solidFill>
                <a:latin typeface="+mn-lt"/>
                <a:ea typeface="+mn-ea"/>
                <a:cs typeface="+mn-cs"/>
              </a:rPr>
              <a:t> = The last parameter is appended to the generated filename—used</a:t>
            </a:r>
            <a:r>
              <a:rPr lang="en-US" sz="1200" kern="1200" baseline="0" dirty="0">
                <a:solidFill>
                  <a:schemeClr val="tx1"/>
                </a:solidFill>
                <a:latin typeface="+mn-lt"/>
                <a:ea typeface="+mn-ea"/>
                <a:cs typeface="+mn-cs"/>
              </a:rPr>
              <a:t> to prevent duplication of tables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rtgen</a:t>
            </a:r>
            <a:r>
              <a:rPr lang="en-US" sz="1200" kern="1200" dirty="0">
                <a:solidFill>
                  <a:schemeClr val="tx1"/>
                </a:solidFill>
                <a:latin typeface="+mn-lt"/>
                <a:ea typeface="+mn-ea"/>
                <a:cs typeface="+mn-cs"/>
              </a:rPr>
              <a:t> - the soft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lm - type of hash</a:t>
            </a:r>
          </a:p>
          <a:p>
            <a:r>
              <a:rPr lang="en-US" sz="1200" kern="1200" dirty="0">
                <a:solidFill>
                  <a:schemeClr val="tx1"/>
                </a:solidFill>
                <a:latin typeface="+mn-lt"/>
                <a:ea typeface="+mn-ea"/>
                <a:cs typeface="+mn-cs"/>
              </a:rPr>
              <a:t>alpha - character set used</a:t>
            </a:r>
          </a:p>
          <a:p>
            <a:r>
              <a:rPr lang="en-US" sz="1200" kern="1200" dirty="0">
                <a:solidFill>
                  <a:schemeClr val="tx1"/>
                </a:solidFill>
                <a:latin typeface="+mn-lt"/>
                <a:ea typeface="+mn-ea"/>
                <a:cs typeface="+mn-cs"/>
              </a:rPr>
              <a:t>1 - minimum character word</a:t>
            </a:r>
          </a:p>
          <a:p>
            <a:r>
              <a:rPr lang="en-US" sz="1200" kern="1200" dirty="0">
                <a:solidFill>
                  <a:schemeClr val="tx1"/>
                </a:solidFill>
                <a:latin typeface="+mn-lt"/>
                <a:ea typeface="+mn-ea"/>
                <a:cs typeface="+mn-cs"/>
              </a:rPr>
              <a:t>3 - maximum character set</a:t>
            </a:r>
          </a:p>
          <a:p>
            <a:r>
              <a:rPr lang="en-US" sz="1200" kern="1200" dirty="0">
                <a:solidFill>
                  <a:schemeClr val="tx1"/>
                </a:solidFill>
                <a:latin typeface="+mn-lt"/>
                <a:ea typeface="+mn-ea"/>
                <a:cs typeface="+mn-cs"/>
              </a:rPr>
              <a:t>0 - number of the table</a:t>
            </a:r>
          </a:p>
          <a:p>
            <a:r>
              <a:rPr lang="en-US" sz="1200" kern="1200" dirty="0">
                <a:solidFill>
                  <a:schemeClr val="tx1"/>
                </a:solidFill>
                <a:latin typeface="+mn-lt"/>
                <a:ea typeface="+mn-ea"/>
                <a:cs typeface="+mn-cs"/>
              </a:rPr>
              <a:t>2400 = size of table</a:t>
            </a:r>
          </a:p>
          <a:p>
            <a:r>
              <a:rPr lang="en-US" sz="1200" kern="1200" dirty="0">
                <a:solidFill>
                  <a:schemeClr val="tx1"/>
                </a:solidFill>
                <a:latin typeface="+mn-lt"/>
                <a:ea typeface="+mn-ea"/>
                <a:cs typeface="+mn-cs"/>
              </a:rPr>
              <a:t>33554432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number of hashes in a table</a:t>
            </a:r>
          </a:p>
          <a:p>
            <a:r>
              <a:rPr lang="en-US" sz="1200" kern="1200" dirty="0">
                <a:solidFill>
                  <a:schemeClr val="tx1"/>
                </a:solidFill>
                <a:latin typeface="+mn-lt"/>
                <a:ea typeface="+mn-ea"/>
                <a:cs typeface="+mn-cs"/>
              </a:rPr>
              <a:t>0 - The time-memory tradeoff algorithm is a probabilistic algorithm.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Before generating a table it is a good idea to check and see an</a:t>
            </a:r>
          </a:p>
          <a:p>
            <a:r>
              <a:rPr lang="en-US" sz="1200" kern="1200" dirty="0">
                <a:solidFill>
                  <a:schemeClr val="tx1"/>
                </a:solidFill>
                <a:latin typeface="+mn-lt"/>
                <a:ea typeface="+mn-ea"/>
                <a:cs typeface="+mn-cs"/>
              </a:rPr>
              <a:t>approximation of the amount of time the table is going to take to generate. To do</a:t>
            </a:r>
          </a:p>
          <a:p>
            <a:r>
              <a:rPr lang="en-US" sz="1200" kern="1200" dirty="0">
                <a:solidFill>
                  <a:schemeClr val="tx1"/>
                </a:solidFill>
                <a:latin typeface="+mn-lt"/>
                <a:ea typeface="+mn-ea"/>
                <a:cs typeface="+mn-cs"/>
              </a:rPr>
              <a:t>this you use the"-bench”</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54FF2D-7970-8F48-B90C-BC551457C829}" type="slidenum">
              <a:rPr lang="en-US" smtClean="0"/>
              <a:t>15</a:t>
            </a:fld>
            <a:endParaRPr lang="en-US"/>
          </a:p>
        </p:txBody>
      </p:sp>
    </p:spTree>
    <p:extLst>
      <p:ext uri="{BB962C8B-B14F-4D97-AF65-F5344CB8AC3E}">
        <p14:creationId xmlns:p14="http://schemas.microsoft.com/office/powerpoint/2010/main" val="386893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3374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98986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2975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32217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693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5260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8478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145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2654909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5" name="Picture 2" descr="reative Commons Licens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8565" y="6401628"/>
            <a:ext cx="838200" cy="29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userDrawn="1"/>
        </p:nvSpPr>
        <p:spPr bwMode="auto">
          <a:xfrm>
            <a:off x="976765" y="6415091"/>
            <a:ext cx="570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This document is licensed with a </a:t>
            </a:r>
            <a:r>
              <a:rPr kumimoji="0" lang="x-none" altLang="x-none" sz="1000" b="0" i="0" u="none" strike="noStrike" cap="none" normalizeH="0" baseline="0" dirty="0">
                <a:ln>
                  <a:noFill/>
                </a:ln>
                <a:solidFill>
                  <a:schemeClr val="tx1"/>
                </a:solidFill>
                <a:effectLst/>
                <a:latin typeface="Arial" charset="0"/>
                <a:hlinkClick r:id="rId12"/>
              </a:rPr>
              <a:t>Creative Commons Attribution 4.0 International License</a:t>
            </a:r>
            <a:r>
              <a:rPr kumimoji="0" lang="x-none" altLang="x-none" sz="1000" b="0" i="0" u="none" strike="noStrike" cap="none" normalizeH="0" baseline="0" dirty="0">
                <a:ln>
                  <a:noFill/>
                </a:ln>
                <a:solidFill>
                  <a:schemeClr val="tx1"/>
                </a:solidFill>
                <a:effectLst/>
                <a:latin typeface="Arial" charset="0"/>
              </a:rPr>
              <a:t> ©2017 </a:t>
            </a:r>
          </a:p>
        </p:txBody>
      </p:sp>
    </p:spTree>
    <p:extLst>
      <p:ext uri="{BB962C8B-B14F-4D97-AF65-F5344CB8AC3E}">
        <p14:creationId xmlns:p14="http://schemas.microsoft.com/office/powerpoint/2010/main" val="282788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roject-rainbowcrack.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nlinehashcrack.com/hash-generator.php#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roject-rainbowcrack.com/generat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phcrack.sourceforge.net/tables.php" TargetMode="External"/><Relationship Id="rId2" Type="http://schemas.openxmlformats.org/officeDocument/2006/relationships/hyperlink" Target="https://www.freerainbowtables.com/" TargetMode="External"/><Relationship Id="rId1" Type="http://schemas.openxmlformats.org/officeDocument/2006/relationships/slideLayout" Target="../slideLayouts/slideLayout2.xml"/><Relationship Id="rId4" Type="http://schemas.openxmlformats.org/officeDocument/2006/relationships/hyperlink" Target="http://project-rainbowcrack.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kestas.kuliukas.com/RainbowTab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300" dirty="0"/>
              <a:t>Cyber Operations</a:t>
            </a:r>
            <a:endParaRPr lang="en-US" dirty="0"/>
          </a:p>
        </p:txBody>
      </p:sp>
      <p:sp>
        <p:nvSpPr>
          <p:cNvPr id="3" name="Subtitle 2"/>
          <p:cNvSpPr>
            <a:spLocks noGrp="1"/>
          </p:cNvSpPr>
          <p:nvPr>
            <p:ph type="body" sz="quarter" idx="13"/>
          </p:nvPr>
        </p:nvSpPr>
        <p:spPr/>
        <p:txBody>
          <a:bodyPr>
            <a:noAutofit/>
          </a:bodyPr>
          <a:lstStyle/>
          <a:p>
            <a:pPr algn="l"/>
            <a:r>
              <a:rPr lang="en-US" sz="2000" b="1" dirty="0">
                <a:solidFill>
                  <a:schemeClr val="accent5">
                    <a:lumMod val="75000"/>
                  </a:schemeClr>
                </a:solidFill>
              </a:rPr>
              <a:t>Unit 09 </a:t>
            </a:r>
            <a:r>
              <a:rPr lang="mr-IN" sz="2000" b="1" dirty="0">
                <a:solidFill>
                  <a:schemeClr val="accent5">
                    <a:lumMod val="75000"/>
                  </a:schemeClr>
                </a:solidFill>
              </a:rPr>
              <a:t>–</a:t>
            </a:r>
            <a:r>
              <a:rPr lang="en-US" sz="2000" b="1" dirty="0">
                <a:solidFill>
                  <a:schemeClr val="accent5">
                    <a:lumMod val="75000"/>
                  </a:schemeClr>
                </a:solidFill>
              </a:rPr>
              <a:t> Password Auditing</a:t>
            </a: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Reduction in Action</a:t>
            </a:r>
            <a:endParaRPr lang="en-US" dirty="0"/>
          </a:p>
        </p:txBody>
      </p:sp>
      <p:sp>
        <p:nvSpPr>
          <p:cNvPr id="3" name="Content Placeholder 2"/>
          <p:cNvSpPr>
            <a:spLocks noGrp="1"/>
          </p:cNvSpPr>
          <p:nvPr>
            <p:ph idx="1"/>
          </p:nvPr>
        </p:nvSpPr>
        <p:spPr/>
        <p:txBody>
          <a:bodyPr/>
          <a:lstStyle/>
          <a:p>
            <a:r>
              <a:rPr lang="en-US"/>
              <a:t>Suppose you want the first 8 characters because that’s what many passwords are and you want it in an MD5</a:t>
            </a:r>
            <a:endParaRPr lang="is-IS"/>
          </a:p>
          <a:p>
            <a:r>
              <a:rPr lang="is-IS"/>
              <a:t>hashMD5(12345678) = 25d55ad283aa400af464c76d713c07ad</a:t>
            </a:r>
          </a:p>
          <a:p>
            <a:r>
              <a:rPr lang="is-IS"/>
              <a:t>hashMD5(25d55ad2) = 5c41c6b3958e798662d8853ece970f70</a:t>
            </a:r>
          </a:p>
          <a:p>
            <a:r>
              <a:rPr lang="is-IS"/>
              <a:t>hashMD5(5c41c6b3) = 4e3d15bea09e7455aa362d3cf89838fc</a:t>
            </a:r>
          </a:p>
          <a:p>
            <a:r>
              <a:rPr lang="it-IT"/>
              <a:t>hashMD5(4e3d15be) = f439b57135045b9d365dd867fca1e316</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171951"/>
            <a:ext cx="4121300" cy="1828800"/>
          </a:xfrm>
          <a:prstGeom prst="rect">
            <a:avLst/>
          </a:prstGeom>
        </p:spPr>
      </p:pic>
    </p:spTree>
    <p:extLst>
      <p:ext uri="{BB962C8B-B14F-4D97-AF65-F5344CB8AC3E}">
        <p14:creationId xmlns:p14="http://schemas.microsoft.com/office/powerpoint/2010/main" val="134667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Reduction Explained</a:t>
            </a:r>
            <a:endParaRPr lang="en-US" dirty="0"/>
          </a:p>
        </p:txBody>
      </p:sp>
      <p:sp>
        <p:nvSpPr>
          <p:cNvPr id="3" name="Content Placeholder 2"/>
          <p:cNvSpPr>
            <a:spLocks noGrp="1"/>
          </p:cNvSpPr>
          <p:nvPr>
            <p:ph idx="1"/>
          </p:nvPr>
        </p:nvSpPr>
        <p:spPr/>
        <p:txBody>
          <a:bodyPr/>
          <a:lstStyle/>
          <a:p>
            <a:r>
              <a:rPr lang="en-US"/>
              <a:t>You pick a criteria to stop at (let’s say 100,000 hashes) </a:t>
            </a:r>
          </a:p>
          <a:p>
            <a:r>
              <a:rPr lang="en-US"/>
              <a:t>After the last reduction, you have a chain of 100,000 MD5 hashes</a:t>
            </a:r>
          </a:p>
          <a:p>
            <a:pPr lvl="1"/>
            <a:r>
              <a:rPr lang="en-US"/>
              <a:t>For example, the last one is 78ba340e23a492704f63e5239be65495</a:t>
            </a:r>
          </a:p>
          <a:p>
            <a:r>
              <a:rPr lang="en-US"/>
              <a:t>What the rainbow table stores is:</a:t>
            </a:r>
          </a:p>
          <a:p>
            <a:pPr lvl="1"/>
            <a:r>
              <a:rPr lang="it-IT"/>
              <a:t>12345678 –&gt; f439b57135045b9d365dd867fca1e316</a:t>
            </a:r>
          </a:p>
          <a:p>
            <a:pPr lvl="1"/>
            <a:r>
              <a:rPr lang="it-IT"/>
              <a:t>Just the starting plaintext and the ending hash</a:t>
            </a:r>
          </a:p>
          <a:p>
            <a:r>
              <a:rPr lang="it-IT"/>
              <a:t>This represents 100,000 hashes in a very small line of text</a:t>
            </a:r>
            <a:endParaRPr lang="en-US"/>
          </a:p>
          <a:p>
            <a:endParaRPr lang="en-US" dirty="0"/>
          </a:p>
        </p:txBody>
      </p:sp>
    </p:spTree>
    <p:extLst>
      <p:ext uri="{BB962C8B-B14F-4D97-AF65-F5344CB8AC3E}">
        <p14:creationId xmlns:p14="http://schemas.microsoft.com/office/powerpoint/2010/main" val="7325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1049" y="857250"/>
            <a:ext cx="5161903" cy="51435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05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RC Continued</a:t>
            </a:r>
            <a:endParaRPr lang="en-US" dirty="0"/>
          </a:p>
        </p:txBody>
      </p:sp>
      <p:sp>
        <p:nvSpPr>
          <p:cNvPr id="3" name="Content Placeholder 2"/>
          <p:cNvSpPr>
            <a:spLocks noGrp="1"/>
          </p:cNvSpPr>
          <p:nvPr>
            <p:ph idx="1"/>
          </p:nvPr>
        </p:nvSpPr>
        <p:spPr/>
        <p:txBody>
          <a:bodyPr/>
          <a:lstStyle/>
          <a:p>
            <a:r>
              <a:rPr lang="en-US"/>
              <a:t>The RainbowCrack software includes three tools that must be used in sequence </a:t>
            </a:r>
          </a:p>
          <a:p>
            <a:pPr lvl="1"/>
            <a:r>
              <a:rPr lang="en-US"/>
              <a:t>Step 1: Use rtgen </a:t>
            </a:r>
          </a:p>
          <a:p>
            <a:pPr lvl="2"/>
            <a:r>
              <a:rPr lang="en-US"/>
              <a:t>Generates the rainbow tables</a:t>
            </a:r>
          </a:p>
          <a:p>
            <a:pPr lvl="1"/>
            <a:r>
              <a:rPr lang="en-US"/>
              <a:t>Step 2: Use rtsort </a:t>
            </a:r>
          </a:p>
          <a:p>
            <a:pPr lvl="2"/>
            <a:r>
              <a:rPr lang="en-US"/>
              <a:t>Sorts rainbow tables generated by rtgen</a:t>
            </a:r>
          </a:p>
          <a:p>
            <a:pPr lvl="1"/>
            <a:r>
              <a:rPr lang="en-US"/>
              <a:t>Step 3: Use rcrack </a:t>
            </a:r>
          </a:p>
          <a:p>
            <a:pPr lvl="2"/>
            <a:r>
              <a:rPr lang="en-US"/>
              <a:t>Table lookup process</a:t>
            </a:r>
          </a:p>
          <a:p>
            <a:pPr lvl="2"/>
            <a:r>
              <a:rPr lang="en-US"/>
              <a:t>“hash cracking process” (or equivalent) </a:t>
            </a:r>
          </a:p>
          <a:p>
            <a:endParaRPr lang="en-US"/>
          </a:p>
          <a:p>
            <a:r>
              <a:rPr lang="en-US"/>
              <a:t>rtgen, rtsort, rcrack are all command line programs</a:t>
            </a:r>
            <a:endParaRPr lang="en-US" dirty="0"/>
          </a:p>
        </p:txBody>
      </p:sp>
    </p:spTree>
    <p:extLst>
      <p:ext uri="{BB962C8B-B14F-4D97-AF65-F5344CB8AC3E}">
        <p14:creationId xmlns:p14="http://schemas.microsoft.com/office/powerpoint/2010/main" val="282319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Installing RainbowCrack</a:t>
            </a:r>
            <a:endParaRPr lang="en-US" dirty="0"/>
          </a:p>
        </p:txBody>
      </p:sp>
      <p:sp>
        <p:nvSpPr>
          <p:cNvPr id="3" name="Content Placeholder 2"/>
          <p:cNvSpPr>
            <a:spLocks noGrp="1"/>
          </p:cNvSpPr>
          <p:nvPr>
            <p:ph idx="1"/>
          </p:nvPr>
        </p:nvSpPr>
        <p:spPr/>
        <p:txBody>
          <a:bodyPr/>
          <a:lstStyle/>
          <a:p>
            <a:r>
              <a:rPr lang="en-US"/>
              <a:t>Pre-Installed in Kali</a:t>
            </a:r>
          </a:p>
          <a:p>
            <a:r>
              <a:rPr lang="en-US"/>
              <a:t>BackTrack:</a:t>
            </a:r>
          </a:p>
          <a:p>
            <a:pPr lvl="1"/>
            <a:r>
              <a:rPr lang="en-US"/>
              <a:t>Navigate to:  </a:t>
            </a:r>
            <a:r>
              <a:rPr lang="en-US">
                <a:hlinkClick r:id="rId3"/>
              </a:rPr>
              <a:t>http://project-rainbowcrack.com</a:t>
            </a:r>
            <a:endParaRPr lang="en-US"/>
          </a:p>
          <a:p>
            <a:pPr lvl="2"/>
            <a:r>
              <a:rPr lang="en-US"/>
              <a:t>Find downloads and download the appropriate version to BT (it’s a .zip file)</a:t>
            </a:r>
          </a:p>
          <a:p>
            <a:pPr lvl="2"/>
            <a:r>
              <a:rPr lang="en-US"/>
              <a:t>Unpack with the: unzip command</a:t>
            </a:r>
          </a:p>
          <a:p>
            <a:pPr lvl="2"/>
            <a:r>
              <a:rPr lang="en-US"/>
              <a:t>Make rtgen, rtsort, and rcrack executable:</a:t>
            </a:r>
          </a:p>
          <a:p>
            <a:pPr lvl="3"/>
            <a:r>
              <a:rPr lang="en-US"/>
              <a:t>chmod 755 rtgen</a:t>
            </a:r>
          </a:p>
          <a:p>
            <a:pPr lvl="3"/>
            <a:r>
              <a:rPr lang="en-US"/>
              <a:t>chmod 755 rtsort</a:t>
            </a:r>
          </a:p>
          <a:p>
            <a:pPr lvl="3"/>
            <a:r>
              <a:rPr lang="en-US"/>
              <a:t>chmod 755 rcrack</a:t>
            </a:r>
          </a:p>
          <a:p>
            <a:pPr lvl="2"/>
            <a:endParaRPr lang="en-US"/>
          </a:p>
          <a:p>
            <a:pPr lvl="2"/>
            <a:endParaRPr lang="en-US" dirty="0"/>
          </a:p>
        </p:txBody>
      </p:sp>
    </p:spTree>
    <p:extLst>
      <p:ext uri="{BB962C8B-B14F-4D97-AF65-F5344CB8AC3E}">
        <p14:creationId xmlns:p14="http://schemas.microsoft.com/office/powerpoint/2010/main" val="318175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 rtgen</a:t>
            </a:r>
            <a:endParaRPr lang="en-US" dirty="0"/>
          </a:p>
        </p:txBody>
      </p:sp>
      <p:sp>
        <p:nvSpPr>
          <p:cNvPr id="3" name="Content Placeholder 2"/>
          <p:cNvSpPr>
            <a:spLocks noGrp="1"/>
          </p:cNvSpPr>
          <p:nvPr>
            <p:ph idx="1"/>
          </p:nvPr>
        </p:nvSpPr>
        <p:spPr/>
        <p:txBody>
          <a:bodyPr/>
          <a:lstStyle/>
          <a:p>
            <a:r>
              <a:rPr lang="en-US"/>
              <a:t>Use rtgen program to generate rainbow tables</a:t>
            </a:r>
          </a:p>
          <a:p>
            <a:r>
              <a:rPr lang="en-US"/>
              <a:t>The rtgen program requires several parameters to generate a rainbow table, the syntax of the command line is:</a:t>
            </a:r>
          </a:p>
          <a:p>
            <a:pPr lvl="1"/>
            <a:r>
              <a:rPr lang="en-US"/>
              <a:t>rtgen [hash_algorithm] [charset] [plaintext_len_min] [plaintext_len_max] [table_index] [chain_len] [chain_num] [part_index]</a:t>
            </a:r>
          </a:p>
          <a:p>
            <a:r>
              <a:rPr lang="en-US"/>
              <a:t>/usr/share/rainbowcrack/charset.txt</a:t>
            </a:r>
          </a:p>
          <a:p>
            <a:r>
              <a:rPr lang="en-US"/>
              <a:t>Example:</a:t>
            </a:r>
          </a:p>
          <a:p>
            <a:r>
              <a:rPr lang="fi-FI"/>
              <a:t>rtgen lm alpha-numeric-symbol14-space 1 7 0 2400 33554432 0 </a:t>
            </a:r>
            <a:endParaRPr lang="fi-FI" dirty="0"/>
          </a:p>
        </p:txBody>
      </p:sp>
    </p:spTree>
    <p:extLst>
      <p:ext uri="{BB962C8B-B14F-4D97-AF65-F5344CB8AC3E}">
        <p14:creationId xmlns:p14="http://schemas.microsoft.com/office/powerpoint/2010/main" val="42544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rtgen continued…</a:t>
            </a:r>
            <a:endParaRPr lang="en-US" dirty="0"/>
          </a:p>
        </p:txBody>
      </p:sp>
      <p:sp>
        <p:nvSpPr>
          <p:cNvPr id="3" name="Content Placeholder 2"/>
          <p:cNvSpPr>
            <a:spLocks noGrp="1"/>
          </p:cNvSpPr>
          <p:nvPr>
            <p:ph idx="1"/>
          </p:nvPr>
        </p:nvSpPr>
        <p:spPr/>
        <p:txBody>
          <a:bodyPr/>
          <a:lstStyle/>
          <a:p>
            <a:r>
              <a:rPr lang="en-US"/>
              <a:t>Well worth your time to do some investigating and benchmarking BEFORE spending months (or years)</a:t>
            </a:r>
          </a:p>
          <a:p>
            <a:pPr lvl="1"/>
            <a:r>
              <a:rPr lang="en-US"/>
              <a:t>longer chains will take more time generating, </a:t>
            </a:r>
          </a:p>
          <a:p>
            <a:pPr lvl="1"/>
            <a:r>
              <a:rPr lang="en-US"/>
              <a:t>too long chains == too many tables ==  will take to long cracking</a:t>
            </a:r>
          </a:p>
          <a:p>
            <a:r>
              <a:rPr lang="en-US">
                <a:hlinkClick r:id="rId3"/>
              </a:rPr>
              <a:t>http://www.onlinehashcrack.com/hash-generator.php#res</a:t>
            </a:r>
            <a:r>
              <a:rPr lang="en-US"/>
              <a:t>  </a:t>
            </a:r>
            <a:endParaRPr lang="en-US" dirty="0"/>
          </a:p>
        </p:txBody>
      </p:sp>
    </p:spTree>
    <p:extLst>
      <p:ext uri="{BB962C8B-B14F-4D97-AF65-F5344CB8AC3E}">
        <p14:creationId xmlns:p14="http://schemas.microsoft.com/office/powerpoint/2010/main" val="195429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rtgen in action:</a:t>
            </a:r>
            <a:endParaRPr lang="en-US" dirty="0"/>
          </a:p>
        </p:txBody>
      </p:sp>
      <p:sp>
        <p:nvSpPr>
          <p:cNvPr id="3" name="Content Placeholder 2"/>
          <p:cNvSpPr>
            <a:spLocks noGrp="1"/>
          </p:cNvSpPr>
          <p:nvPr>
            <p:ph idx="1"/>
          </p:nvPr>
        </p:nvSpPr>
        <p:spPr/>
        <p:txBody>
          <a:bodyPr/>
          <a:lstStyle/>
          <a:p>
            <a:r>
              <a:rPr lang="en-US"/>
              <a:t>Generate your tables!</a:t>
            </a:r>
          </a:p>
          <a:p>
            <a:r>
              <a:rPr lang="en-US"/>
              <a:t>Example (hint make a directory 1st):</a:t>
            </a:r>
          </a:p>
          <a:p>
            <a:r>
              <a:rPr lang="en-US"/>
              <a:t>rtgen ntlm numeric 1 3 0 2400 100000 0</a:t>
            </a:r>
            <a:endParaRPr lang="pl-PL"/>
          </a:p>
          <a:p>
            <a:endParaRPr lang="en-US"/>
          </a:p>
          <a:p>
            <a:r>
              <a:rPr lang="en-US"/>
              <a:t>Once complete you will have the 1st table:</a:t>
            </a:r>
          </a:p>
          <a:p>
            <a:pPr lvl="1"/>
            <a:r>
              <a:rPr lang="en-US"/>
              <a:t>The file name is simply all the command line parameters connected, with the "rt" extension. </a:t>
            </a:r>
          </a:p>
          <a:p>
            <a:pPr lvl="1"/>
            <a:r>
              <a:rPr lang="en-US"/>
              <a:t>DO NOT RENAME THE FILE!</a:t>
            </a:r>
          </a:p>
          <a:p>
            <a:endParaRPr lang="en-US" dirty="0"/>
          </a:p>
        </p:txBody>
      </p:sp>
    </p:spTree>
    <p:extLst>
      <p:ext uri="{BB962C8B-B14F-4D97-AF65-F5344CB8AC3E}">
        <p14:creationId xmlns:p14="http://schemas.microsoft.com/office/powerpoint/2010/main" val="241089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the remaining tables:</a:t>
            </a:r>
            <a:endParaRPr lang="en-US" dirty="0"/>
          </a:p>
        </p:txBody>
      </p:sp>
      <p:sp>
        <p:nvSpPr>
          <p:cNvPr id="3" name="Content Placeholder 2"/>
          <p:cNvSpPr>
            <a:spLocks noGrp="1"/>
          </p:cNvSpPr>
          <p:nvPr>
            <p:ph idx="1"/>
          </p:nvPr>
        </p:nvSpPr>
        <p:spPr/>
        <p:txBody>
          <a:bodyPr/>
          <a:lstStyle/>
          <a:p>
            <a:r>
              <a:rPr lang="en-US"/>
              <a:t>./rtgen ntlm numeric 1 3 1 2400 100000 0</a:t>
            </a:r>
            <a:endParaRPr lang="pl-PL"/>
          </a:p>
          <a:p>
            <a:r>
              <a:rPr lang="en-US"/>
              <a:t>./rtgen ntlm numeric 1 3 2 2400 100000 0</a:t>
            </a:r>
            <a:endParaRPr lang="pl-PL"/>
          </a:p>
          <a:p>
            <a:r>
              <a:rPr lang="en-US"/>
              <a:t>./rtgen ntlm numeric 1 3 3 2400 100000 0</a:t>
            </a:r>
          </a:p>
          <a:p>
            <a:r>
              <a:rPr lang="en-US"/>
              <a:t>./rtgen ntlm numeric 1 3 4 2400 100000 0</a:t>
            </a:r>
            <a:endParaRPr lang="pl-PL"/>
          </a:p>
          <a:p>
            <a:endParaRPr lang="pl-PL" dirty="0"/>
          </a:p>
        </p:txBody>
      </p:sp>
    </p:spTree>
    <p:extLst>
      <p:ext uri="{BB962C8B-B14F-4D97-AF65-F5344CB8AC3E}">
        <p14:creationId xmlns:p14="http://schemas.microsoft.com/office/powerpoint/2010/main" val="320476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 rtsort</a:t>
            </a:r>
            <a:endParaRPr lang="en-US" dirty="0"/>
          </a:p>
        </p:txBody>
      </p:sp>
      <p:sp>
        <p:nvSpPr>
          <p:cNvPr id="3" name="Content Placeholder 2"/>
          <p:cNvSpPr>
            <a:spLocks noGrp="1"/>
          </p:cNvSpPr>
          <p:nvPr>
            <p:ph idx="1"/>
          </p:nvPr>
        </p:nvSpPr>
        <p:spPr/>
        <p:txBody>
          <a:bodyPr/>
          <a:lstStyle/>
          <a:p>
            <a:r>
              <a:rPr lang="en-US"/>
              <a:t>rtsort:  organizing the newly minted tables</a:t>
            </a:r>
          </a:p>
          <a:p>
            <a:pPr lvl="1"/>
            <a:r>
              <a:rPr lang="en-US"/>
              <a:t>rtsort is used to sort the chains in a rainbow table.</a:t>
            </a:r>
          </a:p>
          <a:p>
            <a:pPr lvl="1"/>
            <a:r>
              <a:rPr lang="en-US"/>
              <a:t>Each table is sorted individually</a:t>
            </a:r>
          </a:p>
          <a:p>
            <a:pPr lvl="1"/>
            <a:r>
              <a:rPr lang="en-US"/>
              <a:t>rtsort writes back to the original file name</a:t>
            </a:r>
          </a:p>
          <a:p>
            <a:pPr lvl="1"/>
            <a:r>
              <a:rPr lang="en-US"/>
              <a:t>DO NOT INTERUPT! </a:t>
            </a:r>
          </a:p>
          <a:p>
            <a:endParaRPr lang="en-US" dirty="0"/>
          </a:p>
        </p:txBody>
      </p:sp>
    </p:spTree>
    <p:extLst>
      <p:ext uri="{BB962C8B-B14F-4D97-AF65-F5344CB8AC3E}">
        <p14:creationId xmlns:p14="http://schemas.microsoft.com/office/powerpoint/2010/main" val="254946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Outcomes</a:t>
            </a:r>
            <a:endParaRPr lang="en-US" dirty="0"/>
          </a:p>
        </p:txBody>
      </p:sp>
      <p:sp>
        <p:nvSpPr>
          <p:cNvPr id="3" name="Content Placeholder 2"/>
          <p:cNvSpPr>
            <a:spLocks noGrp="1"/>
          </p:cNvSpPr>
          <p:nvPr>
            <p:ph idx="1"/>
          </p:nvPr>
        </p:nvSpPr>
        <p:spPr/>
        <p:txBody>
          <a:bodyPr/>
          <a:lstStyle/>
          <a:p>
            <a:r>
              <a:rPr lang="en-US" dirty="0"/>
              <a:t>Upon completion of this unit, students will be able to:</a:t>
            </a:r>
          </a:p>
          <a:p>
            <a:pPr lvl="1"/>
            <a:r>
              <a:rPr lang="en-US" dirty="0"/>
              <a:t>Understand and explain what a rainbow table is</a:t>
            </a:r>
          </a:p>
          <a:p>
            <a:pPr lvl="1"/>
            <a:r>
              <a:rPr lang="en-US" dirty="0"/>
              <a:t>Determine the best way to crack a hash by choosing among password cracking methods</a:t>
            </a:r>
          </a:p>
          <a:p>
            <a:endParaRPr lang="en-US" dirty="0"/>
          </a:p>
        </p:txBody>
      </p:sp>
    </p:spTree>
    <p:extLst>
      <p:ext uri="{BB962C8B-B14F-4D97-AF65-F5344CB8AC3E}">
        <p14:creationId xmlns:p14="http://schemas.microsoft.com/office/powerpoint/2010/main" val="287608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rtsort in action:</a:t>
            </a:r>
            <a:endParaRPr lang="en-US" dirty="0"/>
          </a:p>
        </p:txBody>
      </p:sp>
      <p:sp>
        <p:nvSpPr>
          <p:cNvPr id="3" name="Content Placeholder 2"/>
          <p:cNvSpPr>
            <a:spLocks noGrp="1"/>
          </p:cNvSpPr>
          <p:nvPr>
            <p:ph idx="1"/>
          </p:nvPr>
        </p:nvSpPr>
        <p:spPr/>
        <p:txBody>
          <a:bodyPr/>
          <a:lstStyle/>
          <a:p>
            <a:r>
              <a:rPr lang="pl-PL"/>
              <a:t>Be sure to sort all of the tables (individually)</a:t>
            </a:r>
          </a:p>
          <a:p>
            <a:pPr lvl="1"/>
            <a:r>
              <a:rPr lang="pl-PL"/>
              <a:t>rtsort </a:t>
            </a:r>
            <a:r>
              <a:rPr lang="da-DK"/>
              <a:t>ntlm_numeric#1-3_0_2400x100000_0.rt</a:t>
            </a:r>
          </a:p>
          <a:p>
            <a:pPr lvl="1"/>
            <a:r>
              <a:rPr lang="pl-PL"/>
              <a:t>rtsort </a:t>
            </a:r>
            <a:r>
              <a:rPr lang="da-DK"/>
              <a:t>ntlm_numeric#1-3_1_2400x100000_0.rt </a:t>
            </a:r>
            <a:endParaRPr lang="pl-PL"/>
          </a:p>
          <a:p>
            <a:pPr lvl="1"/>
            <a:r>
              <a:rPr lang="pl-PL"/>
              <a:t>rtsort </a:t>
            </a:r>
            <a:r>
              <a:rPr lang="da-DK"/>
              <a:t>ntlm_numeric#1-3_2_2400x100000_0.rt </a:t>
            </a:r>
            <a:endParaRPr lang="pl-PL"/>
          </a:p>
          <a:p>
            <a:pPr lvl="1"/>
            <a:r>
              <a:rPr lang="pl-PL"/>
              <a:t>rtsort </a:t>
            </a:r>
            <a:r>
              <a:rPr lang="da-DK"/>
              <a:t>ntlm_numeric#1-3_3_2400x100000_0.rt </a:t>
            </a:r>
            <a:endParaRPr lang="pl-PL"/>
          </a:p>
          <a:p>
            <a:pPr lvl="1"/>
            <a:r>
              <a:rPr lang="pl-PL"/>
              <a:t>rtsort </a:t>
            </a:r>
            <a:r>
              <a:rPr lang="da-DK"/>
              <a:t>ntlm_numeric#1-3_4_2400x100000_0.rt </a:t>
            </a:r>
            <a:endParaRPr lang="pl-PL"/>
          </a:p>
          <a:p>
            <a:r>
              <a:rPr lang="en-US"/>
              <a:t>Or sort all tables at once:</a:t>
            </a:r>
          </a:p>
          <a:p>
            <a:pPr lvl="1"/>
            <a:r>
              <a:rPr lang="en-US"/>
              <a:t>rtsort *.rt </a:t>
            </a:r>
          </a:p>
          <a:p>
            <a:pPr lvl="2"/>
            <a:r>
              <a:rPr lang="en-US"/>
              <a:t>THIS ASSUMES YOU DO NOT HAVE ADDITIONAL TABLES IN THE SAME FOLDER!</a:t>
            </a:r>
            <a:endParaRPr lang="en-US" dirty="0"/>
          </a:p>
        </p:txBody>
      </p:sp>
    </p:spTree>
    <p:extLst>
      <p:ext uri="{BB962C8B-B14F-4D97-AF65-F5344CB8AC3E}">
        <p14:creationId xmlns:p14="http://schemas.microsoft.com/office/powerpoint/2010/main" val="3957461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3: rcrack</a:t>
            </a:r>
            <a:endParaRPr lang="en-US" dirty="0"/>
          </a:p>
        </p:txBody>
      </p:sp>
      <p:sp>
        <p:nvSpPr>
          <p:cNvPr id="3" name="Content Placeholder 2"/>
          <p:cNvSpPr>
            <a:spLocks noGrp="1"/>
          </p:cNvSpPr>
          <p:nvPr>
            <p:ph idx="1"/>
          </p:nvPr>
        </p:nvSpPr>
        <p:spPr/>
        <p:txBody>
          <a:bodyPr/>
          <a:lstStyle/>
          <a:p>
            <a:r>
              <a:rPr lang="en-US"/>
              <a:t>The rcrack program is used to lookup the rainbow tables</a:t>
            </a:r>
          </a:p>
          <a:p>
            <a:pPr lvl="1"/>
            <a:r>
              <a:rPr lang="en-US"/>
              <a:t>It only accepts sorted rainbow tables</a:t>
            </a:r>
          </a:p>
          <a:p>
            <a:endParaRPr lang="en-US"/>
          </a:p>
          <a:p>
            <a:r>
              <a:rPr lang="en-US"/>
              <a:t>With the sorted rainbow tables located in the  /usr/share/rainbow/ directory:</a:t>
            </a:r>
          </a:p>
          <a:p>
            <a:pPr lvl="1"/>
            <a:r>
              <a:rPr lang="en-US"/>
              <a:t>to crack a single hash use the –h command followed by the hash</a:t>
            </a:r>
          </a:p>
          <a:p>
            <a:endParaRPr lang="en-US"/>
          </a:p>
          <a:p>
            <a:r>
              <a:rPr lang="en-US"/>
              <a:t>Syntax:</a:t>
            </a:r>
          </a:p>
          <a:p>
            <a:pPr lvl="1"/>
            <a:r>
              <a:rPr lang="en-US"/>
              <a:t>rcrack /usr/share/rainbow/*.rt -h your_hash	</a:t>
            </a:r>
          </a:p>
          <a:p>
            <a:pPr lvl="2"/>
            <a:r>
              <a:rPr lang="en-US"/>
              <a:t>The first parameter specifies the path to the sorted tables </a:t>
            </a:r>
          </a:p>
          <a:p>
            <a:pPr lvl="2"/>
            <a:r>
              <a:rPr lang="en-US"/>
              <a:t>The "*” character is used to specify multiple files (all the tables)</a:t>
            </a:r>
          </a:p>
          <a:p>
            <a:endParaRPr lang="en-US" dirty="0"/>
          </a:p>
        </p:txBody>
      </p:sp>
    </p:spTree>
    <p:extLst>
      <p:ext uri="{BB962C8B-B14F-4D97-AF65-F5344CB8AC3E}">
        <p14:creationId xmlns:p14="http://schemas.microsoft.com/office/powerpoint/2010/main" val="115531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rcrack: extended edition</a:t>
            </a:r>
            <a:endParaRPr lang="en-US" dirty="0"/>
          </a:p>
        </p:txBody>
      </p:sp>
      <p:sp>
        <p:nvSpPr>
          <p:cNvPr id="3" name="Content Placeholder 2"/>
          <p:cNvSpPr>
            <a:spLocks noGrp="1"/>
          </p:cNvSpPr>
          <p:nvPr>
            <p:ph idx="1"/>
          </p:nvPr>
        </p:nvSpPr>
        <p:spPr/>
        <p:txBody>
          <a:bodyPr/>
          <a:lstStyle/>
          <a:p>
            <a:r>
              <a:rPr lang="en-US"/>
              <a:t>To crack multiple hashes</a:t>
            </a:r>
          </a:p>
          <a:p>
            <a:pPr lvl="1"/>
            <a:r>
              <a:rPr lang="en-US"/>
              <a:t>place all the hashes in a text file with each hash on a single line</a:t>
            </a:r>
          </a:p>
          <a:p>
            <a:r>
              <a:rPr lang="nl-NL"/>
              <a:t>	Administrator:500:1c3a2b6d939a1021aad3b435b51404ee:e24106942bf38bcf57a6a4b29:::</a:t>
            </a:r>
          </a:p>
          <a:p>
            <a:r>
              <a:rPr lang="nl-NL"/>
              <a:t>	Guest:501:a296c9e4267e9ba9aad3b435b51404ee:9d978dda95e5185bbeda9b3ae00f4b:::</a:t>
            </a:r>
            <a:endParaRPr lang="en-US"/>
          </a:p>
          <a:p>
            <a:pPr lvl="1"/>
            <a:r>
              <a:rPr lang="en-US"/>
              <a:t>2.   Use the –l switch to specify the hash file</a:t>
            </a:r>
          </a:p>
          <a:p>
            <a:pPr lvl="1"/>
            <a:endParaRPr lang="da-DK"/>
          </a:p>
          <a:p>
            <a:r>
              <a:rPr lang="da-DK"/>
              <a:t>Example:</a:t>
            </a:r>
          </a:p>
          <a:p>
            <a:r>
              <a:rPr lang="da-DK"/>
              <a:t>rcrack /usr/share/rb/*.rt -l hash_file	</a:t>
            </a:r>
          </a:p>
          <a:p>
            <a:endParaRPr lang="da-DK" dirty="0"/>
          </a:p>
        </p:txBody>
      </p:sp>
    </p:spTree>
    <p:extLst>
      <p:ext uri="{BB962C8B-B14F-4D97-AF65-F5344CB8AC3E}">
        <p14:creationId xmlns:p14="http://schemas.microsoft.com/office/powerpoint/2010/main" val="416686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Rainbow Tables: Parting Shots</a:t>
            </a:r>
            <a:endParaRPr lang="en-US" dirty="0"/>
          </a:p>
        </p:txBody>
      </p:sp>
      <p:sp>
        <p:nvSpPr>
          <p:cNvPr id="3" name="Content Placeholder 2"/>
          <p:cNvSpPr>
            <a:spLocks noGrp="1"/>
          </p:cNvSpPr>
          <p:nvPr>
            <p:ph idx="1"/>
          </p:nvPr>
        </p:nvSpPr>
        <p:spPr/>
        <p:txBody>
          <a:bodyPr/>
          <a:lstStyle/>
          <a:p>
            <a:r>
              <a:rPr lang="en-US"/>
              <a:t>Very very powerful tool</a:t>
            </a:r>
          </a:p>
          <a:p>
            <a:r>
              <a:rPr lang="en-US"/>
              <a:t>You will need to dedicate a lot of resources to build a good tables</a:t>
            </a:r>
          </a:p>
          <a:p>
            <a:pPr lvl="1"/>
            <a:r>
              <a:rPr lang="en-US"/>
              <a:t>Hardware &amp; time</a:t>
            </a:r>
          </a:p>
          <a:p>
            <a:pPr lvl="2"/>
            <a:r>
              <a:rPr lang="en-US"/>
              <a:t>Consider clustering / multiple machines</a:t>
            </a:r>
          </a:p>
          <a:p>
            <a:pPr lvl="2"/>
            <a:r>
              <a:rPr lang="en-US"/>
              <a:t>USE A UPS!</a:t>
            </a:r>
          </a:p>
          <a:p>
            <a:r>
              <a:rPr lang="en-US"/>
              <a:t>Do your homework!</a:t>
            </a:r>
          </a:p>
          <a:p>
            <a:pPr lvl="1"/>
            <a:r>
              <a:rPr lang="en-US"/>
              <a:t>Nothing worse than spending 18 months building BAD (inefficient) tables</a:t>
            </a:r>
          </a:p>
          <a:p>
            <a:r>
              <a:rPr lang="en-US"/>
              <a:t>The more you know! (hint: READ)</a:t>
            </a:r>
          </a:p>
          <a:p>
            <a:pPr lvl="1"/>
            <a:r>
              <a:rPr lang="en-US">
                <a:hlinkClick r:id="rId2"/>
              </a:rPr>
              <a:t>http://www.project-rainbowcrack.com/generate.pdf</a:t>
            </a:r>
            <a:endParaRPr lang="en-US" dirty="0"/>
          </a:p>
        </p:txBody>
      </p:sp>
    </p:spTree>
    <p:extLst>
      <p:ext uri="{BB962C8B-B14F-4D97-AF65-F5344CB8AC3E}">
        <p14:creationId xmlns:p14="http://schemas.microsoft.com/office/powerpoint/2010/main" val="189886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Easiest</a:t>
            </a:r>
            <a:endParaRPr lang="en-US" dirty="0"/>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57350" y="799725"/>
            <a:ext cx="7789392" cy="5204597"/>
          </a:xfrm>
          <a:prstGeom prst="rect">
            <a:avLst/>
          </a:prstGeom>
        </p:spPr>
      </p:pic>
    </p:spTree>
    <p:extLst>
      <p:ext uri="{BB962C8B-B14F-4D97-AF65-F5344CB8AC3E}">
        <p14:creationId xmlns:p14="http://schemas.microsoft.com/office/powerpoint/2010/main" val="111200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 vs. CPU</a:t>
            </a:r>
            <a:endParaRPr lang="en-US" dirty="0"/>
          </a:p>
        </p:txBody>
      </p:sp>
      <p:sp>
        <p:nvSpPr>
          <p:cNvPr id="3" name="Content Placeholder 2"/>
          <p:cNvSpPr>
            <a:spLocks noGrp="1"/>
          </p:cNvSpPr>
          <p:nvPr>
            <p:ph idx="1"/>
          </p:nvPr>
        </p:nvSpPr>
        <p:spPr/>
        <p:txBody>
          <a:bodyPr/>
          <a:lstStyle/>
          <a:p>
            <a:r>
              <a:rPr lang="en-US"/>
              <a:t>What  a GPU really does is alleviate some of the load of the CPU and handles some computation for the output on the screen</a:t>
            </a:r>
            <a:endParaRPr lang="en-US" dirty="0"/>
          </a:p>
        </p:txBody>
      </p:sp>
    </p:spTree>
    <p:extLst>
      <p:ext uri="{BB962C8B-B14F-4D97-AF65-F5344CB8AC3E}">
        <p14:creationId xmlns:p14="http://schemas.microsoft.com/office/powerpoint/2010/main" val="2079977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 vs. CPU</a:t>
            </a:r>
            <a:endParaRPr lang="en-US" dirty="0"/>
          </a:p>
        </p:txBody>
      </p:sp>
      <p:sp>
        <p:nvSpPr>
          <p:cNvPr id="3" name="Content Placeholder 2"/>
          <p:cNvSpPr>
            <a:spLocks noGrp="1"/>
          </p:cNvSpPr>
          <p:nvPr>
            <p:ph idx="1"/>
          </p:nvPr>
        </p:nvSpPr>
        <p:spPr/>
        <p:txBody>
          <a:bodyPr/>
          <a:lstStyle/>
          <a:p>
            <a:r>
              <a:rPr lang="en-US"/>
              <a:t>CPU has only few cores/multiple cores with lots of cache memory that can handle few software threads at a time</a:t>
            </a:r>
          </a:p>
          <a:p>
            <a:endParaRPr lang="en-US"/>
          </a:p>
          <a:p>
            <a:r>
              <a:rPr lang="en-US"/>
              <a:t>GPU has hundreds of cores that can handle thousand of threads simultaneously</a:t>
            </a:r>
            <a:endParaRPr lang="en-US" dirty="0"/>
          </a:p>
        </p:txBody>
      </p:sp>
      <p:pic>
        <p:nvPicPr>
          <p:cNvPr id="4" name="Picture 3"/>
          <p:cNvPicPr>
            <a:picLocks noChangeAspect="1"/>
          </p:cNvPicPr>
          <p:nvPr/>
        </p:nvPicPr>
        <p:blipFill>
          <a:blip r:embed="rId2"/>
          <a:stretch>
            <a:fillRect/>
          </a:stretch>
        </p:blipFill>
        <p:spPr>
          <a:xfrm>
            <a:off x="4917759" y="2057401"/>
            <a:ext cx="3429000" cy="2331720"/>
          </a:xfrm>
          <a:prstGeom prst="rect">
            <a:avLst/>
          </a:prstGeom>
        </p:spPr>
      </p:pic>
    </p:spTree>
    <p:extLst>
      <p:ext uri="{BB962C8B-B14F-4D97-AF65-F5344CB8AC3E}">
        <p14:creationId xmlns:p14="http://schemas.microsoft.com/office/powerpoint/2010/main" val="94429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 vs. CPU</a:t>
            </a:r>
            <a:endParaRPr lang="en-US" dirty="0"/>
          </a:p>
        </p:txBody>
      </p:sp>
      <p:sp>
        <p:nvSpPr>
          <p:cNvPr id="3" name="Content Placeholder 2"/>
          <p:cNvSpPr>
            <a:spLocks noGrp="1"/>
          </p:cNvSpPr>
          <p:nvPr>
            <p:ph idx="1"/>
          </p:nvPr>
        </p:nvSpPr>
        <p:spPr/>
        <p:txBody>
          <a:bodyPr/>
          <a:lstStyle/>
          <a:p>
            <a:r>
              <a:rPr lang="en-US"/>
              <a:t>GPUs are highly specialized in number crunching, something that graphics processing desperately needs</a:t>
            </a:r>
          </a:p>
          <a:p>
            <a:r>
              <a:rPr lang="en-US"/>
              <a:t>Multiple GPUs can also be employed to achieve a single goal</a:t>
            </a:r>
          </a:p>
          <a:p>
            <a:r>
              <a:rPr lang="en-US"/>
              <a:t>TL;DR; GPUs are really fast, but designed for very specific types of applications</a:t>
            </a:r>
          </a:p>
          <a:p>
            <a:endParaRPr lang="en-US" dirty="0"/>
          </a:p>
        </p:txBody>
      </p:sp>
    </p:spTree>
    <p:extLst>
      <p:ext uri="{BB962C8B-B14F-4D97-AF65-F5344CB8AC3E}">
        <p14:creationId xmlns:p14="http://schemas.microsoft.com/office/powerpoint/2010/main" val="931578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all GPUs are created equally…</a:t>
            </a:r>
            <a:endParaRPr lang="en-US" dirty="0"/>
          </a:p>
        </p:txBody>
      </p:sp>
      <p:sp>
        <p:nvSpPr>
          <p:cNvPr id="3" name="Content Placeholder 2"/>
          <p:cNvSpPr>
            <a:spLocks noGrp="1"/>
          </p:cNvSpPr>
          <p:nvPr>
            <p:ph idx="1"/>
          </p:nvPr>
        </p:nvSpPr>
        <p:spPr/>
        <p:txBody>
          <a:bodyPr/>
          <a:lstStyle/>
          <a:p>
            <a:r>
              <a:rPr lang="en-US"/>
              <a:t>Some graphics cards are more capable than others</a:t>
            </a:r>
          </a:p>
          <a:p>
            <a:r>
              <a:rPr lang="en-US"/>
              <a:t>Look at how many cores they have</a:t>
            </a:r>
          </a:p>
          <a:p>
            <a:r>
              <a:rPr lang="en-US"/>
              <a:t>How much memory</a:t>
            </a:r>
          </a:p>
          <a:p>
            <a:r>
              <a:rPr lang="en-US"/>
              <a:t>Before you go buy a password cracking machine, do your due diligence! </a:t>
            </a:r>
            <a:endParaRPr lang="en-US" dirty="0"/>
          </a:p>
        </p:txBody>
      </p:sp>
    </p:spTree>
    <p:extLst>
      <p:ext uri="{BB962C8B-B14F-4D97-AF65-F5344CB8AC3E}">
        <p14:creationId xmlns:p14="http://schemas.microsoft.com/office/powerpoint/2010/main" val="188717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Hurdles	</a:t>
            </a:r>
            <a:endParaRPr lang="en-US" dirty="0"/>
          </a:p>
        </p:txBody>
      </p:sp>
      <p:sp>
        <p:nvSpPr>
          <p:cNvPr id="3" name="Content Placeholder 2"/>
          <p:cNvSpPr>
            <a:spLocks noGrp="1"/>
          </p:cNvSpPr>
          <p:nvPr>
            <p:ph idx="1"/>
          </p:nvPr>
        </p:nvSpPr>
        <p:spPr/>
        <p:txBody>
          <a:bodyPr/>
          <a:lstStyle/>
          <a:p>
            <a:r>
              <a:rPr lang="en-US"/>
              <a:t>What about non-English passwords?</a:t>
            </a:r>
          </a:p>
          <a:p>
            <a:r>
              <a:rPr lang="en-US"/>
              <a:t>Those that use special character sets</a:t>
            </a:r>
          </a:p>
          <a:p>
            <a:pPr lvl="1"/>
            <a:r>
              <a:rPr lang="en-US"/>
              <a:t>Wingdings anybody?</a:t>
            </a:r>
          </a:p>
          <a:p>
            <a:pPr lvl="1"/>
            <a:r>
              <a:rPr lang="en-US"/>
              <a:t>Wingding’s anybody?</a:t>
            </a:r>
          </a:p>
          <a:p>
            <a:r>
              <a:rPr lang="en-US"/>
              <a:t>Change frequency</a:t>
            </a:r>
          </a:p>
          <a:p>
            <a:r>
              <a:rPr lang="en-US"/>
              <a:t>Locking accounts out</a:t>
            </a:r>
          </a:p>
          <a:p>
            <a:endParaRPr lang="en-US"/>
          </a:p>
          <a:p>
            <a:endParaRPr lang="en-US" dirty="0"/>
          </a:p>
        </p:txBody>
      </p:sp>
    </p:spTree>
    <p:extLst>
      <p:ext uri="{BB962C8B-B14F-4D97-AF65-F5344CB8AC3E}">
        <p14:creationId xmlns:p14="http://schemas.microsoft.com/office/powerpoint/2010/main" val="165855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Rainbow Tables</a:t>
            </a:r>
            <a:endParaRPr lang="en-US" dirty="0"/>
          </a:p>
        </p:txBody>
      </p:sp>
      <p:sp>
        <p:nvSpPr>
          <p:cNvPr id="3" name="Content Placeholder 2"/>
          <p:cNvSpPr>
            <a:spLocks noGrp="1"/>
          </p:cNvSpPr>
          <p:nvPr>
            <p:ph idx="1"/>
          </p:nvPr>
        </p:nvSpPr>
        <p:spPr/>
        <p:txBody>
          <a:bodyPr/>
          <a:lstStyle/>
          <a:p>
            <a:r>
              <a:rPr lang="en-US"/>
              <a:t>Objective:</a:t>
            </a:r>
          </a:p>
          <a:p>
            <a:pPr lvl="1"/>
            <a:r>
              <a:rPr lang="en-US"/>
              <a:t>Overview of rainbow tables</a:t>
            </a:r>
          </a:p>
          <a:p>
            <a:pPr lvl="1"/>
            <a:r>
              <a:rPr lang="en-US"/>
              <a:t>Lab building and using RT</a:t>
            </a:r>
          </a:p>
          <a:p>
            <a:pPr lvl="2"/>
            <a:r>
              <a:rPr lang="en-US"/>
              <a:t>How to use RC Crack to Gen a Table</a:t>
            </a:r>
          </a:p>
          <a:p>
            <a:pPr lvl="2"/>
            <a:r>
              <a:rPr lang="en-US"/>
              <a:t>How to use RC Crack to Sort a table</a:t>
            </a:r>
          </a:p>
          <a:p>
            <a:pPr lvl="2"/>
            <a:r>
              <a:rPr lang="en-US"/>
              <a:t>How to use RC Crack to CRACK a password</a:t>
            </a:r>
          </a:p>
          <a:p>
            <a:r>
              <a:rPr lang="en-US"/>
              <a:t>History:</a:t>
            </a:r>
          </a:p>
          <a:p>
            <a:endParaRPr lang="en-US" dirty="0"/>
          </a:p>
        </p:txBody>
      </p:sp>
    </p:spTree>
    <p:extLst>
      <p:ext uri="{BB962C8B-B14F-4D97-AF65-F5344CB8AC3E}">
        <p14:creationId xmlns:p14="http://schemas.microsoft.com/office/powerpoint/2010/main" val="2316682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Iterations</a:t>
            </a:r>
            <a:endParaRPr lang="en-US" dirty="0"/>
          </a:p>
        </p:txBody>
      </p:sp>
      <p:sp>
        <p:nvSpPr>
          <p:cNvPr id="3" name="Content Placeholder 2"/>
          <p:cNvSpPr>
            <a:spLocks noGrp="1"/>
          </p:cNvSpPr>
          <p:nvPr>
            <p:ph idx="1"/>
          </p:nvPr>
        </p:nvSpPr>
        <p:spPr/>
        <p:txBody>
          <a:bodyPr/>
          <a:lstStyle/>
          <a:p>
            <a:r>
              <a:rPr lang="en-US"/>
              <a:t>Running a hash through the hashing algorithms multiple times</a:t>
            </a:r>
          </a:p>
          <a:p>
            <a:r>
              <a:rPr lang="en-US"/>
              <a:t>Running a password through SHA256, for instance, and then feeding the hashed output back through the algorithm another 500 times would certainly make wordlist and brute force attacks slower</a:t>
            </a:r>
          </a:p>
          <a:p>
            <a:endParaRPr lang="en-US" dirty="0"/>
          </a:p>
        </p:txBody>
      </p:sp>
    </p:spTree>
    <p:extLst>
      <p:ext uri="{BB962C8B-B14F-4D97-AF65-F5344CB8AC3E}">
        <p14:creationId xmlns:p14="http://schemas.microsoft.com/office/powerpoint/2010/main" val="94384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Salting</a:t>
            </a:r>
            <a:endParaRPr lang="en-US" dirty="0"/>
          </a:p>
        </p:txBody>
      </p:sp>
      <p:sp>
        <p:nvSpPr>
          <p:cNvPr id="3" name="Content Placeholder 2"/>
          <p:cNvSpPr>
            <a:spLocks noGrp="1"/>
          </p:cNvSpPr>
          <p:nvPr>
            <p:ph idx="1"/>
          </p:nvPr>
        </p:nvSpPr>
        <p:spPr/>
        <p:txBody>
          <a:bodyPr/>
          <a:lstStyle/>
          <a:p>
            <a:r>
              <a:rPr lang="en-US"/>
              <a:t>Salting attempts to defeat table lookup attacks by adding several characters to the password before passing it through the hashing algorithm</a:t>
            </a:r>
          </a:p>
          <a:p>
            <a:r>
              <a:rPr lang="en-US"/>
              <a:t>Characters don't have to remain secret</a:t>
            </a:r>
          </a:p>
          <a:p>
            <a:r>
              <a:rPr lang="en-US"/>
              <a:t>Salting also thwarts cracking techniques that rely on rainbow tables</a:t>
            </a:r>
            <a:endParaRPr lang="en-US" dirty="0"/>
          </a:p>
        </p:txBody>
      </p:sp>
    </p:spTree>
    <p:extLst>
      <p:ext uri="{BB962C8B-B14F-4D97-AF65-F5344CB8AC3E}">
        <p14:creationId xmlns:p14="http://schemas.microsoft.com/office/powerpoint/2010/main" val="186442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Salting</a:t>
            </a:r>
            <a:endParaRPr lang="en-US"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657350"/>
            <a:ext cx="5143500" cy="4194402"/>
          </a:xfrm>
          <a:prstGeom prst="rect">
            <a:avLst/>
          </a:prstGeom>
        </p:spPr>
      </p:pic>
    </p:spTree>
    <p:extLst>
      <p:ext uri="{BB962C8B-B14F-4D97-AF65-F5344CB8AC3E}">
        <p14:creationId xmlns:p14="http://schemas.microsoft.com/office/powerpoint/2010/main" val="152346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Length</a:t>
            </a:r>
            <a:endParaRPr lang="en-US" dirty="0"/>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1643063"/>
            <a:ext cx="4286250" cy="3571875"/>
          </a:xfrm>
          <a:prstGeom prst="rect">
            <a:avLst/>
          </a:prstGeom>
        </p:spPr>
      </p:pic>
    </p:spTree>
    <p:extLst>
      <p:ext uri="{BB962C8B-B14F-4D97-AF65-F5344CB8AC3E}">
        <p14:creationId xmlns:p14="http://schemas.microsoft.com/office/powerpoint/2010/main" val="500548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Multifactor Authentication</a:t>
            </a:r>
            <a:endParaRPr lang="en-US" dirty="0"/>
          </a:p>
        </p:txBody>
      </p:sp>
      <p:sp>
        <p:nvSpPr>
          <p:cNvPr id="3" name="Content Placeholder 2"/>
          <p:cNvSpPr>
            <a:spLocks noGrp="1"/>
          </p:cNvSpPr>
          <p:nvPr>
            <p:ph idx="1"/>
          </p:nvPr>
        </p:nvSpPr>
        <p:spPr/>
        <p:txBody>
          <a:bodyPr/>
          <a:lstStyle/>
          <a:p>
            <a:r>
              <a:rPr lang="en-US"/>
              <a:t>Something you know</a:t>
            </a:r>
          </a:p>
          <a:p>
            <a:r>
              <a:rPr lang="en-US"/>
              <a:t>Something you have</a:t>
            </a:r>
          </a:p>
          <a:p>
            <a:r>
              <a:rPr lang="en-US"/>
              <a:t>Something you are</a:t>
            </a:r>
            <a:endParaRPr lang="en-US" dirty="0"/>
          </a:p>
        </p:txBody>
      </p:sp>
    </p:spTree>
    <p:extLst>
      <p:ext uri="{BB962C8B-B14F-4D97-AF65-F5344CB8AC3E}">
        <p14:creationId xmlns:p14="http://schemas.microsoft.com/office/powerpoint/2010/main" val="101897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Multifactor Authentication</a:t>
            </a:r>
            <a:endParaRPr lang="en-US" dirty="0"/>
          </a:p>
        </p:txBody>
      </p:sp>
      <p:sp>
        <p:nvSpPr>
          <p:cNvPr id="7" name="Content Placeholder 6"/>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63970" y="2122714"/>
            <a:ext cx="2934341" cy="1995351"/>
          </a:xfrm>
          <a:prstGeom prst="rect">
            <a:avLst/>
          </a:prstGeom>
        </p:spPr>
      </p:pic>
      <p:pic>
        <p:nvPicPr>
          <p:cNvPr id="5" name="Picture 4"/>
          <p:cNvPicPr>
            <a:picLocks noChangeAspect="1"/>
          </p:cNvPicPr>
          <p:nvPr/>
        </p:nvPicPr>
        <p:blipFill>
          <a:blip r:embed="rId3"/>
          <a:stretch>
            <a:fillRect/>
          </a:stretch>
        </p:blipFill>
        <p:spPr>
          <a:xfrm>
            <a:off x="6235085" y="3908652"/>
            <a:ext cx="2369301" cy="2092099"/>
          </a:xfrm>
          <a:prstGeom prst="rect">
            <a:avLst/>
          </a:prstGeom>
        </p:spPr>
      </p:pic>
      <p:pic>
        <p:nvPicPr>
          <p:cNvPr id="6" name="Picture 5"/>
          <p:cNvPicPr>
            <a:picLocks noChangeAspect="1"/>
          </p:cNvPicPr>
          <p:nvPr/>
        </p:nvPicPr>
        <p:blipFill>
          <a:blip r:embed="rId4"/>
          <a:stretch>
            <a:fillRect/>
          </a:stretch>
        </p:blipFill>
        <p:spPr>
          <a:xfrm>
            <a:off x="4508854" y="2211152"/>
            <a:ext cx="2573654" cy="1420658"/>
          </a:xfrm>
          <a:prstGeom prst="rect">
            <a:avLst/>
          </a:prstGeom>
        </p:spPr>
      </p:pic>
    </p:spTree>
    <p:extLst>
      <p:ext uri="{BB962C8B-B14F-4D97-AF65-F5344CB8AC3E}">
        <p14:creationId xmlns:p14="http://schemas.microsoft.com/office/powerpoint/2010/main" val="1888492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Authenticator</a:t>
            </a:r>
            <a:endParaRPr lang="en-US" dirty="0"/>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00368" y="857250"/>
            <a:ext cx="2897747" cy="5143500"/>
          </a:xfrm>
          <a:prstGeom prst="rect">
            <a:avLst/>
          </a:prstGeom>
        </p:spPr>
      </p:pic>
    </p:spTree>
    <p:extLst>
      <p:ext uri="{BB962C8B-B14F-4D97-AF65-F5344CB8AC3E}">
        <p14:creationId xmlns:p14="http://schemas.microsoft.com/office/powerpoint/2010/main" val="9185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Rainbow Tables</a:t>
            </a:r>
            <a:endParaRPr lang="en-US" dirty="0"/>
          </a:p>
        </p:txBody>
      </p:sp>
      <p:sp>
        <p:nvSpPr>
          <p:cNvPr id="3" name="Content Placeholder 2"/>
          <p:cNvSpPr>
            <a:spLocks noGrp="1"/>
          </p:cNvSpPr>
          <p:nvPr>
            <p:ph idx="1"/>
          </p:nvPr>
        </p:nvSpPr>
        <p:spPr/>
        <p:txBody>
          <a:bodyPr/>
          <a:lstStyle/>
          <a:p>
            <a:r>
              <a:rPr lang="en-US"/>
              <a:t>Precomputed table for reversing cryptographic hash functions, usually for cracking password hashes</a:t>
            </a:r>
          </a:p>
          <a:p>
            <a:r>
              <a:rPr lang="en-US"/>
              <a:t>Using less computer processing time and more storage than a brute-force attack </a:t>
            </a:r>
          </a:p>
          <a:p>
            <a:r>
              <a:rPr lang="en-US"/>
              <a:t>More processing time and less storage than a simple lookup table with one entry per hash</a:t>
            </a:r>
            <a:endParaRPr lang="en-US" dirty="0"/>
          </a:p>
        </p:txBody>
      </p:sp>
    </p:spTree>
    <p:extLst>
      <p:ext uri="{BB962C8B-B14F-4D97-AF65-F5344CB8AC3E}">
        <p14:creationId xmlns:p14="http://schemas.microsoft.com/office/powerpoint/2010/main" val="45472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Rainbow Crack</a:t>
            </a:r>
            <a:endParaRPr lang="en-US" dirty="0"/>
          </a:p>
        </p:txBody>
      </p:sp>
      <p:sp>
        <p:nvSpPr>
          <p:cNvPr id="3" name="Content Placeholder 2"/>
          <p:cNvSpPr>
            <a:spLocks noGrp="1"/>
          </p:cNvSpPr>
          <p:nvPr>
            <p:ph idx="1"/>
          </p:nvPr>
        </p:nvSpPr>
        <p:spPr/>
        <p:txBody>
          <a:bodyPr/>
          <a:lstStyle/>
          <a:p>
            <a:r>
              <a:rPr lang="en-US"/>
              <a:t>What IS a rainbow table?</a:t>
            </a:r>
          </a:p>
          <a:p>
            <a:r>
              <a:rPr lang="en-US"/>
              <a:t>What is Rainbow Crack?</a:t>
            </a:r>
          </a:p>
          <a:p>
            <a:r>
              <a:rPr lang="en-US"/>
              <a:t>Where to get it?</a:t>
            </a:r>
          </a:p>
          <a:p>
            <a:pPr lvl="1"/>
            <a:r>
              <a:rPr lang="pl-PL"/>
              <a:t>http://project-rainbowcrack.com</a:t>
            </a:r>
            <a:endParaRPr lang="en-US"/>
          </a:p>
          <a:p>
            <a:r>
              <a:rPr lang="en-US"/>
              <a:t>What platforms supported?</a:t>
            </a:r>
            <a:endParaRPr lang="en-US" dirty="0"/>
          </a:p>
        </p:txBody>
      </p:sp>
    </p:spTree>
    <p:extLst>
      <p:ext uri="{BB962C8B-B14F-4D97-AF65-F5344CB8AC3E}">
        <p14:creationId xmlns:p14="http://schemas.microsoft.com/office/powerpoint/2010/main" val="367567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Rainbow Tables</a:t>
            </a:r>
            <a:endParaRPr lang="en-US" dirty="0"/>
          </a:p>
        </p:txBody>
      </p:sp>
      <p:sp>
        <p:nvSpPr>
          <p:cNvPr id="3" name="Content Placeholder 2"/>
          <p:cNvSpPr>
            <a:spLocks noGrp="1"/>
          </p:cNvSpPr>
          <p:nvPr>
            <p:ph idx="1"/>
          </p:nvPr>
        </p:nvSpPr>
        <p:spPr/>
        <p:txBody>
          <a:bodyPr/>
          <a:lstStyle/>
          <a:p>
            <a:r>
              <a:rPr lang="en-US"/>
              <a:t>To store every single 7 character password possible for the given example, it would require a least 417 TB of space - rainbow tables only need around 80 GB of storage space, depending on your generation options</a:t>
            </a:r>
          </a:p>
          <a:p>
            <a:r>
              <a:rPr lang="en-US"/>
              <a:t>Middle ground between brute force and dictionary attack</a:t>
            </a:r>
          </a:p>
          <a:p>
            <a:r>
              <a:rPr lang="en-US">
                <a:hlinkClick r:id="rId2"/>
              </a:rPr>
              <a:t>https://www.freerainbowtables.com</a:t>
            </a:r>
            <a:endParaRPr lang="en-US"/>
          </a:p>
          <a:p>
            <a:r>
              <a:rPr lang="en-US">
                <a:hlinkClick r:id="rId3"/>
              </a:rPr>
              <a:t>http://ophcrack.sourceforge.net/tables.php</a:t>
            </a:r>
            <a:r>
              <a:rPr lang="en-US"/>
              <a:t> </a:t>
            </a:r>
          </a:p>
          <a:p>
            <a:r>
              <a:rPr lang="en-US">
                <a:hlinkClick r:id="rId4"/>
              </a:rPr>
              <a:t>http://project-rainbowcrack.com</a:t>
            </a:r>
            <a:r>
              <a:rPr lang="en-US"/>
              <a:t> </a:t>
            </a:r>
          </a:p>
          <a:p>
            <a:endParaRPr lang="en-US" dirty="0"/>
          </a:p>
        </p:txBody>
      </p:sp>
    </p:spTree>
    <p:extLst>
      <p:ext uri="{BB962C8B-B14F-4D97-AF65-F5344CB8AC3E}">
        <p14:creationId xmlns:p14="http://schemas.microsoft.com/office/powerpoint/2010/main" val="120753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Rainbow Tables Work	</a:t>
            </a:r>
            <a:endParaRPr lang="en-US" dirty="0"/>
          </a:p>
        </p:txBody>
      </p:sp>
      <p:sp>
        <p:nvSpPr>
          <p:cNvPr id="3" name="Content Placeholder 2"/>
          <p:cNvSpPr>
            <a:spLocks noGrp="1"/>
          </p:cNvSpPr>
          <p:nvPr>
            <p:ph idx="1"/>
          </p:nvPr>
        </p:nvSpPr>
        <p:spPr/>
        <p:txBody>
          <a:bodyPr/>
          <a:lstStyle/>
          <a:p>
            <a:r>
              <a:rPr lang="en-US"/>
              <a:t>Found a really nice article at </a:t>
            </a:r>
            <a:r>
              <a:rPr lang="en-US">
                <a:hlinkClick r:id="rId2"/>
              </a:rPr>
              <a:t>http://kestas.kuliukas.com/RainbowTables/</a:t>
            </a:r>
            <a:endParaRPr lang="en-US"/>
          </a:p>
          <a:p>
            <a:r>
              <a:rPr lang="en-US"/>
              <a:t>I’m going to walk through this and point out the high-level pieces of how these things work</a:t>
            </a:r>
            <a:endParaRPr lang="en-US" dirty="0"/>
          </a:p>
        </p:txBody>
      </p:sp>
    </p:spTree>
    <p:extLst>
      <p:ext uri="{BB962C8B-B14F-4D97-AF65-F5344CB8AC3E}">
        <p14:creationId xmlns:p14="http://schemas.microsoft.com/office/powerpoint/2010/main" val="67675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Hash Functions</a:t>
            </a:r>
            <a:endParaRPr lang="en-US" dirty="0"/>
          </a:p>
        </p:txBody>
      </p:sp>
      <p:sp>
        <p:nvSpPr>
          <p:cNvPr id="3" name="Content Placeholder 2"/>
          <p:cNvSpPr>
            <a:spLocks noGrp="1"/>
          </p:cNvSpPr>
          <p:nvPr>
            <p:ph idx="1"/>
          </p:nvPr>
        </p:nvSpPr>
        <p:spPr/>
        <p:txBody>
          <a:bodyPr/>
          <a:lstStyle/>
          <a:p>
            <a:r>
              <a:rPr lang="en-US"/>
              <a:t>We already know a hash maps plaintext to a “garbage” value and should not be reversible</a:t>
            </a:r>
            <a:r>
              <a:rPr lang="is-IS"/>
              <a:t>…that still holds true</a:t>
            </a:r>
          </a:p>
          <a:p>
            <a:r>
              <a:rPr lang="is-IS"/>
              <a:t>To figure out the plaintext, you either do one of two things:</a:t>
            </a:r>
          </a:p>
          <a:p>
            <a:pPr lvl="1"/>
            <a:r>
              <a:rPr lang="is-IS"/>
              <a:t>Hash each plaintext one at a time in realtime</a:t>
            </a:r>
          </a:p>
          <a:p>
            <a:pPr lvl="1"/>
            <a:r>
              <a:rPr lang="is-IS"/>
              <a:t>Hash each plaintext one at a time ahead of time and store it</a:t>
            </a:r>
            <a:endParaRPr lang="is-I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4035188"/>
            <a:ext cx="3314700" cy="1462252"/>
          </a:xfrm>
          <a:prstGeom prst="rect">
            <a:avLst/>
          </a:prstGeom>
        </p:spPr>
      </p:pic>
    </p:spTree>
    <p:extLst>
      <p:ext uri="{BB962C8B-B14F-4D97-AF65-F5344CB8AC3E}">
        <p14:creationId xmlns:p14="http://schemas.microsoft.com/office/powerpoint/2010/main" val="31827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Reduction Function</a:t>
            </a:r>
            <a:endParaRPr lang="en-US" dirty="0"/>
          </a:p>
        </p:txBody>
      </p:sp>
      <p:sp>
        <p:nvSpPr>
          <p:cNvPr id="3" name="Content Placeholder 2"/>
          <p:cNvSpPr>
            <a:spLocks noGrp="1"/>
          </p:cNvSpPr>
          <p:nvPr>
            <p:ph idx="1"/>
          </p:nvPr>
        </p:nvSpPr>
        <p:spPr/>
        <p:txBody>
          <a:bodyPr/>
          <a:lstStyle/>
          <a:p>
            <a:r>
              <a:rPr lang="en-US"/>
              <a:t>This gets a little bit confusing</a:t>
            </a:r>
          </a:p>
          <a:p>
            <a:r>
              <a:rPr lang="en-US"/>
              <a:t>Does the reverse of a hash function (mapping hashes to plaintexts)</a:t>
            </a:r>
          </a:p>
          <a:p>
            <a:r>
              <a:rPr lang="en-US"/>
              <a:t>If you take the hash of a plaintext, and take the reduction of the hash, it will not give you the original plaintext; but some other plaintext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1" y="3771901"/>
            <a:ext cx="4146947" cy="1829390"/>
          </a:xfrm>
          <a:prstGeom prst="rect">
            <a:avLst/>
          </a:prstGeom>
        </p:spPr>
      </p:pic>
    </p:spTree>
    <p:extLst>
      <p:ext uri="{BB962C8B-B14F-4D97-AF65-F5344CB8AC3E}">
        <p14:creationId xmlns:p14="http://schemas.microsoft.com/office/powerpoint/2010/main" val="1372230557"/>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C5Modules_CC_License_standard" id="{F0FA9D47-06A1-4F86-A3DE-945BA88B3B0E}" vid="{A7340899-09C2-4C21-8394-A4D30A56A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C5 Modules</Template>
  <TotalTime>2126</TotalTime>
  <Words>2542</Words>
  <Application>Microsoft Macintosh PowerPoint</Application>
  <PresentationFormat>On-screen Show (4:3)</PresentationFormat>
  <Paragraphs>282</Paragraphs>
  <Slides>36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Mangal</vt:lpstr>
      <vt:lpstr>PP_C5Modules_CC_License_standard</vt:lpstr>
      <vt:lpstr>Cyber Operations</vt:lpstr>
      <vt:lpstr>Learning Outcomes</vt:lpstr>
      <vt:lpstr>Rainbow Tables</vt:lpstr>
      <vt:lpstr>Rainbow Tables</vt:lpstr>
      <vt:lpstr>Rainbow Crack</vt:lpstr>
      <vt:lpstr>Rainbow Tables</vt:lpstr>
      <vt:lpstr>How Rainbow Tables Work </vt:lpstr>
      <vt:lpstr>Hash Functions</vt:lpstr>
      <vt:lpstr>Reduction Function</vt:lpstr>
      <vt:lpstr>Reduction in Action</vt:lpstr>
      <vt:lpstr>Reduction Explained</vt:lpstr>
      <vt:lpstr>PowerPoint Presentation</vt:lpstr>
      <vt:lpstr>RC Continued</vt:lpstr>
      <vt:lpstr>Installing RainbowCrack</vt:lpstr>
      <vt:lpstr>Step 1: rtgen</vt:lpstr>
      <vt:lpstr>rtgen continued…</vt:lpstr>
      <vt:lpstr>rtgen in action:</vt:lpstr>
      <vt:lpstr>Create the remaining tables:</vt:lpstr>
      <vt:lpstr>Step 2: rtsort</vt:lpstr>
      <vt:lpstr>rtsort in action:</vt:lpstr>
      <vt:lpstr>Step 3: rcrack</vt:lpstr>
      <vt:lpstr>rcrack: extended edition</vt:lpstr>
      <vt:lpstr>Rainbow Tables: Parting Shots</vt:lpstr>
      <vt:lpstr>Easiest</vt:lpstr>
      <vt:lpstr>GPU vs. CPU</vt:lpstr>
      <vt:lpstr>GPU vs. CPU</vt:lpstr>
      <vt:lpstr>GPU vs. CPU</vt:lpstr>
      <vt:lpstr>Not all GPUs are created equally…</vt:lpstr>
      <vt:lpstr>Hurdles </vt:lpstr>
      <vt:lpstr>More Iterations</vt:lpstr>
      <vt:lpstr>Salting</vt:lpstr>
      <vt:lpstr>Salting</vt:lpstr>
      <vt:lpstr>Length</vt:lpstr>
      <vt:lpstr>Multifactor Authentication</vt:lpstr>
      <vt:lpstr>Multifactor Authentication</vt:lpstr>
      <vt:lpstr>Google Authenticator</vt:lpstr>
    </vt:vector>
  </TitlesOfParts>
  <Company>University of California at Davis</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Ham, Michael</cp:lastModifiedBy>
  <cp:revision>190</cp:revision>
  <cp:lastPrinted>2016-07-18T16:40:10Z</cp:lastPrinted>
  <dcterms:created xsi:type="dcterms:W3CDTF">2016-07-03T20:12:42Z</dcterms:created>
  <dcterms:modified xsi:type="dcterms:W3CDTF">2018-03-14T15:34:25Z</dcterms:modified>
</cp:coreProperties>
</file>