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0"/>
  </p:notesMasterIdLst>
  <p:sldIdLst>
    <p:sldId id="256" r:id="rId2"/>
    <p:sldId id="303" r:id="rId3"/>
    <p:sldId id="304" r:id="rId4"/>
    <p:sldId id="305" r:id="rId5"/>
    <p:sldId id="306" r:id="rId6"/>
    <p:sldId id="307" r:id="rId7"/>
    <p:sldId id="308" r:id="rId8"/>
    <p:sldId id="309" r:id="rId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33" autoAdjust="0"/>
    <p:restoredTop sz="94384" autoAdjust="0"/>
  </p:normalViewPr>
  <p:slideViewPr>
    <p:cSldViewPr snapToGrid="0" snapToObjects="1">
      <p:cViewPr varScale="1">
        <p:scale>
          <a:sx n="70" d="100"/>
          <a:sy n="70" d="100"/>
        </p:scale>
        <p:origin x="122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F34958D-5910-2B4E-8346-D45CE8D303AB}" type="datetimeFigureOut">
              <a:rPr lang="en-US" smtClean="0"/>
              <a:t>8/4/2017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27B6843-3AD9-D947-BFC2-4A81687A714D}" type="slidenum">
              <a:rPr lang="en-US" smtClean="0"/>
              <a:t>‹#›</a:t>
            </a:fld>
            <a:endParaRPr lang="en-US"/>
          </a:p>
        </p:txBody>
      </p:sp>
    </p:spTree>
    <p:extLst>
      <p:ext uri="{BB962C8B-B14F-4D97-AF65-F5344CB8AC3E}">
        <p14:creationId xmlns:p14="http://schemas.microsoft.com/office/powerpoint/2010/main" val="21413215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a:t>
            </a:fld>
            <a:endParaRPr lang="en-US"/>
          </a:p>
        </p:txBody>
      </p:sp>
    </p:spTree>
    <p:extLst>
      <p:ext uri="{BB962C8B-B14F-4D97-AF65-F5344CB8AC3E}">
        <p14:creationId xmlns:p14="http://schemas.microsoft.com/office/powerpoint/2010/main" val="298592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a:t>
            </a:fld>
            <a:endParaRPr lang="en-US"/>
          </a:p>
        </p:txBody>
      </p:sp>
    </p:spTree>
    <p:extLst>
      <p:ext uri="{BB962C8B-B14F-4D97-AF65-F5344CB8AC3E}">
        <p14:creationId xmlns:p14="http://schemas.microsoft.com/office/powerpoint/2010/main" val="3584173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10" name="Group 9"/>
          <p:cNvGrpSpPr/>
          <p:nvPr/>
        </p:nvGrpSpPr>
        <p:grpSpPr>
          <a:xfrm>
            <a:off x="2249552" y="3401981"/>
            <a:ext cx="5372100" cy="2059641"/>
            <a:chOff x="914400" y="3657600"/>
            <a:chExt cx="7162800" cy="2059641"/>
          </a:xfrm>
        </p:grpSpPr>
        <p:sp>
          <p:nvSpPr>
            <p:cNvPr id="11" name="Rectangle 10"/>
            <p:cNvSpPr/>
            <p:nvPr/>
          </p:nvSpPr>
          <p:spPr>
            <a:xfrm>
              <a:off x="914400" y="3657600"/>
              <a:ext cx="7162800" cy="12954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914400" y="5069541"/>
              <a:ext cx="7162800" cy="6477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p:nvSpPr>
          <p:spPr>
            <a:xfrm>
              <a:off x="914400" y="3657600"/>
              <a:ext cx="228600" cy="12954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914400" y="5069541"/>
              <a:ext cx="228600" cy="6477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Title 1"/>
          <p:cNvSpPr>
            <a:spLocks noGrp="1"/>
          </p:cNvSpPr>
          <p:nvPr>
            <p:ph type="ctrTitle" hasCustomPrompt="1"/>
          </p:nvPr>
        </p:nvSpPr>
        <p:spPr>
          <a:xfrm>
            <a:off x="2629775" y="3616586"/>
            <a:ext cx="4611655"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Module Name</a:t>
            </a:r>
          </a:p>
        </p:txBody>
      </p:sp>
      <p:sp>
        <p:nvSpPr>
          <p:cNvPr id="20" name="Text Placeholder 19"/>
          <p:cNvSpPr>
            <a:spLocks noGrp="1"/>
          </p:cNvSpPr>
          <p:nvPr>
            <p:ph type="body" sz="quarter" idx="13"/>
          </p:nvPr>
        </p:nvSpPr>
        <p:spPr>
          <a:xfrm>
            <a:off x="2629775" y="4998325"/>
            <a:ext cx="422042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spTree>
    <p:extLst>
      <p:ext uri="{BB962C8B-B14F-4D97-AF65-F5344CB8AC3E}">
        <p14:creationId xmlns:p14="http://schemas.microsoft.com/office/powerpoint/2010/main" val="33742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1325563"/>
          </a:xfrm>
          <a:prstGeom prst="rect">
            <a:avLst/>
          </a:prstGeom>
        </p:spPr>
        <p:txBody>
          <a:bodyPr/>
          <a:lstStyle>
            <a:lvl1pPr>
              <a:defRPr/>
            </a:lvl1pPr>
          </a:lstStyle>
          <a:p>
            <a:r>
              <a:rPr lang="en-US" dirty="0"/>
              <a:t>Slide Title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98986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2975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32217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6934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255260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8478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14588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Last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92587" y="187779"/>
            <a:ext cx="5550681" cy="6670221"/>
          </a:xfrm>
          <a:prstGeom prst="rect">
            <a:avLst/>
          </a:prstGeom>
        </p:spPr>
      </p:pic>
    </p:spTree>
    <p:extLst>
      <p:ext uri="{BB962C8B-B14F-4D97-AF65-F5344CB8AC3E}">
        <p14:creationId xmlns:p14="http://schemas.microsoft.com/office/powerpoint/2010/main" val="265490986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s://creativecommons.org/licenses/by/4.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title="Page Number"/>
          <p:cNvSpPr>
            <a:spLocks noGrp="1"/>
          </p:cNvSpPr>
          <p:nvPr>
            <p:ph type="sldNum" sz="quarter" idx="4"/>
          </p:nvPr>
        </p:nvSpPr>
        <p:spPr>
          <a:xfrm>
            <a:off x="8019661" y="6329898"/>
            <a:ext cx="49568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26FE3C-7E70-4420-AA12-392E0D4EE99D}" type="slidenum">
              <a:rPr lang="en-US" smtClean="0"/>
              <a:t>‹#›</a:t>
            </a:fld>
            <a:endParaRPr lang="en-US" dirty="0"/>
          </a:p>
        </p:txBody>
      </p:sp>
      <p:sp>
        <p:nvSpPr>
          <p:cNvPr id="7" name="Title Placeholder 6"/>
          <p:cNvSpPr>
            <a:spLocks noGrp="1"/>
          </p:cNvSpPr>
          <p:nvPr>
            <p:ph type="title"/>
          </p:nvPr>
        </p:nvSpPr>
        <p:spPr>
          <a:xfrm>
            <a:off x="628650" y="457200"/>
            <a:ext cx="5685995" cy="11011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Text Placeholder 3"/>
          <p:cNvSpPr>
            <a:spLocks noGrp="1"/>
          </p:cNvSpPr>
          <p:nvPr>
            <p:ph type="body" idx="1"/>
          </p:nvPr>
        </p:nvSpPr>
        <p:spPr>
          <a:xfrm>
            <a:off x="628650" y="1825625"/>
            <a:ext cx="7886700" cy="4482632"/>
          </a:xfrm>
          <a:prstGeom prst="rect">
            <a:avLst/>
          </a:prstGeom>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Click to edit M</a:t>
            </a:r>
          </a:p>
          <a:p>
            <a:pPr lvl="0"/>
            <a:r>
              <a:rPr lang="en-US" dirty="0"/>
              <a:t>aster text styles</a:t>
            </a:r>
          </a:p>
          <a:p>
            <a:pPr lvl="1"/>
            <a:r>
              <a:rPr lang="en-US" dirty="0"/>
              <a:t>Second </a:t>
            </a:r>
            <a:r>
              <a:rPr lang="en-US" dirty="0" err="1"/>
              <a:t>levelThird</a:t>
            </a:r>
            <a:r>
              <a:rPr lang="en-US" dirty="0"/>
              <a:t> level</a:t>
            </a:r>
          </a:p>
          <a:p>
            <a:pPr lvl="3"/>
            <a:r>
              <a:rPr lang="en-US" dirty="0"/>
              <a:t>Fourth level</a:t>
            </a:r>
          </a:p>
          <a:p>
            <a:pPr lvl="4"/>
            <a:r>
              <a:rPr lang="en-US" dirty="0"/>
              <a:t>Fifth level</a:t>
            </a:r>
          </a:p>
        </p:txBody>
      </p:sp>
      <p:sp>
        <p:nvSpPr>
          <p:cNvPr id="13" name="Rectangle 2"/>
          <p:cNvSpPr>
            <a:spLocks noChangeArrowheads="1"/>
          </p:cNvSpPr>
          <p:nvPr/>
        </p:nvSpPr>
        <p:spPr bwMode="auto">
          <a:xfrm>
            <a:off x="1" y="9010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1025" name="Picture 2" descr="reative Commons License"/>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8565" y="6401628"/>
            <a:ext cx="838200" cy="2921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userDrawn="1"/>
        </p:nvSpPr>
        <p:spPr bwMode="auto">
          <a:xfrm>
            <a:off x="976765" y="6415091"/>
            <a:ext cx="5700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000" b="0" i="0" u="none" strike="noStrike" cap="none" normalizeH="0" baseline="0" dirty="0">
                <a:ln>
                  <a:noFill/>
                </a:ln>
                <a:solidFill>
                  <a:schemeClr val="tx1"/>
                </a:solidFill>
                <a:effectLst/>
                <a:latin typeface="Arial" charset="0"/>
              </a:rPr>
              <a:t>  This document is licensed with a </a:t>
            </a:r>
            <a:r>
              <a:rPr kumimoji="0" lang="x-none" altLang="x-none" sz="1000" b="0" i="0" u="none" strike="noStrike" cap="none" normalizeH="0" baseline="0" dirty="0">
                <a:ln>
                  <a:noFill/>
                </a:ln>
                <a:solidFill>
                  <a:schemeClr val="tx1"/>
                </a:solidFill>
                <a:effectLst/>
                <a:latin typeface="Arial" charset="0"/>
                <a:hlinkClick r:id="rId12"/>
              </a:rPr>
              <a:t>Creative Commons Attribution 4.0 International License</a:t>
            </a:r>
            <a:r>
              <a:rPr kumimoji="0" lang="x-none" altLang="x-none" sz="1000" b="0" i="0" u="none" strike="noStrike" cap="none" normalizeH="0" baseline="0" dirty="0">
                <a:ln>
                  <a:noFill/>
                </a:ln>
                <a:solidFill>
                  <a:schemeClr val="tx1"/>
                </a:solidFill>
                <a:effectLst/>
                <a:latin typeface="Arial" charset="0"/>
              </a:rPr>
              <a:t> ©2017 </a:t>
            </a:r>
          </a:p>
        </p:txBody>
      </p:sp>
    </p:spTree>
    <p:extLst>
      <p:ext uri="{BB962C8B-B14F-4D97-AF65-F5344CB8AC3E}">
        <p14:creationId xmlns:p14="http://schemas.microsoft.com/office/powerpoint/2010/main" val="282788346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300" dirty="0"/>
            </a:br>
            <a:br>
              <a:rPr lang="en-US" sz="3300" dirty="0"/>
            </a:br>
            <a:r>
              <a:rPr lang="en-US" sz="3300" dirty="0"/>
              <a:t>INTERNATIONAL LAW</a:t>
            </a:r>
            <a:endParaRPr lang="en-US" dirty="0"/>
          </a:p>
        </p:txBody>
      </p:sp>
      <p:sp>
        <p:nvSpPr>
          <p:cNvPr id="3" name="Subtitle 2"/>
          <p:cNvSpPr>
            <a:spLocks noGrp="1"/>
          </p:cNvSpPr>
          <p:nvPr>
            <p:ph type="body" sz="quarter" idx="13"/>
          </p:nvPr>
        </p:nvSpPr>
        <p:spPr/>
        <p:txBody>
          <a:bodyPr>
            <a:noAutofit/>
          </a:bodyPr>
          <a:lstStyle/>
          <a:p>
            <a:pPr algn="l"/>
            <a:r>
              <a:rPr lang="en-US" sz="2000" b="1">
                <a:solidFill>
                  <a:schemeClr val="accent5">
                    <a:lumMod val="75000"/>
                  </a:schemeClr>
                </a:solidFill>
              </a:rPr>
              <a:t>Legal Unit 1</a:t>
            </a:r>
            <a:endParaRPr lang="en-US" sz="2000" b="1" dirty="0">
              <a:solidFill>
                <a:schemeClr val="accent5">
                  <a:lumMod val="75000"/>
                </a:schemeClr>
              </a:solidFill>
            </a:endParaRPr>
          </a:p>
        </p:txBody>
      </p:sp>
    </p:spTree>
    <p:extLst>
      <p:ext uri="{BB962C8B-B14F-4D97-AF65-F5344CB8AC3E}">
        <p14:creationId xmlns:p14="http://schemas.microsoft.com/office/powerpoint/2010/main" val="2704345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0" indent="0">
              <a:buNone/>
            </a:pPr>
            <a:r>
              <a:rPr lang="en-US" dirty="0"/>
              <a:t>Upon completion of this unit, students will be able to:</a:t>
            </a:r>
          </a:p>
          <a:p>
            <a:pPr lvl="1"/>
            <a:r>
              <a:rPr lang="en-US" dirty="0"/>
              <a:t>explain the authorities applicable to the scenario.</a:t>
            </a:r>
          </a:p>
          <a:p>
            <a:pPr lvl="1"/>
            <a:r>
              <a:rPr lang="en-US" dirty="0"/>
              <a:t>provide a high-level explanation of the legal issues governing the authorized conduct of cyber operations and the use of related tools, techniques, technology and data.</a:t>
            </a:r>
          </a:p>
          <a:p>
            <a:pPr marL="0" indent="0">
              <a:buNone/>
            </a:pPr>
            <a:endParaRPr lang="en-US" dirty="0"/>
          </a:p>
        </p:txBody>
      </p:sp>
    </p:spTree>
    <p:extLst>
      <p:ext uri="{BB962C8B-B14F-4D97-AF65-F5344CB8AC3E}">
        <p14:creationId xmlns:p14="http://schemas.microsoft.com/office/powerpoint/2010/main" val="287608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61D55-B05C-4948-B526-96A783A677B8}"/>
              </a:ext>
            </a:extLst>
          </p:cNvPr>
          <p:cNvSpPr>
            <a:spLocks noGrp="1"/>
          </p:cNvSpPr>
          <p:nvPr>
            <p:ph type="title"/>
          </p:nvPr>
        </p:nvSpPr>
        <p:spPr/>
        <p:txBody>
          <a:bodyPr/>
          <a:lstStyle/>
          <a:p>
            <a:r>
              <a:rPr lang="en-US" dirty="0"/>
              <a:t>Jus ad bellum</a:t>
            </a:r>
          </a:p>
        </p:txBody>
      </p:sp>
      <p:sp>
        <p:nvSpPr>
          <p:cNvPr id="3" name="Content Placeholder 2">
            <a:extLst>
              <a:ext uri="{FF2B5EF4-FFF2-40B4-BE49-F238E27FC236}">
                <a16:creationId xmlns:a16="http://schemas.microsoft.com/office/drawing/2014/main" id="{E50195DC-A3B7-4E62-A6CD-BF9E5C54D05E}"/>
              </a:ext>
            </a:extLst>
          </p:cNvPr>
          <p:cNvSpPr>
            <a:spLocks noGrp="1"/>
          </p:cNvSpPr>
          <p:nvPr>
            <p:ph idx="1"/>
          </p:nvPr>
        </p:nvSpPr>
        <p:spPr/>
        <p:txBody>
          <a:bodyPr/>
          <a:lstStyle/>
          <a:p>
            <a:r>
              <a:rPr lang="en-US" dirty="0"/>
              <a:t>Latin: “right to war”</a:t>
            </a:r>
          </a:p>
          <a:p>
            <a:r>
              <a:rPr lang="en-US" dirty="0"/>
              <a:t>Part of the Just War Theory</a:t>
            </a:r>
          </a:p>
          <a:p>
            <a:r>
              <a:rPr lang="en-US" dirty="0"/>
              <a:t>Conditions under which the States can enter war or use the military</a:t>
            </a:r>
          </a:p>
          <a:p>
            <a:r>
              <a:rPr lang="en-US" b="1" dirty="0"/>
              <a:t>Conditions: </a:t>
            </a:r>
            <a:r>
              <a:rPr lang="en-US" dirty="0"/>
              <a:t>right authority, right intention, reasonable hope, proportionality, last resort</a:t>
            </a:r>
          </a:p>
          <a:p>
            <a:pPr lvl="1"/>
            <a:r>
              <a:rPr lang="en-US" b="1" dirty="0"/>
              <a:t>Authority</a:t>
            </a:r>
            <a:r>
              <a:rPr lang="en-US" dirty="0"/>
              <a:t> – is an accredited authority calling war or is it someone unwarranted?</a:t>
            </a:r>
          </a:p>
          <a:p>
            <a:pPr lvl="1"/>
            <a:r>
              <a:rPr lang="en-US" b="1" dirty="0"/>
              <a:t>Intention</a:t>
            </a:r>
            <a:r>
              <a:rPr lang="en-US" dirty="0"/>
              <a:t> – war cannot be called for national interests, but for re-establishing peace</a:t>
            </a:r>
          </a:p>
          <a:p>
            <a:pPr lvl="1"/>
            <a:r>
              <a:rPr lang="en-US" b="1" dirty="0"/>
              <a:t>Reasonable</a:t>
            </a:r>
            <a:r>
              <a:rPr lang="en-US" dirty="0"/>
              <a:t> </a:t>
            </a:r>
            <a:r>
              <a:rPr lang="en-US" b="1" dirty="0"/>
              <a:t>hope</a:t>
            </a:r>
            <a:r>
              <a:rPr lang="en-US" dirty="0"/>
              <a:t> – must have a high chance of success and the costs and benefits must be weighed</a:t>
            </a:r>
          </a:p>
          <a:p>
            <a:pPr lvl="1"/>
            <a:r>
              <a:rPr lang="en-US" b="1" dirty="0"/>
              <a:t>Proportionality</a:t>
            </a:r>
            <a:r>
              <a:rPr lang="en-US" dirty="0"/>
              <a:t> – Offensive = defensive</a:t>
            </a:r>
          </a:p>
          <a:p>
            <a:pPr lvl="1"/>
            <a:r>
              <a:rPr lang="en-US" b="1" dirty="0"/>
              <a:t>Last</a:t>
            </a:r>
            <a:r>
              <a:rPr lang="en-US" dirty="0"/>
              <a:t> </a:t>
            </a:r>
            <a:r>
              <a:rPr lang="en-US" b="1" dirty="0"/>
              <a:t>resort</a:t>
            </a:r>
            <a:r>
              <a:rPr lang="en-US" dirty="0"/>
              <a:t> – passive tactics must be used first and violent tactics are a last resort</a:t>
            </a:r>
          </a:p>
        </p:txBody>
      </p:sp>
    </p:spTree>
    <p:extLst>
      <p:ext uri="{BB962C8B-B14F-4D97-AF65-F5344CB8AC3E}">
        <p14:creationId xmlns:p14="http://schemas.microsoft.com/office/powerpoint/2010/main" val="391434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A5A27-3DD5-49C3-A6D8-A466554962F3}"/>
              </a:ext>
            </a:extLst>
          </p:cNvPr>
          <p:cNvSpPr>
            <a:spLocks noGrp="1"/>
          </p:cNvSpPr>
          <p:nvPr>
            <p:ph type="title"/>
          </p:nvPr>
        </p:nvSpPr>
        <p:spPr/>
        <p:txBody>
          <a:bodyPr/>
          <a:lstStyle/>
          <a:p>
            <a:r>
              <a:rPr lang="en-US" dirty="0"/>
              <a:t>Jus in bello (IHL)</a:t>
            </a:r>
          </a:p>
        </p:txBody>
      </p:sp>
      <p:sp>
        <p:nvSpPr>
          <p:cNvPr id="3" name="Content Placeholder 2">
            <a:extLst>
              <a:ext uri="{FF2B5EF4-FFF2-40B4-BE49-F238E27FC236}">
                <a16:creationId xmlns:a16="http://schemas.microsoft.com/office/drawing/2014/main" id="{4B8F64DB-0F2A-4DB6-867B-DF364F8C11D9}"/>
              </a:ext>
            </a:extLst>
          </p:cNvPr>
          <p:cNvSpPr>
            <a:spLocks noGrp="1"/>
          </p:cNvSpPr>
          <p:nvPr>
            <p:ph idx="1"/>
          </p:nvPr>
        </p:nvSpPr>
        <p:spPr/>
        <p:txBody>
          <a:bodyPr/>
          <a:lstStyle/>
          <a:p>
            <a:r>
              <a:rPr lang="en-US" dirty="0"/>
              <a:t>Latin: “justice in war”</a:t>
            </a:r>
          </a:p>
          <a:p>
            <a:r>
              <a:rPr lang="en-US" dirty="0"/>
              <a:t>Protects potential suffering of victims</a:t>
            </a:r>
          </a:p>
          <a:p>
            <a:r>
              <a:rPr lang="en-US" dirty="0"/>
              <a:t>Distinguishes the difference between malicious targets and general public</a:t>
            </a:r>
          </a:p>
          <a:p>
            <a:r>
              <a:rPr lang="en-US" dirty="0"/>
              <a:t>One example is the Flame exploit:</a:t>
            </a:r>
          </a:p>
          <a:p>
            <a:pPr lvl="1"/>
            <a:r>
              <a:rPr lang="en-US" dirty="0"/>
              <a:t>One attribute of Flame is when active, it turned on the host’s microphone</a:t>
            </a:r>
          </a:p>
          <a:p>
            <a:pPr lvl="1"/>
            <a:r>
              <a:rPr lang="en-US" dirty="0"/>
              <a:t>Took screenshots of instant message and email conversations</a:t>
            </a:r>
          </a:p>
          <a:p>
            <a:pPr marL="457200" lvl="1" indent="0">
              <a:buNone/>
            </a:pPr>
            <a:r>
              <a:rPr lang="en-US" dirty="0"/>
              <a:t>	and</a:t>
            </a:r>
          </a:p>
          <a:p>
            <a:pPr lvl="1"/>
            <a:r>
              <a:rPr lang="en-US" dirty="0"/>
              <a:t>Collected usernames and passwords transmitted on the network</a:t>
            </a:r>
          </a:p>
        </p:txBody>
      </p:sp>
    </p:spTree>
    <p:extLst>
      <p:ext uri="{BB962C8B-B14F-4D97-AF65-F5344CB8AC3E}">
        <p14:creationId xmlns:p14="http://schemas.microsoft.com/office/powerpoint/2010/main" val="469227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76483-4476-4C3F-ACAF-0CCABE1FC1A7}"/>
              </a:ext>
            </a:extLst>
          </p:cNvPr>
          <p:cNvSpPr>
            <a:spLocks noGrp="1"/>
          </p:cNvSpPr>
          <p:nvPr>
            <p:ph type="title"/>
          </p:nvPr>
        </p:nvSpPr>
        <p:spPr/>
        <p:txBody>
          <a:bodyPr/>
          <a:lstStyle/>
          <a:p>
            <a:r>
              <a:rPr lang="en-US" dirty="0"/>
              <a:t>United Nations Charter</a:t>
            </a:r>
          </a:p>
        </p:txBody>
      </p:sp>
      <p:sp>
        <p:nvSpPr>
          <p:cNvPr id="3" name="Content Placeholder 2">
            <a:extLst>
              <a:ext uri="{FF2B5EF4-FFF2-40B4-BE49-F238E27FC236}">
                <a16:creationId xmlns:a16="http://schemas.microsoft.com/office/drawing/2014/main" id="{B68A42ED-A233-40F5-84DD-B33A2B6CC7E3}"/>
              </a:ext>
            </a:extLst>
          </p:cNvPr>
          <p:cNvSpPr>
            <a:spLocks noGrp="1"/>
          </p:cNvSpPr>
          <p:nvPr>
            <p:ph idx="1"/>
          </p:nvPr>
        </p:nvSpPr>
        <p:spPr/>
        <p:txBody>
          <a:bodyPr/>
          <a:lstStyle/>
          <a:p>
            <a:r>
              <a:rPr lang="en-US" dirty="0"/>
              <a:t>Ensures peace and security between nations</a:t>
            </a:r>
          </a:p>
          <a:p>
            <a:r>
              <a:rPr lang="en-US" dirty="0"/>
              <a:t>Principles of the charter can be related to cyber space and cyber warfare</a:t>
            </a:r>
          </a:p>
          <a:p>
            <a:pPr lvl="1"/>
            <a:r>
              <a:rPr lang="en-US" dirty="0"/>
              <a:t>Allows the international communities to take effective action in response to violations</a:t>
            </a:r>
          </a:p>
          <a:p>
            <a:r>
              <a:rPr lang="en-US" dirty="0"/>
              <a:t>The UNC states that all members cannot threaten or use force against the territorial integrity or political independence of any nation</a:t>
            </a:r>
          </a:p>
          <a:p>
            <a:pPr lvl="1"/>
            <a:r>
              <a:rPr lang="en-US" dirty="0"/>
              <a:t>There is debate whether cyber attacking that causes damage is considered using force</a:t>
            </a:r>
          </a:p>
        </p:txBody>
      </p:sp>
    </p:spTree>
    <p:extLst>
      <p:ext uri="{BB962C8B-B14F-4D97-AF65-F5344CB8AC3E}">
        <p14:creationId xmlns:p14="http://schemas.microsoft.com/office/powerpoint/2010/main" val="3453148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8DC11-5EC0-4E47-9EA2-6B62812C412D}"/>
              </a:ext>
            </a:extLst>
          </p:cNvPr>
          <p:cNvSpPr>
            <a:spLocks noGrp="1"/>
          </p:cNvSpPr>
          <p:nvPr>
            <p:ph type="title"/>
          </p:nvPr>
        </p:nvSpPr>
        <p:spPr/>
        <p:txBody>
          <a:bodyPr/>
          <a:lstStyle/>
          <a:p>
            <a:r>
              <a:rPr lang="en-US" dirty="0"/>
              <a:t>United Nations Charter</a:t>
            </a:r>
          </a:p>
        </p:txBody>
      </p:sp>
      <p:sp>
        <p:nvSpPr>
          <p:cNvPr id="3" name="Content Placeholder 2">
            <a:extLst>
              <a:ext uri="{FF2B5EF4-FFF2-40B4-BE49-F238E27FC236}">
                <a16:creationId xmlns:a16="http://schemas.microsoft.com/office/drawing/2014/main" id="{434BC246-6197-4595-B569-00339D6F22BF}"/>
              </a:ext>
            </a:extLst>
          </p:cNvPr>
          <p:cNvSpPr>
            <a:spLocks noGrp="1"/>
          </p:cNvSpPr>
          <p:nvPr>
            <p:ph idx="1"/>
          </p:nvPr>
        </p:nvSpPr>
        <p:spPr/>
        <p:txBody>
          <a:bodyPr/>
          <a:lstStyle/>
          <a:p>
            <a:r>
              <a:rPr lang="en-US" dirty="0"/>
              <a:t>The Stuxnet virus of 2010</a:t>
            </a:r>
          </a:p>
          <a:p>
            <a:pPr lvl="1"/>
            <a:r>
              <a:rPr lang="en-US" dirty="0"/>
              <a:t>Targeted Natanz, Iran’s nuclear facility, centrifuges, causing them to spin at an alarming rate that destroyed them within minutes.</a:t>
            </a:r>
          </a:p>
          <a:p>
            <a:pPr lvl="1"/>
            <a:r>
              <a:rPr lang="en-US" dirty="0"/>
              <a:t>Five months later, a computer security company in Belarus were called to troubleshoot computers in Iran that turned out to have malware on them. The same malware as the centrifuges.</a:t>
            </a:r>
          </a:p>
          <a:p>
            <a:pPr lvl="1"/>
            <a:r>
              <a:rPr lang="en-US" dirty="0"/>
              <a:t>It is thought that Israel and the US are to blame, but neither country has admitted responsibility</a:t>
            </a:r>
          </a:p>
          <a:p>
            <a:r>
              <a:rPr lang="en-US" dirty="0"/>
              <a:t>Was the Stuxnet worm a violation of jus ad bellum and jus in bello?</a:t>
            </a:r>
          </a:p>
          <a:p>
            <a:r>
              <a:rPr lang="en-US" dirty="0"/>
              <a:t>Does Stuxnet qualify as being violent?</a:t>
            </a:r>
          </a:p>
          <a:p>
            <a:endParaRPr lang="en-US" dirty="0"/>
          </a:p>
          <a:p>
            <a:r>
              <a:rPr lang="en-US" sz="1800" dirty="0">
                <a:solidFill>
                  <a:schemeClr val="tx1">
                    <a:lumMod val="85000"/>
                  </a:schemeClr>
                </a:solidFill>
              </a:rPr>
              <a:t>More information on Stuxnet: Countdown to Zero Day (book) and Zero Days (documentary)</a:t>
            </a:r>
          </a:p>
        </p:txBody>
      </p:sp>
    </p:spTree>
    <p:extLst>
      <p:ext uri="{BB962C8B-B14F-4D97-AF65-F5344CB8AC3E}">
        <p14:creationId xmlns:p14="http://schemas.microsoft.com/office/powerpoint/2010/main" val="1400668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B20BA-9413-4A97-A086-9299B2337C08}"/>
              </a:ext>
            </a:extLst>
          </p:cNvPr>
          <p:cNvSpPr>
            <a:spLocks noGrp="1"/>
          </p:cNvSpPr>
          <p:nvPr>
            <p:ph type="title"/>
          </p:nvPr>
        </p:nvSpPr>
        <p:spPr/>
        <p:txBody>
          <a:bodyPr/>
          <a:lstStyle/>
          <a:p>
            <a:r>
              <a:rPr lang="en-US" dirty="0"/>
              <a:t>Geneva Conventions</a:t>
            </a:r>
          </a:p>
        </p:txBody>
      </p:sp>
      <p:sp>
        <p:nvSpPr>
          <p:cNvPr id="3" name="Content Placeholder 2">
            <a:extLst>
              <a:ext uri="{FF2B5EF4-FFF2-40B4-BE49-F238E27FC236}">
                <a16:creationId xmlns:a16="http://schemas.microsoft.com/office/drawing/2014/main" id="{B1E7929B-8039-4ACA-ADE4-00FDFAADE99B}"/>
              </a:ext>
            </a:extLst>
          </p:cNvPr>
          <p:cNvSpPr>
            <a:spLocks noGrp="1"/>
          </p:cNvSpPr>
          <p:nvPr>
            <p:ph idx="1"/>
          </p:nvPr>
        </p:nvSpPr>
        <p:spPr/>
        <p:txBody>
          <a:bodyPr/>
          <a:lstStyle/>
          <a:p>
            <a:r>
              <a:rPr lang="en-US" dirty="0"/>
              <a:t>International treaties to improve life during war</a:t>
            </a:r>
          </a:p>
          <a:p>
            <a:r>
              <a:rPr lang="en-US" dirty="0"/>
              <a:t>For prisoners in enemy hands, Article 3 prevents cruel, humiliating, and degrading treatment to take place</a:t>
            </a:r>
          </a:p>
          <a:p>
            <a:r>
              <a:rPr lang="en-US" dirty="0"/>
              <a:t>The convention also helped sick and wounded soldiers get help</a:t>
            </a:r>
          </a:p>
          <a:p>
            <a:r>
              <a:rPr lang="en-US" dirty="0"/>
              <a:t>The success of this convention and treaties led people to push for a “Digital Geneva Convention”</a:t>
            </a:r>
          </a:p>
          <a:p>
            <a:endParaRPr lang="en-US" dirty="0"/>
          </a:p>
          <a:p>
            <a:r>
              <a:rPr lang="en-US" dirty="0"/>
              <a:t>Should there be a Digital Geneva Convention?</a:t>
            </a:r>
          </a:p>
          <a:p>
            <a:r>
              <a:rPr lang="en-US" dirty="0"/>
              <a:t>What are some main characteristics of the law?</a:t>
            </a:r>
          </a:p>
        </p:txBody>
      </p:sp>
    </p:spTree>
    <p:extLst>
      <p:ext uri="{BB962C8B-B14F-4D97-AF65-F5344CB8AC3E}">
        <p14:creationId xmlns:p14="http://schemas.microsoft.com/office/powerpoint/2010/main" val="938719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7CD3A-7A2E-444E-8240-CEE3BC5E852C}"/>
              </a:ext>
            </a:extLst>
          </p:cNvPr>
          <p:cNvSpPr>
            <a:spLocks noGrp="1"/>
          </p:cNvSpPr>
          <p:nvPr>
            <p:ph type="title"/>
          </p:nvPr>
        </p:nvSpPr>
        <p:spPr/>
        <p:txBody>
          <a:bodyPr/>
          <a:lstStyle/>
          <a:p>
            <a:r>
              <a:rPr lang="en-US" dirty="0"/>
              <a:t>Hague Convention</a:t>
            </a:r>
          </a:p>
        </p:txBody>
      </p:sp>
      <p:sp>
        <p:nvSpPr>
          <p:cNvPr id="3" name="Content Placeholder 2">
            <a:extLst>
              <a:ext uri="{FF2B5EF4-FFF2-40B4-BE49-F238E27FC236}">
                <a16:creationId xmlns:a16="http://schemas.microsoft.com/office/drawing/2014/main" id="{ADCEEE5F-3E54-4187-916C-7A79FECBE91A}"/>
              </a:ext>
            </a:extLst>
          </p:cNvPr>
          <p:cNvSpPr>
            <a:spLocks noGrp="1"/>
          </p:cNvSpPr>
          <p:nvPr>
            <p:ph idx="1"/>
          </p:nvPr>
        </p:nvSpPr>
        <p:spPr/>
        <p:txBody>
          <a:bodyPr/>
          <a:lstStyle/>
          <a:p>
            <a:r>
              <a:rPr lang="en-US" dirty="0"/>
              <a:t>Main goals of convention:</a:t>
            </a:r>
          </a:p>
          <a:p>
            <a:pPr lvl="1"/>
            <a:r>
              <a:rPr lang="en-US" dirty="0"/>
              <a:t>Limit expansion of armed forces</a:t>
            </a:r>
          </a:p>
          <a:p>
            <a:pPr lvl="1"/>
            <a:r>
              <a:rPr lang="en-US" dirty="0"/>
              <a:t>Apply the laws of the Geneva Convention to naval war</a:t>
            </a:r>
          </a:p>
          <a:p>
            <a:r>
              <a:rPr lang="en-US" dirty="0"/>
              <a:t>Also, according to Article 27, “all necessary steps should be taken to spare as far as possible edifices devoted to religion, art, science, and charity, hospitals, and places where the sick and wounded are collected, provided they are not used at the same time for military purposes.”</a:t>
            </a:r>
          </a:p>
          <a:p>
            <a:pPr lvl="1"/>
            <a:r>
              <a:rPr lang="en-US" dirty="0"/>
              <a:t>Ex. Bombing churches, hospitals, and museums  </a:t>
            </a:r>
          </a:p>
          <a:p>
            <a:r>
              <a:rPr lang="en-US" dirty="0"/>
              <a:t>Does this include technology?</a:t>
            </a:r>
          </a:p>
          <a:p>
            <a:r>
              <a:rPr lang="en-US" dirty="0"/>
              <a:t>Did Stuxnet violate this law?</a:t>
            </a:r>
          </a:p>
        </p:txBody>
      </p:sp>
    </p:spTree>
    <p:extLst>
      <p:ext uri="{BB962C8B-B14F-4D97-AF65-F5344CB8AC3E}">
        <p14:creationId xmlns:p14="http://schemas.microsoft.com/office/powerpoint/2010/main" val="275867592"/>
      </p:ext>
    </p:extLst>
  </p:cSld>
  <p:clrMapOvr>
    <a:masterClrMapping/>
  </p:clrMapOvr>
</p:sld>
</file>

<file path=ppt/theme/theme1.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_C5Modules_CC_License_standard" id="{F0FA9D47-06A1-4F86-A3DE-945BA88B3B0E}" vid="{A7340899-09C2-4C21-8394-A4D30A56A3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C5 Modules</Template>
  <TotalTime>2133</TotalTime>
  <Words>583</Words>
  <Application>Microsoft Office PowerPoint</Application>
  <PresentationFormat>On-screen Show (4:3)</PresentationFormat>
  <Paragraphs>58</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PP_C5Modules_CC_License_standard</vt:lpstr>
      <vt:lpstr>  INTERNATIONAL LAW</vt:lpstr>
      <vt:lpstr>Learning Outcomes</vt:lpstr>
      <vt:lpstr>Jus ad bellum</vt:lpstr>
      <vt:lpstr>Jus in bello (IHL)</vt:lpstr>
      <vt:lpstr>United Nations Charter</vt:lpstr>
      <vt:lpstr>United Nations Charter</vt:lpstr>
      <vt:lpstr>Geneva Conventions</vt:lpstr>
      <vt:lpstr>Hague Convention</vt:lpstr>
    </vt:vector>
  </TitlesOfParts>
  <Company>University of California at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Bishop</dc:creator>
  <cp:lastModifiedBy>Amanda Ruiz</cp:lastModifiedBy>
  <cp:revision>190</cp:revision>
  <cp:lastPrinted>2016-07-18T16:40:10Z</cp:lastPrinted>
  <dcterms:created xsi:type="dcterms:W3CDTF">2016-07-03T20:12:42Z</dcterms:created>
  <dcterms:modified xsi:type="dcterms:W3CDTF">2017-08-04T19:33:17Z</dcterms:modified>
</cp:coreProperties>
</file>