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303" r:id="rId3"/>
    <p:sldId id="304" r:id="rId4"/>
    <p:sldId id="306" r:id="rId5"/>
    <p:sldId id="307" r:id="rId6"/>
    <p:sldId id="305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3" autoAdjust="0"/>
    <p:restoredTop sz="81868" autoAdjust="0"/>
  </p:normalViewPr>
  <p:slideViewPr>
    <p:cSldViewPr snapToGrid="0" snapToObjects="1">
      <p:cViewPr varScale="1">
        <p:scale>
          <a:sx n="74" d="100"/>
          <a:sy n="74" d="100"/>
        </p:scale>
        <p:origin x="119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17D8A-2C3C-462B-B924-1F9D8465B510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0992FA-0783-4AE9-8DAD-09B6E7F11FE6}">
      <dgm:prSet phldrT="[Text]"/>
      <dgm:spPr>
        <a:solidFill>
          <a:srgbClr val="9F25E3"/>
        </a:solidFill>
      </dgm:spPr>
      <dgm:t>
        <a:bodyPr/>
        <a:lstStyle/>
        <a:p>
          <a:r>
            <a:rPr lang="en-US" dirty="0"/>
            <a:t>Malicious code (100 bytes)</a:t>
          </a:r>
        </a:p>
      </dgm:t>
    </dgm:pt>
    <dgm:pt modelId="{FF0DD271-191D-4258-B916-05ECCB9E0664}" type="parTrans" cxnId="{D766DE02-E3AF-4FED-99E9-275750ED089C}">
      <dgm:prSet/>
      <dgm:spPr/>
      <dgm:t>
        <a:bodyPr/>
        <a:lstStyle/>
        <a:p>
          <a:endParaRPr lang="en-US"/>
        </a:p>
      </dgm:t>
    </dgm:pt>
    <dgm:pt modelId="{7978E726-E68D-4A1E-8071-9185869179CA}" type="sibTrans" cxnId="{D766DE02-E3AF-4FED-99E9-275750ED089C}">
      <dgm:prSet/>
      <dgm:spPr/>
      <dgm:t>
        <a:bodyPr/>
        <a:lstStyle/>
        <a:p>
          <a:endParaRPr lang="en-US"/>
        </a:p>
      </dgm:t>
    </dgm:pt>
    <dgm:pt modelId="{E9D3CA3C-58D1-4EB4-903B-9799A66D4DB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NOP code (410 bytes)</a:t>
          </a:r>
        </a:p>
      </dgm:t>
    </dgm:pt>
    <dgm:pt modelId="{ECFE3BA1-A2DA-472F-B0B9-006690027EB4}" type="parTrans" cxnId="{56DCDCAD-A775-48B8-A065-B16087CCF307}">
      <dgm:prSet/>
      <dgm:spPr/>
      <dgm:t>
        <a:bodyPr/>
        <a:lstStyle/>
        <a:p>
          <a:endParaRPr lang="en-US"/>
        </a:p>
      </dgm:t>
    </dgm:pt>
    <dgm:pt modelId="{D0A20DF8-FD66-4409-BF02-E9253C8B6B0D}" type="sibTrans" cxnId="{56DCDCAD-A775-48B8-A065-B16087CCF307}">
      <dgm:prSet/>
      <dgm:spPr/>
      <dgm:t>
        <a:bodyPr/>
        <a:lstStyle/>
        <a:p>
          <a:endParaRPr lang="en-US"/>
        </a:p>
      </dgm:t>
    </dgm:pt>
    <dgm:pt modelId="{65FAE532-0DF0-46D4-AF3B-CC0B45B4CCB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Address of Malicious code (10 bytes)</a:t>
          </a:r>
        </a:p>
      </dgm:t>
    </dgm:pt>
    <dgm:pt modelId="{61469AFC-1297-4C97-98B7-B34983838799}" type="parTrans" cxnId="{D929C17A-68B1-4A50-8F73-1A8730C99735}">
      <dgm:prSet/>
      <dgm:spPr/>
      <dgm:t>
        <a:bodyPr/>
        <a:lstStyle/>
        <a:p>
          <a:endParaRPr lang="en-US"/>
        </a:p>
      </dgm:t>
    </dgm:pt>
    <dgm:pt modelId="{CB2DBE72-A8E9-481A-B928-EE6277700C0A}" type="sibTrans" cxnId="{D929C17A-68B1-4A50-8F73-1A8730C99735}">
      <dgm:prSet/>
      <dgm:spPr/>
      <dgm:t>
        <a:bodyPr/>
        <a:lstStyle/>
        <a:p>
          <a:endParaRPr lang="en-US"/>
        </a:p>
      </dgm:t>
    </dgm:pt>
    <dgm:pt modelId="{2BF197CD-7591-450E-9136-5BB3B78AC27D}">
      <dgm:prSet phldrT="[Text]"/>
      <dgm:spPr/>
      <dgm:t>
        <a:bodyPr/>
        <a:lstStyle/>
        <a:p>
          <a:r>
            <a:rPr lang="en-US" dirty="0"/>
            <a:t>buffer overflow (&gt;500 bytes)</a:t>
          </a:r>
        </a:p>
      </dgm:t>
    </dgm:pt>
    <dgm:pt modelId="{3AACB6A0-54CA-4399-9B31-E0A75D128BA4}" type="parTrans" cxnId="{C35E5045-415B-4B5B-A8DC-C2234E1AE355}">
      <dgm:prSet/>
      <dgm:spPr/>
      <dgm:t>
        <a:bodyPr/>
        <a:lstStyle/>
        <a:p>
          <a:endParaRPr lang="en-US"/>
        </a:p>
      </dgm:t>
    </dgm:pt>
    <dgm:pt modelId="{E878AB51-1E8E-4A92-AC0D-47D72B426D22}" type="sibTrans" cxnId="{C35E5045-415B-4B5B-A8DC-C2234E1AE355}">
      <dgm:prSet/>
      <dgm:spPr/>
      <dgm:t>
        <a:bodyPr/>
        <a:lstStyle/>
        <a:p>
          <a:endParaRPr lang="en-US"/>
        </a:p>
      </dgm:t>
    </dgm:pt>
    <dgm:pt modelId="{D75C853E-4F27-4479-9D05-26868ED44056}" type="pres">
      <dgm:prSet presAssocID="{60A17D8A-2C3C-462B-B924-1F9D8465B510}" presName="Name0" presStyleCnt="0">
        <dgm:presLayoutVars>
          <dgm:chMax val="4"/>
          <dgm:resizeHandles val="exact"/>
        </dgm:presLayoutVars>
      </dgm:prSet>
      <dgm:spPr/>
    </dgm:pt>
    <dgm:pt modelId="{4BD8A131-D0FE-4664-95B6-458F469B090D}" type="pres">
      <dgm:prSet presAssocID="{60A17D8A-2C3C-462B-B924-1F9D8465B510}" presName="ellipse" presStyleLbl="trBgShp" presStyleIdx="0" presStyleCnt="1"/>
      <dgm:spPr>
        <a:solidFill>
          <a:schemeClr val="accent1">
            <a:lumMod val="50000"/>
            <a:alpha val="40000"/>
          </a:schemeClr>
        </a:solidFill>
      </dgm:spPr>
    </dgm:pt>
    <dgm:pt modelId="{1FC0EFD6-3190-4F80-996B-95CE1B7D1E2F}" type="pres">
      <dgm:prSet presAssocID="{60A17D8A-2C3C-462B-B924-1F9D8465B510}" presName="arrow1" presStyleLbl="fgShp" presStyleIdx="0" presStyleCnt="1"/>
      <dgm:spPr>
        <a:solidFill>
          <a:schemeClr val="accent6">
            <a:lumMod val="20000"/>
            <a:lumOff val="80000"/>
          </a:schemeClr>
        </a:solidFill>
      </dgm:spPr>
    </dgm:pt>
    <dgm:pt modelId="{B0E19EA1-2A56-4737-9F5A-F651FF3F1C3C}" type="pres">
      <dgm:prSet presAssocID="{60A17D8A-2C3C-462B-B924-1F9D8465B510}" presName="rectangle" presStyleLbl="revTx" presStyleIdx="0" presStyleCnt="1">
        <dgm:presLayoutVars>
          <dgm:bulletEnabled val="1"/>
        </dgm:presLayoutVars>
      </dgm:prSet>
      <dgm:spPr/>
    </dgm:pt>
    <dgm:pt modelId="{5AF5FE52-45D3-4C80-A57E-D3A3D0EC75E7}" type="pres">
      <dgm:prSet presAssocID="{E9D3CA3C-58D1-4EB4-903B-9799A66D4DB4}" presName="item1" presStyleLbl="node1" presStyleIdx="0" presStyleCnt="3">
        <dgm:presLayoutVars>
          <dgm:bulletEnabled val="1"/>
        </dgm:presLayoutVars>
      </dgm:prSet>
      <dgm:spPr/>
    </dgm:pt>
    <dgm:pt modelId="{736094B6-A944-4B48-A680-B2C1457E98C9}" type="pres">
      <dgm:prSet presAssocID="{65FAE532-0DF0-46D4-AF3B-CC0B45B4CCB4}" presName="item2" presStyleLbl="node1" presStyleIdx="1" presStyleCnt="3">
        <dgm:presLayoutVars>
          <dgm:bulletEnabled val="1"/>
        </dgm:presLayoutVars>
      </dgm:prSet>
      <dgm:spPr/>
    </dgm:pt>
    <dgm:pt modelId="{140E1FA3-29F0-4ED8-BA39-B158FCD3E3C1}" type="pres">
      <dgm:prSet presAssocID="{2BF197CD-7591-450E-9136-5BB3B78AC27D}" presName="item3" presStyleLbl="node1" presStyleIdx="2" presStyleCnt="3">
        <dgm:presLayoutVars>
          <dgm:bulletEnabled val="1"/>
        </dgm:presLayoutVars>
      </dgm:prSet>
      <dgm:spPr/>
    </dgm:pt>
    <dgm:pt modelId="{8C2E50AF-3A5E-42C2-890E-8054D657CDE3}" type="pres">
      <dgm:prSet presAssocID="{60A17D8A-2C3C-462B-B924-1F9D8465B510}" presName="funnel" presStyleLbl="trAlignAcc1" presStyleIdx="0" presStyleCnt="1"/>
      <dgm:spPr>
        <a:solidFill>
          <a:schemeClr val="accent1">
            <a:lumMod val="60000"/>
            <a:lumOff val="40000"/>
            <a:alpha val="40000"/>
          </a:schemeClr>
        </a:solidFill>
      </dgm:spPr>
    </dgm:pt>
  </dgm:ptLst>
  <dgm:cxnLst>
    <dgm:cxn modelId="{D766DE02-E3AF-4FED-99E9-275750ED089C}" srcId="{60A17D8A-2C3C-462B-B924-1F9D8465B510}" destId="{590992FA-0783-4AE9-8DAD-09B6E7F11FE6}" srcOrd="0" destOrd="0" parTransId="{FF0DD271-191D-4258-B916-05ECCB9E0664}" sibTransId="{7978E726-E68D-4A1E-8071-9185869179CA}"/>
    <dgm:cxn modelId="{8C01C933-15C4-4919-B9CD-5232C8565AF3}" type="presOf" srcId="{60A17D8A-2C3C-462B-B924-1F9D8465B510}" destId="{D75C853E-4F27-4479-9D05-26868ED44056}" srcOrd="0" destOrd="0" presId="urn:microsoft.com/office/officeart/2005/8/layout/funnel1"/>
    <dgm:cxn modelId="{C35E5045-415B-4B5B-A8DC-C2234E1AE355}" srcId="{60A17D8A-2C3C-462B-B924-1F9D8465B510}" destId="{2BF197CD-7591-450E-9136-5BB3B78AC27D}" srcOrd="3" destOrd="0" parTransId="{3AACB6A0-54CA-4399-9B31-E0A75D128BA4}" sibTransId="{E878AB51-1E8E-4A92-AC0D-47D72B426D22}"/>
    <dgm:cxn modelId="{58883553-92B9-4058-BFE3-777481418F5A}" type="presOf" srcId="{590992FA-0783-4AE9-8DAD-09B6E7F11FE6}" destId="{140E1FA3-29F0-4ED8-BA39-B158FCD3E3C1}" srcOrd="0" destOrd="0" presId="urn:microsoft.com/office/officeart/2005/8/layout/funnel1"/>
    <dgm:cxn modelId="{D929C17A-68B1-4A50-8F73-1A8730C99735}" srcId="{60A17D8A-2C3C-462B-B924-1F9D8465B510}" destId="{65FAE532-0DF0-46D4-AF3B-CC0B45B4CCB4}" srcOrd="2" destOrd="0" parTransId="{61469AFC-1297-4C97-98B7-B34983838799}" sibTransId="{CB2DBE72-A8E9-481A-B928-EE6277700C0A}"/>
    <dgm:cxn modelId="{4FFE0980-124E-43AA-9192-0DCE6C5C3D5C}" type="presOf" srcId="{65FAE532-0DF0-46D4-AF3B-CC0B45B4CCB4}" destId="{5AF5FE52-45D3-4C80-A57E-D3A3D0EC75E7}" srcOrd="0" destOrd="0" presId="urn:microsoft.com/office/officeart/2005/8/layout/funnel1"/>
    <dgm:cxn modelId="{56DCDCAD-A775-48B8-A065-B16087CCF307}" srcId="{60A17D8A-2C3C-462B-B924-1F9D8465B510}" destId="{E9D3CA3C-58D1-4EB4-903B-9799A66D4DB4}" srcOrd="1" destOrd="0" parTransId="{ECFE3BA1-A2DA-472F-B0B9-006690027EB4}" sibTransId="{D0A20DF8-FD66-4409-BF02-E9253C8B6B0D}"/>
    <dgm:cxn modelId="{00008BE3-33C3-40CE-977C-59AF158139C5}" type="presOf" srcId="{E9D3CA3C-58D1-4EB4-903B-9799A66D4DB4}" destId="{736094B6-A944-4B48-A680-B2C1457E98C9}" srcOrd="0" destOrd="0" presId="urn:microsoft.com/office/officeart/2005/8/layout/funnel1"/>
    <dgm:cxn modelId="{C32D8FE3-9C91-4E83-AFC4-9037B4A3D07F}" type="presOf" srcId="{2BF197CD-7591-450E-9136-5BB3B78AC27D}" destId="{B0E19EA1-2A56-4737-9F5A-F651FF3F1C3C}" srcOrd="0" destOrd="0" presId="urn:microsoft.com/office/officeart/2005/8/layout/funnel1"/>
    <dgm:cxn modelId="{EC870408-9A29-4F26-88A4-A895D0ECCC8A}" type="presParOf" srcId="{D75C853E-4F27-4479-9D05-26868ED44056}" destId="{4BD8A131-D0FE-4664-95B6-458F469B090D}" srcOrd="0" destOrd="0" presId="urn:microsoft.com/office/officeart/2005/8/layout/funnel1"/>
    <dgm:cxn modelId="{E36947FB-2341-48DB-A528-F77E08497DA5}" type="presParOf" srcId="{D75C853E-4F27-4479-9D05-26868ED44056}" destId="{1FC0EFD6-3190-4F80-996B-95CE1B7D1E2F}" srcOrd="1" destOrd="0" presId="urn:microsoft.com/office/officeart/2005/8/layout/funnel1"/>
    <dgm:cxn modelId="{45E308CD-8B5D-4F46-A030-D4A0F583EA81}" type="presParOf" srcId="{D75C853E-4F27-4479-9D05-26868ED44056}" destId="{B0E19EA1-2A56-4737-9F5A-F651FF3F1C3C}" srcOrd="2" destOrd="0" presId="urn:microsoft.com/office/officeart/2005/8/layout/funnel1"/>
    <dgm:cxn modelId="{B338E1A0-05EA-470C-9B3C-1CD8185D98CC}" type="presParOf" srcId="{D75C853E-4F27-4479-9D05-26868ED44056}" destId="{5AF5FE52-45D3-4C80-A57E-D3A3D0EC75E7}" srcOrd="3" destOrd="0" presId="urn:microsoft.com/office/officeart/2005/8/layout/funnel1"/>
    <dgm:cxn modelId="{7F626F21-7683-4E4F-9C6A-AEDB4A74B490}" type="presParOf" srcId="{D75C853E-4F27-4479-9D05-26868ED44056}" destId="{736094B6-A944-4B48-A680-B2C1457E98C9}" srcOrd="4" destOrd="0" presId="urn:microsoft.com/office/officeart/2005/8/layout/funnel1"/>
    <dgm:cxn modelId="{6C2FFD8F-9827-4984-8E7A-4B29605E5F3F}" type="presParOf" srcId="{D75C853E-4F27-4479-9D05-26868ED44056}" destId="{140E1FA3-29F0-4ED8-BA39-B158FCD3E3C1}" srcOrd="5" destOrd="0" presId="urn:microsoft.com/office/officeart/2005/8/layout/funnel1"/>
    <dgm:cxn modelId="{4DD609D1-4DA0-4E37-9FDA-05B7785B7511}" type="presParOf" srcId="{D75C853E-4F27-4479-9D05-26868ED44056}" destId="{8C2E50AF-3A5E-42C2-890E-8054D657CDE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8A131-D0FE-4664-95B6-458F469B090D}">
      <dsp:nvSpPr>
        <dsp:cNvPr id="0" name=""/>
        <dsp:cNvSpPr/>
      </dsp:nvSpPr>
      <dsp:spPr>
        <a:xfrm>
          <a:off x="868991" y="248026"/>
          <a:ext cx="3175635" cy="1102856"/>
        </a:xfrm>
        <a:prstGeom prst="ellipse">
          <a:avLst/>
        </a:prstGeom>
        <a:solidFill>
          <a:schemeClr val="accent1">
            <a:lumMod val="50000"/>
            <a:alpha val="4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0EFD6-3190-4F80-996B-95CE1B7D1E2F}">
      <dsp:nvSpPr>
        <dsp:cNvPr id="0" name=""/>
        <dsp:cNvSpPr/>
      </dsp:nvSpPr>
      <dsp:spPr>
        <a:xfrm>
          <a:off x="2154016" y="2948547"/>
          <a:ext cx="615433" cy="393877"/>
        </a:xfrm>
        <a:prstGeom prst="down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19EA1-2A56-4737-9F5A-F651FF3F1C3C}">
      <dsp:nvSpPr>
        <dsp:cNvPr id="0" name=""/>
        <dsp:cNvSpPr/>
      </dsp:nvSpPr>
      <dsp:spPr>
        <a:xfrm>
          <a:off x="984693" y="3263649"/>
          <a:ext cx="2954079" cy="7385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buffer overflow (&gt;500 bytes)</a:t>
          </a:r>
        </a:p>
      </dsp:txBody>
      <dsp:txXfrm>
        <a:off x="984693" y="3263649"/>
        <a:ext cx="2954079" cy="738519"/>
      </dsp:txXfrm>
    </dsp:sp>
    <dsp:sp modelId="{5AF5FE52-45D3-4C80-A57E-D3A3D0EC75E7}">
      <dsp:nvSpPr>
        <dsp:cNvPr id="0" name=""/>
        <dsp:cNvSpPr/>
      </dsp:nvSpPr>
      <dsp:spPr>
        <a:xfrm>
          <a:off x="2023544" y="1436058"/>
          <a:ext cx="1107779" cy="110777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Address of Malicious code (10 bytes)</a:t>
          </a:r>
        </a:p>
      </dsp:txBody>
      <dsp:txXfrm>
        <a:off x="2185774" y="1598288"/>
        <a:ext cx="783319" cy="783319"/>
      </dsp:txXfrm>
    </dsp:sp>
    <dsp:sp modelId="{736094B6-A944-4B48-A680-B2C1457E98C9}">
      <dsp:nvSpPr>
        <dsp:cNvPr id="0" name=""/>
        <dsp:cNvSpPr/>
      </dsp:nvSpPr>
      <dsp:spPr>
        <a:xfrm>
          <a:off x="1230866" y="604977"/>
          <a:ext cx="1107779" cy="110777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NOP code (410 bytes)</a:t>
          </a:r>
        </a:p>
      </dsp:txBody>
      <dsp:txXfrm>
        <a:off x="1393096" y="767207"/>
        <a:ext cx="783319" cy="783319"/>
      </dsp:txXfrm>
    </dsp:sp>
    <dsp:sp modelId="{140E1FA3-29F0-4ED8-BA39-B158FCD3E3C1}">
      <dsp:nvSpPr>
        <dsp:cNvPr id="0" name=""/>
        <dsp:cNvSpPr/>
      </dsp:nvSpPr>
      <dsp:spPr>
        <a:xfrm>
          <a:off x="2363263" y="337140"/>
          <a:ext cx="1107779" cy="1107779"/>
        </a:xfrm>
        <a:prstGeom prst="ellipse">
          <a:avLst/>
        </a:prstGeom>
        <a:solidFill>
          <a:srgbClr val="9F25E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Malicious code (100 bytes)</a:t>
          </a:r>
        </a:p>
      </dsp:txBody>
      <dsp:txXfrm>
        <a:off x="2525493" y="499370"/>
        <a:ext cx="783319" cy="783319"/>
      </dsp:txXfrm>
    </dsp:sp>
    <dsp:sp modelId="{8C2E50AF-3A5E-42C2-890E-8054D657CDE3}">
      <dsp:nvSpPr>
        <dsp:cNvPr id="0" name=""/>
        <dsp:cNvSpPr/>
      </dsp:nvSpPr>
      <dsp:spPr>
        <a:xfrm>
          <a:off x="738519" y="112630"/>
          <a:ext cx="3446426" cy="2757140"/>
        </a:xfrm>
        <a:prstGeom prst="funnel">
          <a:avLst/>
        </a:prstGeom>
        <a:solidFill>
          <a:schemeClr val="accent1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0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42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kcd.com/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300" dirty="0"/>
            </a:br>
            <a:r>
              <a:rPr lang="en-US" sz="3300" dirty="0"/>
              <a:t>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2. Buffer Overflow &amp; Number Over/Underflows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Underflow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Underflow occurs when a resulting value is too small for the program’s precision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Computer supports up to 10 decimals</a:t>
            </a:r>
          </a:p>
          <a:p>
            <a:pPr lvl="1"/>
            <a:r>
              <a:rPr lang="en-US" dirty="0"/>
              <a:t>The resulting value ends up being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0.0000000000001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13 decimals &gt; 10 decimals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Underflow will occur</a:t>
            </a:r>
          </a:p>
          <a:p>
            <a:r>
              <a:rPr lang="en-US" dirty="0">
                <a:cs typeface="Courier New" panose="02070309020205020404" pitchFamily="49" charset="0"/>
              </a:rPr>
              <a:t>There are a few different ways a computer will handle an underflow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Error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 an approximation instead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 the flow of an application by exploiting certain functions like </a:t>
            </a:r>
            <a:r>
              <a:rPr lang="en-US" dirty="0" err="1"/>
              <a:t>printf</a:t>
            </a:r>
            <a:r>
              <a:rPr lang="en-US" dirty="0"/>
              <a:t> or sprint to access other memory space</a:t>
            </a:r>
          </a:p>
          <a:p>
            <a:r>
              <a:rPr lang="en-US" dirty="0"/>
              <a:t>Used to crash a program or execute harmful code</a:t>
            </a:r>
          </a:p>
          <a:p>
            <a:pPr lvl="1"/>
            <a:r>
              <a:rPr lang="en-US" dirty="0"/>
              <a:t>Attacker can overwrite control access privileges</a:t>
            </a:r>
          </a:p>
          <a:p>
            <a:pPr lvl="1"/>
            <a:r>
              <a:rPr lang="en-US" dirty="0"/>
              <a:t>Attacker can overwrite return addresses</a:t>
            </a:r>
          </a:p>
          <a:p>
            <a:r>
              <a:rPr lang="en-US" dirty="0"/>
              <a:t>What is a format string?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printf</a:t>
            </a:r>
            <a:r>
              <a:rPr lang="en-US" dirty="0"/>
              <a:t>(“My house number is: %d\n”, 404);</a:t>
            </a:r>
          </a:p>
          <a:p>
            <a:r>
              <a:rPr lang="en-US" dirty="0"/>
              <a:t>Occurs when the format string is requesting more arguments (%d, %s, </a:t>
            </a:r>
            <a:r>
              <a:rPr lang="en-US" dirty="0" err="1"/>
              <a:t>etc</a:t>
            </a:r>
            <a:r>
              <a:rPr lang="en-US" dirty="0"/>
              <a:t>) than you give to it 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printf</a:t>
            </a:r>
            <a:r>
              <a:rPr lang="en-US" dirty="0"/>
              <a:t>(“My house number is: %d %d %s %s\n”, 404);</a:t>
            </a:r>
          </a:p>
          <a:p>
            <a:pPr lvl="1"/>
            <a:r>
              <a:rPr lang="en-US" dirty="0"/>
              <a:t>The program will fetch numbers from the stack which will be treated as memory locations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0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exploit works so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fail to manage their memory allocations or validate input</a:t>
            </a:r>
          </a:p>
          <a:p>
            <a:r>
              <a:rPr lang="en-US" dirty="0"/>
              <a:t>Applications developed in C or C++ use library functions that are not bound checked</a:t>
            </a:r>
          </a:p>
          <a:p>
            <a:pPr lvl="1"/>
            <a:r>
              <a:rPr lang="en-US" dirty="0"/>
              <a:t>gets, </a:t>
            </a:r>
            <a:r>
              <a:rPr lang="en-US" dirty="0" err="1"/>
              <a:t>scanf</a:t>
            </a:r>
            <a:r>
              <a:rPr lang="en-US" dirty="0"/>
              <a:t>, </a:t>
            </a:r>
            <a:r>
              <a:rPr lang="en-US" dirty="0" err="1"/>
              <a:t>strcpy</a:t>
            </a:r>
            <a:endParaRPr lang="en-US" dirty="0"/>
          </a:p>
          <a:p>
            <a:r>
              <a:rPr lang="en-US" dirty="0"/>
              <a:t>No bounds checking on user input and data</a:t>
            </a:r>
          </a:p>
        </p:txBody>
      </p:sp>
    </p:spTree>
    <p:extLst>
      <p:ext uri="{BB962C8B-B14F-4D97-AF65-F5344CB8AC3E}">
        <p14:creationId xmlns:p14="http://schemas.microsoft.com/office/powerpoint/2010/main" val="143994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strong type languages that will detect buffer overflows</a:t>
            </a:r>
          </a:p>
          <a:p>
            <a:pPr lvl="1"/>
            <a:r>
              <a:rPr lang="en-US" dirty="0"/>
              <a:t>Java, C#, etc.</a:t>
            </a:r>
          </a:p>
          <a:p>
            <a:pPr lvl="1"/>
            <a:r>
              <a:rPr lang="en-US" dirty="0"/>
              <a:t>Avoid these	 :  gets,    </a:t>
            </a:r>
            <a:r>
              <a:rPr lang="en-US" dirty="0" err="1"/>
              <a:t>strcpy</a:t>
            </a:r>
            <a:r>
              <a:rPr lang="en-US" dirty="0"/>
              <a:t>,    </a:t>
            </a:r>
            <a:r>
              <a:rPr lang="en-US" dirty="0" err="1"/>
              <a:t>strcat</a:t>
            </a:r>
            <a:r>
              <a:rPr lang="en-US" dirty="0"/>
              <a:t>,     sprint, </a:t>
            </a:r>
            <a:r>
              <a:rPr lang="en-US" dirty="0" err="1"/>
              <a:t>scanf</a:t>
            </a:r>
            <a:endParaRPr lang="en-US" dirty="0"/>
          </a:p>
          <a:p>
            <a:pPr lvl="1"/>
            <a:r>
              <a:rPr lang="en-US" dirty="0"/>
              <a:t>Replace with these: </a:t>
            </a:r>
            <a:r>
              <a:rPr lang="en-US" dirty="0" err="1"/>
              <a:t>fgets</a:t>
            </a:r>
            <a:r>
              <a:rPr lang="en-US" dirty="0"/>
              <a:t>, </a:t>
            </a:r>
            <a:r>
              <a:rPr lang="en-US" dirty="0" err="1"/>
              <a:t>strncpy</a:t>
            </a:r>
            <a:r>
              <a:rPr lang="en-US" dirty="0"/>
              <a:t>, </a:t>
            </a:r>
            <a:r>
              <a:rPr lang="en-US" dirty="0" err="1"/>
              <a:t>strncat</a:t>
            </a:r>
            <a:r>
              <a:rPr lang="en-US" dirty="0"/>
              <a:t>, </a:t>
            </a:r>
            <a:r>
              <a:rPr lang="en-US" dirty="0" err="1"/>
              <a:t>snprintf</a:t>
            </a:r>
            <a:endParaRPr lang="en-US" dirty="0"/>
          </a:p>
          <a:p>
            <a:r>
              <a:rPr lang="en-US" dirty="0"/>
              <a:t>Use bounds checking</a:t>
            </a:r>
          </a:p>
          <a:p>
            <a:pPr lvl="1"/>
            <a:r>
              <a:rPr lang="en-US" dirty="0"/>
              <a:t>Make sure input is of correct length</a:t>
            </a:r>
          </a:p>
          <a:p>
            <a:pPr lvl="1"/>
            <a:r>
              <a:rPr lang="en-US" dirty="0"/>
              <a:t>Make sure input does not contain unwanted character types</a:t>
            </a:r>
          </a:p>
          <a:p>
            <a:r>
              <a:rPr lang="en-US" dirty="0"/>
              <a:t>Test code</a:t>
            </a:r>
          </a:p>
          <a:p>
            <a:pPr lvl="1"/>
            <a:r>
              <a:rPr lang="en-US" dirty="0"/>
              <a:t>Try to break it in every way possible before a hacker has the chance</a:t>
            </a:r>
          </a:p>
          <a:p>
            <a:r>
              <a:rPr lang="en-US" dirty="0"/>
              <a:t>Use Address Space Layout Randomization (ASLR)</a:t>
            </a:r>
          </a:p>
          <a:p>
            <a:pPr lvl="1"/>
            <a:r>
              <a:rPr lang="en-US" dirty="0"/>
              <a:t>Randomizes the base address of items in the process’s address space</a:t>
            </a:r>
          </a:p>
          <a:p>
            <a:pPr lvl="1"/>
            <a:r>
              <a:rPr lang="en-US" dirty="0"/>
              <a:t>The addresses change with each system boot, making the locations unpredictable</a:t>
            </a:r>
          </a:p>
        </p:txBody>
      </p:sp>
    </p:spTree>
    <p:extLst>
      <p:ext uri="{BB962C8B-B14F-4D97-AF65-F5344CB8AC3E}">
        <p14:creationId xmlns:p14="http://schemas.microsoft.com/office/powerpoint/2010/main" val="169425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Morris Worm – 1988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first computer worms, Morris worm used a buffer overflow in vulnerable version of </a:t>
            </a:r>
            <a:r>
              <a:rPr lang="en-US" dirty="0" err="1"/>
              <a:t>fingerd</a:t>
            </a:r>
            <a:r>
              <a:rPr lang="en-US" dirty="0"/>
              <a:t> on VAX systems to spread from machine to machine</a:t>
            </a:r>
          </a:p>
          <a:p>
            <a:pPr lvl="1"/>
            <a:r>
              <a:rPr lang="en-US" dirty="0"/>
              <a:t>VAX is a discontinued line of mid-range server computers (some old systems are still in use)</a:t>
            </a:r>
          </a:p>
          <a:p>
            <a:pPr lvl="1"/>
            <a:r>
              <a:rPr lang="en-US" dirty="0" err="1"/>
              <a:t>Fingerd</a:t>
            </a:r>
            <a:r>
              <a:rPr lang="en-US" dirty="0"/>
              <a:t> is a daemon that provides interface to the “finger” program at most network sites (it’s supposed to return a status report on either the system or a person</a:t>
            </a:r>
          </a:p>
          <a:p>
            <a:r>
              <a:rPr lang="en-US" dirty="0"/>
              <a:t>Written by a grad student at Cornell University</a:t>
            </a:r>
          </a:p>
          <a:p>
            <a:pPr lvl="1"/>
            <a:r>
              <a:rPr lang="en-US" dirty="0"/>
              <a:t>He wanted to gauge the size of the internet but the worm turned into a denial of service attack</a:t>
            </a:r>
          </a:p>
          <a:p>
            <a:pPr lvl="1"/>
            <a:r>
              <a:rPr lang="en-US" dirty="0"/>
              <a:t>If the worm got into a computer it had already infected, it made a copy of itself to infect it again</a:t>
            </a:r>
          </a:p>
        </p:txBody>
      </p:sp>
    </p:spTree>
    <p:extLst>
      <p:ext uri="{BB962C8B-B14F-4D97-AF65-F5344CB8AC3E}">
        <p14:creationId xmlns:p14="http://schemas.microsoft.com/office/powerpoint/2010/main" val="219280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Morris Worm continued ~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Infected more than 60,000 machines and shut down the internet for several days</a:t>
            </a:r>
          </a:p>
          <a:p>
            <a:r>
              <a:rPr lang="en-US" dirty="0"/>
              <a:t>Exploited the gets() function in </a:t>
            </a:r>
            <a:r>
              <a:rPr lang="en-US" dirty="0" err="1"/>
              <a:t>fingerd</a:t>
            </a:r>
            <a:endParaRPr lang="en-US" dirty="0"/>
          </a:p>
          <a:p>
            <a:pPr lvl="1"/>
            <a:r>
              <a:rPr lang="en-US" dirty="0"/>
              <a:t>finger daemon declared 512-byte buffer without any bounds checking</a:t>
            </a:r>
          </a:p>
          <a:p>
            <a:pPr lvl="1"/>
            <a:r>
              <a:rPr lang="en-US" dirty="0"/>
              <a:t>The code contained 400 bytes of NOP instructions (also called NOP sled) then instruction for </a:t>
            </a:r>
            <a:r>
              <a:rPr lang="en-US" dirty="0" err="1"/>
              <a:t>execve</a:t>
            </a:r>
            <a:r>
              <a:rPr lang="en-US" dirty="0"/>
              <a:t>(“/bin/sh”,0,0) system call (shell code)</a:t>
            </a:r>
          </a:p>
          <a:p>
            <a:r>
              <a:rPr lang="en-US" dirty="0"/>
              <a:t>Resulted in the first felony conviction in the US under 1986 Computer Fraud and Abuse Act</a:t>
            </a:r>
          </a:p>
          <a:p>
            <a:pPr lvl="1"/>
            <a:r>
              <a:rPr lang="en-US" dirty="0"/>
              <a:t>Sentenced to 3 years probation, 400 hours of community service, and a $10,050 fine</a:t>
            </a:r>
          </a:p>
          <a:p>
            <a:pPr lvl="1"/>
            <a:r>
              <a:rPr lang="en-US" dirty="0"/>
              <a:t>Morris would’ve stayed anonymous but his father convinced him to confess</a:t>
            </a:r>
          </a:p>
          <a:p>
            <a:r>
              <a:rPr lang="en-US" i="1" dirty="0"/>
              <a:t>This worm changed the perception of technology as we know it. Not only did it slow computers to a crawl and cause drastic system downtime, but also psychologically impacted our perception of security and reliability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59639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Blaster Worm – 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July, Microsoft declared a buffer overrun in the Windows RPC interface</a:t>
            </a:r>
          </a:p>
          <a:p>
            <a:pPr lvl="1"/>
            <a:r>
              <a:rPr lang="en-US" dirty="0"/>
              <a:t>Allowed attack to run arbitrary virus code on systems</a:t>
            </a:r>
          </a:p>
          <a:p>
            <a:r>
              <a:rPr lang="en-US" dirty="0"/>
              <a:t>In August, Blaster worm attacked a known buffer overflow in Microsoft Remote procedure call (RPC) process using TCP port 135</a:t>
            </a:r>
          </a:p>
          <a:p>
            <a:r>
              <a:rPr lang="en-US" dirty="0"/>
              <a:t>Also called “MS Blast” or “</a:t>
            </a:r>
            <a:r>
              <a:rPr lang="en-US" dirty="0" err="1"/>
              <a:t>Lovesan</a:t>
            </a:r>
            <a:r>
              <a:rPr lang="en-US" dirty="0"/>
              <a:t>”</a:t>
            </a:r>
          </a:p>
          <a:p>
            <a:r>
              <a:rPr lang="en-US" dirty="0"/>
              <a:t>Affected operating systems Windows XP, Windows NT 4.0, and Windows 2000</a:t>
            </a:r>
          </a:p>
          <a:p>
            <a:r>
              <a:rPr lang="en-US" dirty="0"/>
              <a:t>Once installed, blaster attempted to find other vulnerable computers through email and other methods</a:t>
            </a:r>
          </a:p>
          <a:p>
            <a:pPr lvl="1"/>
            <a:r>
              <a:rPr lang="en-US" dirty="0"/>
              <a:t>When found, blaster would instruct the computer to create a process on the target computer and cause the worm to be downloaded to it</a:t>
            </a:r>
          </a:p>
        </p:txBody>
      </p:sp>
    </p:spTree>
    <p:extLst>
      <p:ext uri="{BB962C8B-B14F-4D97-AF65-F5344CB8AC3E}">
        <p14:creationId xmlns:p14="http://schemas.microsoft.com/office/powerpoint/2010/main" val="272581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Blaster Worm continued ~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Blast worm downloaded MSBlast.exe to the windows directory and then executed it</a:t>
            </a:r>
          </a:p>
          <a:p>
            <a:r>
              <a:rPr lang="en-US" dirty="0"/>
              <a:t>Worm caused systems to reboot every 60 seconds due to a flaw in the worm’s code which caused the computers to crash and reboot</a:t>
            </a:r>
          </a:p>
          <a:p>
            <a:r>
              <a:rPr lang="en-US" dirty="0"/>
              <a:t>The worm was programmed to start a SYN flood against port 80 of windowsupdate.com</a:t>
            </a:r>
          </a:p>
          <a:p>
            <a:pPr lvl="1"/>
            <a:r>
              <a:rPr lang="en-US" dirty="0"/>
              <a:t>This created a distributed denial of service attack</a:t>
            </a:r>
          </a:p>
          <a:p>
            <a:pPr lvl="1"/>
            <a:r>
              <a:rPr lang="en-US" dirty="0"/>
              <a:t>Intended to target Bill Gates</a:t>
            </a:r>
          </a:p>
          <a:p>
            <a:pPr lvl="1"/>
            <a:r>
              <a:rPr lang="en-US" dirty="0"/>
              <a:t>MSBlast.exe contains the following messages:</a:t>
            </a:r>
          </a:p>
          <a:p>
            <a:pPr lvl="2"/>
            <a:r>
              <a:rPr lang="en-US" dirty="0"/>
              <a:t>“I just want to say LOVE YOU SAN!!”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billy</a:t>
            </a:r>
            <a:r>
              <a:rPr lang="en-US" dirty="0"/>
              <a:t> gates why do you make this possible ? St0p making money and fix your software !!”</a:t>
            </a:r>
          </a:p>
        </p:txBody>
      </p:sp>
    </p:spTree>
    <p:extLst>
      <p:ext uri="{BB962C8B-B14F-4D97-AF65-F5344CB8AC3E}">
        <p14:creationId xmlns:p14="http://schemas.microsoft.com/office/powerpoint/2010/main" val="346195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– 2012-2014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into OpenSSL in 2012, publicly disclosed in 2014</a:t>
            </a:r>
          </a:p>
          <a:p>
            <a:pPr lvl="1"/>
            <a:r>
              <a:rPr lang="en-US" dirty="0"/>
              <a:t>Not a buffer overflow but classified as a “buffer over-read”</a:t>
            </a:r>
          </a:p>
          <a:p>
            <a:pPr lvl="2"/>
            <a:r>
              <a:rPr lang="en-US" dirty="0"/>
              <a:t>Buffer overflow is sending the server too much data, buffer over-read is receiving more data than you’re allowed</a:t>
            </a:r>
          </a:p>
          <a:p>
            <a:r>
              <a:rPr lang="en-US" dirty="0"/>
              <a:t>Exploits a memory safety bug in OpenSSL</a:t>
            </a:r>
          </a:p>
          <a:p>
            <a:pPr lvl="1"/>
            <a:r>
              <a:rPr lang="en-US" dirty="0"/>
              <a:t>Exploits the use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OpenSSL is an open source cryptography library that implements the Secure Sockets Layer (SSL) and Transport Layer Security (TLS) protocols</a:t>
            </a:r>
          </a:p>
          <a:p>
            <a:pPr lvl="2"/>
            <a:r>
              <a:rPr lang="en-US" dirty="0"/>
              <a:t>It generates keys and certificate signing requests, checksums, performs encryption and decryption</a:t>
            </a:r>
          </a:p>
        </p:txBody>
      </p:sp>
    </p:spTree>
    <p:extLst>
      <p:ext uri="{BB962C8B-B14F-4D97-AF65-F5344CB8AC3E}">
        <p14:creationId xmlns:p14="http://schemas.microsoft.com/office/powerpoint/2010/main" val="98426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continued ~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Someone sends data to the server and wants it echoed back</a:t>
            </a:r>
          </a:p>
          <a:p>
            <a:pPr lvl="2"/>
            <a:r>
              <a:rPr lang="en-US" dirty="0"/>
              <a:t> They have to send both the length of it and the data itself</a:t>
            </a:r>
          </a:p>
          <a:p>
            <a:pPr marL="449263" indent="-457200"/>
            <a:r>
              <a:rPr lang="en-US" dirty="0"/>
              <a:t>An attacker can send OpenSSL some small data but say they’re sending 64KiB (the max)</a:t>
            </a:r>
          </a:p>
          <a:p>
            <a:pPr marL="449263" indent="-457200"/>
            <a:r>
              <a:rPr lang="en-US" dirty="0" err="1"/>
              <a:t>OpenSSl</a:t>
            </a:r>
            <a:r>
              <a:rPr lang="en-US" dirty="0"/>
              <a:t> would then say “okay I’ll send you back this small data and some other stuff to make up 64KiB”</a:t>
            </a:r>
          </a:p>
          <a:p>
            <a:pPr lvl="2"/>
            <a:r>
              <a:rPr lang="en-US" dirty="0"/>
              <a:t>The attacker can’t choose what data is sent back to them, but if done enough times, eventually they’ll get something interesting and sensitive</a:t>
            </a:r>
          </a:p>
        </p:txBody>
      </p:sp>
    </p:spTree>
    <p:extLst>
      <p:ext uri="{BB962C8B-B14F-4D97-AF65-F5344CB8AC3E}">
        <p14:creationId xmlns:p14="http://schemas.microsoft.com/office/powerpoint/2010/main" val="107911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List different types of buffer overflows.</a:t>
            </a:r>
          </a:p>
          <a:p>
            <a:pPr lvl="1"/>
            <a:r>
              <a:rPr lang="en-US" dirty="0"/>
              <a:t>Perform a buffer overflow.</a:t>
            </a:r>
          </a:p>
          <a:p>
            <a:pPr lvl="1"/>
            <a:r>
              <a:rPr lang="en-US" dirty="0"/>
              <a:t>Point out vulnerable C code.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continued ~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AF425-8D2B-4120-8C05-B44F2769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0" y="1105115"/>
            <a:ext cx="4669941" cy="5407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41D2-CAF3-436F-9A63-89DE153B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714" y="1105116"/>
            <a:ext cx="4858933" cy="5407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6A758-5B7E-49CC-B2C7-3E4D55D66921}"/>
              </a:ext>
            </a:extLst>
          </p:cNvPr>
          <p:cNvSpPr txBox="1"/>
          <p:nvPr/>
        </p:nvSpPr>
        <p:spPr>
          <a:xfrm>
            <a:off x="7400544" y="6108747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/>
              </a:rPr>
              <a:t>Property of </a:t>
            </a:r>
            <a:r>
              <a:rPr lang="en-US" sz="1400" u="sng" dirty="0" err="1">
                <a:solidFill>
                  <a:schemeClr val="accent1">
                    <a:lumMod val="40000"/>
                    <a:lumOff val="60000"/>
                  </a:schemeClr>
                </a:solidFill>
                <a:hlinkClick r:id="rId5"/>
              </a:rPr>
              <a:t>xkcd</a:t>
            </a:r>
            <a:endParaRPr lang="en-US" sz="14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3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4E70-2756-4979-881C-A158EB1F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BA48-D132-4B88-BAD3-7B3CA6EE6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423643" cy="4351338"/>
          </a:xfrm>
        </p:spPr>
        <p:txBody>
          <a:bodyPr/>
          <a:lstStyle/>
          <a:p>
            <a:pPr marL="285750" indent="-285750"/>
            <a:r>
              <a:rPr lang="en-US" dirty="0"/>
              <a:t>Written in C</a:t>
            </a:r>
          </a:p>
          <a:p>
            <a:pPr marL="285750" indent="-285750"/>
            <a:r>
              <a:rPr lang="en-US" dirty="0"/>
              <a:t>Vulnerable code:</a:t>
            </a:r>
          </a:p>
          <a:p>
            <a:pPr marL="742950" lvl="1" indent="-28575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Takes an argument from the command line and copies it into buffer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Prints out the value of “a”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EFA5A-E233-4D9B-A397-42ADADA3E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"/>
          <a:stretch/>
        </p:blipFill>
        <p:spPr>
          <a:xfrm>
            <a:off x="3415423" y="2521812"/>
            <a:ext cx="5099927" cy="1966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244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4E70-2756-4979-881C-A158EB1F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BA48-D132-4B88-BAD3-7B3CA6EE6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61181" cy="2179705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Running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produces normal results</a:t>
            </a:r>
          </a:p>
          <a:p>
            <a:pPr marL="285750" indent="-285750"/>
            <a:r>
              <a:rPr lang="en-US" dirty="0"/>
              <a:t>Adding command line values</a:t>
            </a:r>
          </a:p>
          <a:p>
            <a:pPr marL="742950" lvl="1" indent="-28575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AAAAAAAAAAA </a:t>
            </a:r>
            <a:r>
              <a:rPr lang="en-US" dirty="0"/>
              <a:t>will run normal</a:t>
            </a:r>
          </a:p>
          <a:p>
            <a:pPr marL="742950" lvl="1" indent="-285750"/>
            <a:r>
              <a:rPr lang="en-US" dirty="0"/>
              <a:t>Running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AAAAAAAAAAAAAAAAAAAAAAAAAAAAAAAAAA </a:t>
            </a:r>
            <a:r>
              <a:rPr lang="en-US" dirty="0"/>
              <a:t>produced a junk value and segmentation fault</a:t>
            </a:r>
          </a:p>
          <a:p>
            <a:pPr marL="1200150" lvl="2" indent="-285750"/>
            <a:r>
              <a:rPr lang="en-US" dirty="0"/>
              <a:t>Thus, we have overflowed the buffer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A8AEA-C4A6-47D8-B8D8-580B36F1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58" y="4140266"/>
            <a:ext cx="7353300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865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buffer overflow occurs when a program or process attempts to write in more data to a block of memory than the buffer can actually hold</a:t>
            </a:r>
          </a:p>
          <a:p>
            <a:r>
              <a:rPr lang="en-US" dirty="0"/>
              <a:t>Buffers contain a defined amount of data</a:t>
            </a:r>
          </a:p>
          <a:p>
            <a:pPr lvl="1"/>
            <a:r>
              <a:rPr lang="en-US" dirty="0"/>
              <a:t>Extra data can overwrite values in memory addresses</a:t>
            </a:r>
          </a:p>
          <a:p>
            <a:pPr lvl="1"/>
            <a:r>
              <a:rPr lang="en-US" dirty="0"/>
              <a:t>Bounds checking or discarding data can help prevent this</a:t>
            </a:r>
          </a:p>
          <a:p>
            <a:r>
              <a:rPr lang="en-US" dirty="0"/>
              <a:t>Allows an attacker to control, modify, or crash a process</a:t>
            </a:r>
          </a:p>
          <a:p>
            <a:pPr lvl="1"/>
            <a:r>
              <a:rPr lang="en-US" dirty="0"/>
              <a:t>Attacker can gain partial or total control of the host</a:t>
            </a:r>
          </a:p>
          <a:p>
            <a:pPr lvl="1"/>
            <a:r>
              <a:rPr lang="en-US" dirty="0"/>
              <a:t>Gain the ability to access other files, manipulate programming, or delete important data</a:t>
            </a:r>
          </a:p>
          <a:p>
            <a:pPr lvl="2"/>
            <a:r>
              <a:rPr lang="en-US" dirty="0"/>
              <a:t>Do this by injecting shell code into the buffer so they can have a root shell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B8B0C5-6433-4960-B34D-C8B4AEF1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12" y="1551139"/>
            <a:ext cx="3200677" cy="390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E8CB6-ECCE-4646-B684-56B36FA3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2631287"/>
            <a:ext cx="4072139" cy="1325563"/>
          </a:xfrm>
        </p:spPr>
        <p:txBody>
          <a:bodyPr/>
          <a:lstStyle/>
          <a:p>
            <a:pPr algn="ctr"/>
            <a:r>
              <a:rPr lang="en-US" dirty="0"/>
              <a:t>Memory address space of a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12CD5-410F-46F0-AA17-5BB0597425D0}"/>
              </a:ext>
            </a:extLst>
          </p:cNvPr>
          <p:cNvSpPr txBox="1"/>
          <p:nvPr/>
        </p:nvSpPr>
        <p:spPr>
          <a:xfrm>
            <a:off x="5650676" y="1668950"/>
            <a:ext cx="16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Kernel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0275E-874B-4F50-8BD2-9B4BA7EF9C89}"/>
              </a:ext>
            </a:extLst>
          </p:cNvPr>
          <p:cNvSpPr txBox="1"/>
          <p:nvPr/>
        </p:nvSpPr>
        <p:spPr>
          <a:xfrm>
            <a:off x="5672383" y="2004889"/>
            <a:ext cx="16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4B761-7519-40AA-9451-F80D4894C695}"/>
              </a:ext>
            </a:extLst>
          </p:cNvPr>
          <p:cNvSpPr txBox="1"/>
          <p:nvPr/>
        </p:nvSpPr>
        <p:spPr>
          <a:xfrm>
            <a:off x="5694155" y="3213678"/>
            <a:ext cx="16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7EE97-EB06-41A4-B087-05B6173EEA2E}"/>
              </a:ext>
            </a:extLst>
          </p:cNvPr>
          <p:cNvSpPr txBox="1"/>
          <p:nvPr/>
        </p:nvSpPr>
        <p:spPr>
          <a:xfrm>
            <a:off x="5687967" y="3767676"/>
            <a:ext cx="16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6E7B0-45E8-4310-B663-6473940B3FC7}"/>
              </a:ext>
            </a:extLst>
          </p:cNvPr>
          <p:cNvSpPr txBox="1"/>
          <p:nvPr/>
        </p:nvSpPr>
        <p:spPr>
          <a:xfrm>
            <a:off x="5650677" y="4518009"/>
            <a:ext cx="164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59A91-0925-4BA6-801B-84D47786050C}"/>
              </a:ext>
            </a:extLst>
          </p:cNvPr>
          <p:cNvSpPr txBox="1"/>
          <p:nvPr/>
        </p:nvSpPr>
        <p:spPr>
          <a:xfrm>
            <a:off x="5434521" y="2617126"/>
            <a:ext cx="110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18201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5C9DC6-CEAF-4724-A641-9F67FA2C7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7" t="38886" r="15616" b="21104"/>
          <a:stretch/>
        </p:blipFill>
        <p:spPr>
          <a:xfrm>
            <a:off x="1973779" y="1818461"/>
            <a:ext cx="4800600" cy="375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576A1-F8A6-42D8-A66E-7B20C38E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stack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D5718-0A60-4ADA-9D6B-47395E10CFA0}"/>
              </a:ext>
            </a:extLst>
          </p:cNvPr>
          <p:cNvSpPr txBox="1"/>
          <p:nvPr/>
        </p:nvSpPr>
        <p:spPr>
          <a:xfrm>
            <a:off x="2718619" y="395703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Buffer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1B9F8-8583-4815-85D0-5A425CEF7266}"/>
              </a:ext>
            </a:extLst>
          </p:cNvPr>
          <p:cNvSpPr txBox="1"/>
          <p:nvPr/>
        </p:nvSpPr>
        <p:spPr>
          <a:xfrm rot="5400000">
            <a:off x="5356491" y="400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36052-E5A0-49C1-A08A-E29BBF850C0E}"/>
              </a:ext>
            </a:extLst>
          </p:cNvPr>
          <p:cNvSpPr txBox="1"/>
          <p:nvPr/>
        </p:nvSpPr>
        <p:spPr>
          <a:xfrm rot="5400000">
            <a:off x="4708791" y="40771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B73B5-9241-4E41-9F83-1F90964293A1}"/>
              </a:ext>
            </a:extLst>
          </p:cNvPr>
          <p:cNvSpPr txBox="1"/>
          <p:nvPr/>
        </p:nvSpPr>
        <p:spPr>
          <a:xfrm>
            <a:off x="5000630" y="5676722"/>
            <a:ext cx="200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517FA-33C4-4B27-A5EE-B3C0244BF23F}"/>
              </a:ext>
            </a:extLst>
          </p:cNvPr>
          <p:cNvSpPr txBox="1"/>
          <p:nvPr/>
        </p:nvSpPr>
        <p:spPr>
          <a:xfrm>
            <a:off x="2903291" y="5537128"/>
            <a:ext cx="138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pointer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A85E9EA-AB46-4215-993F-114B805DE8A6}"/>
              </a:ext>
            </a:extLst>
          </p:cNvPr>
          <p:cNvCxnSpPr>
            <a:stCxn id="8" idx="3"/>
          </p:cNvCxnSpPr>
          <p:nvPr/>
        </p:nvCxnSpPr>
        <p:spPr>
          <a:xfrm flipV="1">
            <a:off x="4283857" y="5184696"/>
            <a:ext cx="337106" cy="537098"/>
          </a:xfrm>
          <a:prstGeom prst="curvedConnector2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EDA6C94-2474-46E6-8492-7DA865F7204C}"/>
              </a:ext>
            </a:extLst>
          </p:cNvPr>
          <p:cNvCxnSpPr>
            <a:cxnSpLocks/>
          </p:cNvCxnSpPr>
          <p:nvPr/>
        </p:nvCxnSpPr>
        <p:spPr>
          <a:xfrm rot="10800000">
            <a:off x="5029725" y="5236528"/>
            <a:ext cx="256401" cy="498187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3F98510-51FE-4A7D-8FA3-1B12E66A539E}"/>
              </a:ext>
            </a:extLst>
          </p:cNvPr>
          <p:cNvCxnSpPr/>
          <p:nvPr/>
        </p:nvCxnSpPr>
        <p:spPr>
          <a:xfrm flipV="1">
            <a:off x="4283857" y="5184696"/>
            <a:ext cx="337106" cy="537098"/>
          </a:xfrm>
          <a:prstGeom prst="curved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it works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Allocate memory in a program – say 500 bytes</a:t>
            </a:r>
          </a:p>
          <a:p>
            <a:r>
              <a:rPr lang="en-US" dirty="0"/>
              <a:t>We need to know how big our malicious code is – say 100 bytes</a:t>
            </a:r>
          </a:p>
          <a:p>
            <a:r>
              <a:rPr lang="en-US" dirty="0"/>
              <a:t>So, we need a little over 400 bytes of NOP code (no operation) – say 410 bytes</a:t>
            </a:r>
          </a:p>
          <a:p>
            <a:pPr lvl="1"/>
            <a:r>
              <a:rPr lang="en-US" dirty="0"/>
              <a:t>This ensures the malicious code goes into the base point of the stack</a:t>
            </a:r>
          </a:p>
          <a:p>
            <a:r>
              <a:rPr lang="en-US" dirty="0"/>
              <a:t>The first 410 bytes are in the buffer area. The 100 bytes of malicious code fills the rest of the buffer and the base point</a:t>
            </a:r>
          </a:p>
          <a:p>
            <a:r>
              <a:rPr lang="en-US" dirty="0"/>
              <a:t>Add on the address of our malicious code to the return address in the stack</a:t>
            </a:r>
          </a:p>
          <a:p>
            <a:r>
              <a:rPr lang="en-US" dirty="0"/>
              <a:t>Now we have exploited buffer overflow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3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1A31-C963-4308-A344-4A9A724E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 it works – Example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3369E38-03AA-493F-A707-17A55FA74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267938"/>
              </p:ext>
            </p:extLst>
          </p:nvPr>
        </p:nvGraphicFramePr>
        <p:xfrm>
          <a:off x="440585" y="1517561"/>
          <a:ext cx="492346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1D2796B-396F-4A12-9430-5A0836BFA63E}"/>
              </a:ext>
            </a:extLst>
          </p:cNvPr>
          <p:cNvCxnSpPr/>
          <p:nvPr/>
        </p:nvCxnSpPr>
        <p:spPr>
          <a:xfrm flipV="1">
            <a:off x="816802" y="3297890"/>
            <a:ext cx="947091" cy="554141"/>
          </a:xfrm>
          <a:prstGeom prst="bentConnector3">
            <a:avLst>
              <a:gd name="adj1" fmla="val 50000"/>
            </a:avLst>
          </a:prstGeom>
          <a:ln w="38100">
            <a:headEnd type="oval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585F8F-357C-4EFC-AF41-7000592F7747}"/>
              </a:ext>
            </a:extLst>
          </p:cNvPr>
          <p:cNvSpPr txBox="1"/>
          <p:nvPr/>
        </p:nvSpPr>
        <p:spPr>
          <a:xfrm>
            <a:off x="0" y="34768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input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E6CD3-15A3-433E-8BE3-058BFF38C3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27" t="38886" r="15616" b="21104"/>
          <a:stretch/>
        </p:blipFill>
        <p:spPr>
          <a:xfrm>
            <a:off x="4708457" y="1852081"/>
            <a:ext cx="4152207" cy="324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7A5552-9AE9-457B-97DF-E17391BAA2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751" t="49346" r="14366" b="28580"/>
          <a:stretch/>
        </p:blipFill>
        <p:spPr>
          <a:xfrm>
            <a:off x="4708456" y="3061572"/>
            <a:ext cx="4152207" cy="1909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9F274-49F2-4254-A1DD-5974A3E5E3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753" t="50019" r="14991" b="27781"/>
          <a:stretch/>
        </p:blipFill>
        <p:spPr>
          <a:xfrm>
            <a:off x="4708457" y="3123127"/>
            <a:ext cx="4042738" cy="1913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7F491-B5F6-4F46-951C-2D4B320A404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250" t="49410" r="22493" b="27772"/>
          <a:stretch/>
        </p:blipFill>
        <p:spPr>
          <a:xfrm>
            <a:off x="4708457" y="3061573"/>
            <a:ext cx="4152206" cy="197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overflows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Stack based</a:t>
            </a:r>
          </a:p>
          <a:p>
            <a:pPr marL="696912" lvl="1" indent="-457200"/>
            <a:r>
              <a:rPr lang="en-US" dirty="0"/>
              <a:t>Most common type</a:t>
            </a:r>
          </a:p>
          <a:p>
            <a:pPr marL="696912" lvl="1" indent="-457200"/>
            <a:r>
              <a:rPr lang="en-US" dirty="0"/>
              <a:t>Exploits a memory spaced reserved for an object in a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Heap based</a:t>
            </a:r>
          </a:p>
          <a:p>
            <a:pPr marL="696912" lvl="1" indent="-457200"/>
            <a:r>
              <a:rPr lang="en-US" dirty="0"/>
              <a:t>Difficult to do; rare</a:t>
            </a:r>
          </a:p>
          <a:p>
            <a:pPr marL="696912" lvl="1" indent="-457200"/>
            <a:r>
              <a:rPr lang="en-US" dirty="0"/>
              <a:t>Flood memory space reserved for a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7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Occurs when a program using a number in a mathematical operation will result in a larger number that ends up not fitting in the integer type used to store it</a:t>
            </a:r>
          </a:p>
          <a:p>
            <a:r>
              <a:rPr lang="en-US" dirty="0"/>
              <a:t>You can’t exploit an integer overflow to add arbitrary malicious code to the program</a:t>
            </a:r>
          </a:p>
          <a:p>
            <a:r>
              <a:rPr lang="en-US" dirty="0"/>
              <a:t>So how is this a dangerous exploit?</a:t>
            </a:r>
          </a:p>
          <a:p>
            <a:pPr lvl="1"/>
            <a:r>
              <a:rPr lang="en-US" dirty="0"/>
              <a:t>The system cannot detect that the calculation is incorrect and will operate under the assumption that it is</a:t>
            </a:r>
          </a:p>
          <a:p>
            <a:pPr lvl="2"/>
            <a:r>
              <a:rPr lang="en-US" sz="1600" dirty="0"/>
              <a:t>The result is unexpected behavior from the system</a:t>
            </a:r>
          </a:p>
          <a:p>
            <a:pPr lvl="1"/>
            <a:r>
              <a:rPr lang="en-US" dirty="0"/>
              <a:t>Bad calculations can wreak havoc on programs that are used for sensitive things like rockets or money calculations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161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2140</TotalTime>
  <Words>1466</Words>
  <Application>Microsoft Office PowerPoint</Application>
  <PresentationFormat>On-screen Show (4:3)</PresentationFormat>
  <Paragraphs>174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PP_C5Modules_CC_License_standard</vt:lpstr>
      <vt:lpstr> Vulnerabilities</vt:lpstr>
      <vt:lpstr>Learning Outcomes</vt:lpstr>
      <vt:lpstr>Buffer Overflow</vt:lpstr>
      <vt:lpstr>Memory address space of a process</vt:lpstr>
      <vt:lpstr>Components of stack memory</vt:lpstr>
      <vt:lpstr>Way it works – Example</vt:lpstr>
      <vt:lpstr>Way it works – Example</vt:lpstr>
      <vt:lpstr>Types of buffer overflows</vt:lpstr>
      <vt:lpstr>Integer Overflow</vt:lpstr>
      <vt:lpstr>Integer Underflow</vt:lpstr>
      <vt:lpstr>Format String attack</vt:lpstr>
      <vt:lpstr>Why this exploit works so well</vt:lpstr>
      <vt:lpstr>Avoiding exploitation</vt:lpstr>
      <vt:lpstr>The Morris Worm – 1988</vt:lpstr>
      <vt:lpstr>The Morris Worm continued ~</vt:lpstr>
      <vt:lpstr>Blaster Worm – 2003</vt:lpstr>
      <vt:lpstr>Blaster Worm continued ~</vt:lpstr>
      <vt:lpstr>Heartbleed – 2012-2014</vt:lpstr>
      <vt:lpstr>Heartbleed continued ~</vt:lpstr>
      <vt:lpstr>Heartbleed continued ~</vt:lpstr>
      <vt:lpstr>Demo – code</vt:lpstr>
      <vt:lpstr>Demo – output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Hahn, Danica</cp:lastModifiedBy>
  <cp:revision>205</cp:revision>
  <cp:lastPrinted>2016-07-18T16:40:10Z</cp:lastPrinted>
  <dcterms:created xsi:type="dcterms:W3CDTF">2016-07-03T20:12:42Z</dcterms:created>
  <dcterms:modified xsi:type="dcterms:W3CDTF">2017-07-27T16:55:36Z</dcterms:modified>
</cp:coreProperties>
</file>