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png&amp;ehk=N5lP3TEBV50"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8"/>
  </p:notesMasterIdLst>
  <p:sldIdLst>
    <p:sldId id="256" r:id="rId2"/>
    <p:sldId id="303" r:id="rId3"/>
    <p:sldId id="304" r:id="rId4"/>
    <p:sldId id="305" r:id="rId5"/>
    <p:sldId id="306" r:id="rId6"/>
    <p:sldId id="307" r:id="rId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33" autoAdjust="0"/>
    <p:restoredTop sz="93818" autoAdjust="0"/>
  </p:normalViewPr>
  <p:slideViewPr>
    <p:cSldViewPr snapToGrid="0" snapToObjects="1">
      <p:cViewPr varScale="1">
        <p:scale>
          <a:sx n="42" d="100"/>
          <a:sy n="42" d="100"/>
        </p:scale>
        <p:origin x="55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F34958D-5910-2B4E-8346-D45CE8D303AB}" type="datetimeFigureOut">
              <a:rPr lang="en-US" smtClean="0"/>
              <a:t>8/7/2017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27B6843-3AD9-D947-BFC2-4A81687A714D}" type="slidenum">
              <a:rPr lang="en-US" smtClean="0"/>
              <a:t>‹#›</a:t>
            </a:fld>
            <a:endParaRPr lang="en-US"/>
          </a:p>
        </p:txBody>
      </p:sp>
    </p:spTree>
    <p:extLst>
      <p:ext uri="{BB962C8B-B14F-4D97-AF65-F5344CB8AC3E}">
        <p14:creationId xmlns:p14="http://schemas.microsoft.com/office/powerpoint/2010/main" val="21413215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a:t>
            </a:fld>
            <a:endParaRPr lang="en-US"/>
          </a:p>
        </p:txBody>
      </p:sp>
    </p:spTree>
    <p:extLst>
      <p:ext uri="{BB962C8B-B14F-4D97-AF65-F5344CB8AC3E}">
        <p14:creationId xmlns:p14="http://schemas.microsoft.com/office/powerpoint/2010/main" val="298592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2</a:t>
            </a:fld>
            <a:endParaRPr lang="en-US"/>
          </a:p>
        </p:txBody>
      </p:sp>
    </p:spTree>
    <p:extLst>
      <p:ext uri="{BB962C8B-B14F-4D97-AF65-F5344CB8AC3E}">
        <p14:creationId xmlns:p14="http://schemas.microsoft.com/office/powerpoint/2010/main" val="3584173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10" name="Group 9"/>
          <p:cNvGrpSpPr/>
          <p:nvPr/>
        </p:nvGrpSpPr>
        <p:grpSpPr>
          <a:xfrm>
            <a:off x="2249552" y="3401981"/>
            <a:ext cx="5372100" cy="2059641"/>
            <a:chOff x="914400" y="3657600"/>
            <a:chExt cx="7162800" cy="2059641"/>
          </a:xfrm>
        </p:grpSpPr>
        <p:sp>
          <p:nvSpPr>
            <p:cNvPr id="11" name="Rectangle 10"/>
            <p:cNvSpPr/>
            <p:nvPr/>
          </p:nvSpPr>
          <p:spPr>
            <a:xfrm>
              <a:off x="914400" y="3657600"/>
              <a:ext cx="7162800" cy="12954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p:nvSpPr>
          <p:spPr>
            <a:xfrm>
              <a:off x="914400" y="5069541"/>
              <a:ext cx="7162800" cy="6477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Rectangle 12"/>
            <p:cNvSpPr/>
            <p:nvPr/>
          </p:nvSpPr>
          <p:spPr>
            <a:xfrm>
              <a:off x="914400" y="3657600"/>
              <a:ext cx="228600" cy="12954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p:nvSpPr>
          <p:spPr>
            <a:xfrm>
              <a:off x="914400" y="5069541"/>
              <a:ext cx="228600" cy="6477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5" name="Title 1"/>
          <p:cNvSpPr>
            <a:spLocks noGrp="1"/>
          </p:cNvSpPr>
          <p:nvPr>
            <p:ph type="ctrTitle" hasCustomPrompt="1"/>
          </p:nvPr>
        </p:nvSpPr>
        <p:spPr>
          <a:xfrm>
            <a:off x="2629775" y="3616586"/>
            <a:ext cx="4611655" cy="803564"/>
          </a:xfrm>
          <a:prstGeom prst="rect">
            <a:avLst/>
          </a:prstGeom>
        </p:spPr>
        <p:txBody>
          <a:bodyPr anchor="b">
            <a:noAutofit/>
          </a:bodyPr>
          <a:lstStyle>
            <a:lvl1pPr algn="l">
              <a:defRPr lang="en-US" sz="3000" b="1" kern="1200" baseline="0" dirty="0" smtClean="0">
                <a:solidFill>
                  <a:srgbClr val="2955A6"/>
                </a:solidFill>
                <a:latin typeface="+mj-lt"/>
                <a:ea typeface="+mj-ea"/>
                <a:cs typeface="+mj-cs"/>
              </a:defRPr>
            </a:lvl1pPr>
          </a:lstStyle>
          <a:p>
            <a:r>
              <a:rPr lang="en-US" dirty="0"/>
              <a:t>Module Name</a:t>
            </a:r>
          </a:p>
        </p:txBody>
      </p:sp>
      <p:sp>
        <p:nvSpPr>
          <p:cNvPr id="20" name="Text Placeholder 19"/>
          <p:cNvSpPr>
            <a:spLocks noGrp="1"/>
          </p:cNvSpPr>
          <p:nvPr>
            <p:ph type="body" sz="quarter" idx="13"/>
          </p:nvPr>
        </p:nvSpPr>
        <p:spPr>
          <a:xfrm>
            <a:off x="2629775" y="4998325"/>
            <a:ext cx="4220429" cy="278892"/>
          </a:xfrm>
          <a:prstGeom prst="rect">
            <a:avLst/>
          </a:prstGeom>
        </p:spPr>
        <p:txBody>
          <a:bodyPr anchor="ctr"/>
          <a:lstStyle>
            <a:lvl1pPr marL="0" indent="0">
              <a:buNone/>
              <a:defRPr/>
            </a:lvl1pPr>
            <a:lvl3pPr marL="685800" indent="0">
              <a:buNone/>
              <a:defRPr/>
            </a:lvl3pPr>
            <a:lvl5pPr marL="1371600" indent="0" algn="l">
              <a:buNone/>
              <a:defRPr/>
            </a:lvl5pPr>
          </a:lstStyle>
          <a:p>
            <a:pPr lvl="0"/>
            <a:r>
              <a:rPr lang="en-US"/>
              <a:t>Edit Master text styles</a:t>
            </a:r>
          </a:p>
        </p:txBody>
      </p:sp>
    </p:spTree>
    <p:extLst>
      <p:ext uri="{BB962C8B-B14F-4D97-AF65-F5344CB8AC3E}">
        <p14:creationId xmlns:p14="http://schemas.microsoft.com/office/powerpoint/2010/main" val="337427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1325563"/>
          </a:xfrm>
          <a:prstGeom prst="rect">
            <a:avLst/>
          </a:prstGeom>
        </p:spPr>
        <p:txBody>
          <a:bodyPr/>
          <a:lstStyle>
            <a:lvl1pPr>
              <a:defRPr/>
            </a:lvl1pPr>
          </a:lstStyle>
          <a:p>
            <a:r>
              <a:rPr lang="en-US" dirty="0"/>
              <a:t>Slide Title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98986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2975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32217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769342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255260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8478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14588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Last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92587" y="187779"/>
            <a:ext cx="5550681" cy="6670221"/>
          </a:xfrm>
          <a:prstGeom prst="rect">
            <a:avLst/>
          </a:prstGeom>
        </p:spPr>
      </p:pic>
    </p:spTree>
    <p:extLst>
      <p:ext uri="{BB962C8B-B14F-4D97-AF65-F5344CB8AC3E}">
        <p14:creationId xmlns:p14="http://schemas.microsoft.com/office/powerpoint/2010/main" val="265490986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s://creativecommons.org/licenses/by/4.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title="Page Number"/>
          <p:cNvSpPr>
            <a:spLocks noGrp="1"/>
          </p:cNvSpPr>
          <p:nvPr>
            <p:ph type="sldNum" sz="quarter" idx="4"/>
          </p:nvPr>
        </p:nvSpPr>
        <p:spPr>
          <a:xfrm>
            <a:off x="8019661" y="6329898"/>
            <a:ext cx="49568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26FE3C-7E70-4420-AA12-392E0D4EE99D}" type="slidenum">
              <a:rPr lang="en-US" smtClean="0"/>
              <a:t>‹#›</a:t>
            </a:fld>
            <a:endParaRPr lang="en-US" dirty="0"/>
          </a:p>
        </p:txBody>
      </p:sp>
      <p:sp>
        <p:nvSpPr>
          <p:cNvPr id="7" name="Title Placeholder 6"/>
          <p:cNvSpPr>
            <a:spLocks noGrp="1"/>
          </p:cNvSpPr>
          <p:nvPr>
            <p:ph type="title"/>
          </p:nvPr>
        </p:nvSpPr>
        <p:spPr>
          <a:xfrm>
            <a:off x="628650" y="457200"/>
            <a:ext cx="5685995" cy="11011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Text Placeholder 3"/>
          <p:cNvSpPr>
            <a:spLocks noGrp="1"/>
          </p:cNvSpPr>
          <p:nvPr>
            <p:ph type="body" idx="1"/>
          </p:nvPr>
        </p:nvSpPr>
        <p:spPr>
          <a:xfrm>
            <a:off x="628650" y="1825625"/>
            <a:ext cx="7886700" cy="4482632"/>
          </a:xfrm>
          <a:prstGeom prst="rect">
            <a:avLst/>
          </a:prstGeom>
        </p:spPr>
        <p:txBody>
          <a:bodyPr vert="horz" lIns="91440" tIns="45720" rIns="91440" bIns="45720" rtlCol="0">
            <a:normAutofit/>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en-US" dirty="0"/>
              <a:t>Click to edit M</a:t>
            </a:r>
          </a:p>
          <a:p>
            <a:pPr lvl="0"/>
            <a:r>
              <a:rPr lang="en-US" dirty="0"/>
              <a:t>aster text styles</a:t>
            </a:r>
          </a:p>
          <a:p>
            <a:pPr lvl="1"/>
            <a:r>
              <a:rPr lang="en-US" dirty="0"/>
              <a:t>Second </a:t>
            </a:r>
            <a:r>
              <a:rPr lang="en-US" dirty="0" err="1"/>
              <a:t>levelThird</a:t>
            </a:r>
            <a:r>
              <a:rPr lang="en-US" dirty="0"/>
              <a:t> level</a:t>
            </a:r>
          </a:p>
          <a:p>
            <a:pPr lvl="3"/>
            <a:r>
              <a:rPr lang="en-US" dirty="0"/>
              <a:t>Fourth level</a:t>
            </a:r>
          </a:p>
          <a:p>
            <a:pPr lvl="4"/>
            <a:r>
              <a:rPr lang="en-US" dirty="0"/>
              <a:t>Fifth level</a:t>
            </a:r>
          </a:p>
        </p:txBody>
      </p:sp>
      <p:sp>
        <p:nvSpPr>
          <p:cNvPr id="13" name="Rectangle 2"/>
          <p:cNvSpPr>
            <a:spLocks noChangeArrowheads="1"/>
          </p:cNvSpPr>
          <p:nvPr/>
        </p:nvSpPr>
        <p:spPr bwMode="auto">
          <a:xfrm>
            <a:off x="1" y="9010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pic>
        <p:nvPicPr>
          <p:cNvPr id="1025" name="Picture 2" descr="reative Commons License"/>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38565" y="6401628"/>
            <a:ext cx="838200" cy="2921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userDrawn="1"/>
        </p:nvSpPr>
        <p:spPr bwMode="auto">
          <a:xfrm>
            <a:off x="976765" y="6415091"/>
            <a:ext cx="5700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1000" b="0" i="0" u="none" strike="noStrike" cap="none" normalizeH="0" baseline="0" dirty="0">
                <a:ln>
                  <a:noFill/>
                </a:ln>
                <a:solidFill>
                  <a:schemeClr val="tx1"/>
                </a:solidFill>
                <a:effectLst/>
                <a:latin typeface="Arial" charset="0"/>
              </a:rPr>
              <a:t>  This document is licensed with a </a:t>
            </a:r>
            <a:r>
              <a:rPr kumimoji="0" lang="x-none" altLang="x-none" sz="1000" b="0" i="0" u="none" strike="noStrike" cap="none" normalizeH="0" baseline="0" dirty="0">
                <a:ln>
                  <a:noFill/>
                </a:ln>
                <a:solidFill>
                  <a:schemeClr val="tx1"/>
                </a:solidFill>
                <a:effectLst/>
                <a:latin typeface="Arial" charset="0"/>
                <a:hlinkClick r:id="rId12"/>
              </a:rPr>
              <a:t>Creative Commons Attribution 4.0 International License</a:t>
            </a:r>
            <a:r>
              <a:rPr kumimoji="0" lang="x-none" altLang="x-none" sz="1000" b="0" i="0" u="none" strike="noStrike" cap="none" normalizeH="0" baseline="0" dirty="0">
                <a:ln>
                  <a:noFill/>
                </a:ln>
                <a:solidFill>
                  <a:schemeClr val="tx1"/>
                </a:solidFill>
                <a:effectLst/>
                <a:latin typeface="Arial" charset="0"/>
              </a:rPr>
              <a:t> ©2017 </a:t>
            </a:r>
          </a:p>
        </p:txBody>
      </p:sp>
    </p:spTree>
    <p:extLst>
      <p:ext uri="{BB962C8B-B14F-4D97-AF65-F5344CB8AC3E}">
        <p14:creationId xmlns:p14="http://schemas.microsoft.com/office/powerpoint/2010/main" val="282788346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amp;ehk=N5lP3TEBV50"/><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3300" dirty="0"/>
            </a:br>
            <a:br>
              <a:rPr lang="en-US" sz="3300" dirty="0"/>
            </a:br>
            <a:r>
              <a:rPr lang="en-US" sz="3300" dirty="0"/>
              <a:t>Vulnerabilities</a:t>
            </a:r>
            <a:endParaRPr lang="en-US" dirty="0"/>
          </a:p>
        </p:txBody>
      </p:sp>
      <p:sp>
        <p:nvSpPr>
          <p:cNvPr id="3" name="Subtitle 2"/>
          <p:cNvSpPr>
            <a:spLocks noGrp="1"/>
          </p:cNvSpPr>
          <p:nvPr>
            <p:ph type="body" sz="quarter" idx="13"/>
          </p:nvPr>
        </p:nvSpPr>
        <p:spPr/>
        <p:txBody>
          <a:bodyPr>
            <a:noAutofit/>
          </a:bodyPr>
          <a:lstStyle/>
          <a:p>
            <a:pPr algn="l"/>
            <a:r>
              <a:rPr lang="en-US" sz="2000" b="1" dirty="0">
                <a:solidFill>
                  <a:schemeClr val="accent5">
                    <a:lumMod val="75000"/>
                  </a:schemeClr>
                </a:solidFill>
              </a:rPr>
              <a:t>10. Local &amp; Remote Access</a:t>
            </a:r>
          </a:p>
        </p:txBody>
      </p:sp>
    </p:spTree>
    <p:extLst>
      <p:ext uri="{BB962C8B-B14F-4D97-AF65-F5344CB8AC3E}">
        <p14:creationId xmlns:p14="http://schemas.microsoft.com/office/powerpoint/2010/main" val="2704345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a:t>
            </a:r>
          </a:p>
        </p:txBody>
      </p:sp>
      <p:sp>
        <p:nvSpPr>
          <p:cNvPr id="3" name="Content Placeholder 2"/>
          <p:cNvSpPr>
            <a:spLocks noGrp="1"/>
          </p:cNvSpPr>
          <p:nvPr>
            <p:ph idx="1"/>
          </p:nvPr>
        </p:nvSpPr>
        <p:spPr/>
        <p:txBody>
          <a:bodyPr>
            <a:normAutofit/>
          </a:bodyPr>
          <a:lstStyle/>
          <a:p>
            <a:pPr marL="0" indent="0">
              <a:buNone/>
            </a:pPr>
            <a:r>
              <a:rPr lang="en-US" dirty="0"/>
              <a:t>Upon completion of this unit, students will be able </a:t>
            </a:r>
            <a:r>
              <a:rPr lang="en-US"/>
              <a:t>to:</a:t>
            </a:r>
            <a:endParaRPr lang="en-US" dirty="0"/>
          </a:p>
          <a:p>
            <a:pPr lvl="1"/>
            <a:r>
              <a:rPr lang="en-US" dirty="0"/>
              <a:t>Students will possess a thorough understanding of the various types of vulnerabilities (design and/or implementation weaknesses), their underlying causes, their identifying characteristics, the ways in which they are exploited, and potential mitigation strategies. They will also know how to apply fundamental security design principles during system design, development and implementation to minimize vulnerabilities.</a:t>
            </a:r>
          </a:p>
          <a:p>
            <a:pPr lvl="1"/>
            <a:r>
              <a:rPr lang="en-US" dirty="0"/>
              <a:t>Students will understand how a vulnerability in a given context may be applied to alternative contexts and to adapt vulnerabilities so that lessons from them can be applied to alternative contexts.</a:t>
            </a:r>
          </a:p>
        </p:txBody>
      </p:sp>
    </p:spTree>
    <p:extLst>
      <p:ext uri="{BB962C8B-B14F-4D97-AF65-F5344CB8AC3E}">
        <p14:creationId xmlns:p14="http://schemas.microsoft.com/office/powerpoint/2010/main" val="287608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7FE92-F019-4CF5-B762-BB430B5FCF30}"/>
              </a:ext>
            </a:extLst>
          </p:cNvPr>
          <p:cNvSpPr>
            <a:spLocks noGrp="1"/>
          </p:cNvSpPr>
          <p:nvPr>
            <p:ph type="title"/>
          </p:nvPr>
        </p:nvSpPr>
        <p:spPr/>
        <p:txBody>
          <a:bodyPr/>
          <a:lstStyle/>
          <a:p>
            <a:r>
              <a:rPr lang="en-US" dirty="0"/>
              <a:t>Local Access</a:t>
            </a:r>
          </a:p>
        </p:txBody>
      </p:sp>
      <p:sp>
        <p:nvSpPr>
          <p:cNvPr id="3" name="Content Placeholder 2">
            <a:extLst>
              <a:ext uri="{FF2B5EF4-FFF2-40B4-BE49-F238E27FC236}">
                <a16:creationId xmlns:a16="http://schemas.microsoft.com/office/drawing/2014/main" id="{33E41B0D-716A-4C87-9832-D770392505AA}"/>
              </a:ext>
            </a:extLst>
          </p:cNvPr>
          <p:cNvSpPr>
            <a:spLocks noGrp="1"/>
          </p:cNvSpPr>
          <p:nvPr>
            <p:ph idx="1"/>
          </p:nvPr>
        </p:nvSpPr>
        <p:spPr/>
        <p:txBody>
          <a:bodyPr/>
          <a:lstStyle/>
          <a:p>
            <a:r>
              <a:rPr lang="en-US" dirty="0"/>
              <a:t>Being physically at a system to gain access</a:t>
            </a:r>
          </a:p>
          <a:p>
            <a:r>
              <a:rPr lang="en-US" dirty="0"/>
              <a:t>Also called “privilege escalation attacks”</a:t>
            </a:r>
          </a:p>
          <a:p>
            <a:r>
              <a:rPr lang="en-US" dirty="0"/>
              <a:t>Two types:</a:t>
            </a:r>
          </a:p>
          <a:p>
            <a:pPr lvl="1"/>
            <a:r>
              <a:rPr lang="en-US" dirty="0"/>
              <a:t>Horizontal – doesn’t gain more privileges (i.e. bank account users)</a:t>
            </a:r>
          </a:p>
          <a:p>
            <a:pPr lvl="1"/>
            <a:r>
              <a:rPr lang="en-US" dirty="0"/>
              <a:t>Vertical – gains more privileges (bypassing the lock screen on a smartphone)</a:t>
            </a:r>
          </a:p>
        </p:txBody>
      </p:sp>
    </p:spTree>
    <p:extLst>
      <p:ext uri="{BB962C8B-B14F-4D97-AF65-F5344CB8AC3E}">
        <p14:creationId xmlns:p14="http://schemas.microsoft.com/office/powerpoint/2010/main" val="2628702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F3A38D3-5939-458B-8395-F37C41B22256}"/>
              </a:ext>
            </a:extLst>
          </p:cNvPr>
          <p:cNvSpPr/>
          <p:nvPr/>
        </p:nvSpPr>
        <p:spPr>
          <a:xfrm>
            <a:off x="987362" y="2812001"/>
            <a:ext cx="6582032" cy="3484605"/>
          </a:xfrm>
          <a:prstGeom prst="rect">
            <a:avLst/>
          </a:prstGeom>
          <a:solidFill>
            <a:schemeClr val="bg1"/>
          </a:solidFill>
          <a:ln w="57150">
            <a:solidFill>
              <a:schemeClr val="tx1"/>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2" name="Title 1">
            <a:extLst>
              <a:ext uri="{FF2B5EF4-FFF2-40B4-BE49-F238E27FC236}">
                <a16:creationId xmlns:a16="http://schemas.microsoft.com/office/drawing/2014/main" id="{EE96DEC4-F3D2-4599-9419-756D0A073A14}"/>
              </a:ext>
            </a:extLst>
          </p:cNvPr>
          <p:cNvSpPr>
            <a:spLocks noGrp="1"/>
          </p:cNvSpPr>
          <p:nvPr>
            <p:ph type="title"/>
          </p:nvPr>
        </p:nvSpPr>
        <p:spPr/>
        <p:txBody>
          <a:bodyPr/>
          <a:lstStyle/>
          <a:p>
            <a:r>
              <a:rPr lang="en-US" dirty="0"/>
              <a:t>Local Access</a:t>
            </a:r>
          </a:p>
        </p:txBody>
      </p:sp>
      <p:sp>
        <p:nvSpPr>
          <p:cNvPr id="3" name="Content Placeholder 2">
            <a:extLst>
              <a:ext uri="{FF2B5EF4-FFF2-40B4-BE49-F238E27FC236}">
                <a16:creationId xmlns:a16="http://schemas.microsoft.com/office/drawing/2014/main" id="{13141F51-E385-4333-B0BB-50B3C0903A47}"/>
              </a:ext>
            </a:extLst>
          </p:cNvPr>
          <p:cNvSpPr>
            <a:spLocks noGrp="1"/>
          </p:cNvSpPr>
          <p:nvPr>
            <p:ph idx="1"/>
          </p:nvPr>
        </p:nvSpPr>
        <p:spPr/>
        <p:txBody>
          <a:bodyPr/>
          <a:lstStyle/>
          <a:p>
            <a:r>
              <a:rPr lang="en-US" dirty="0"/>
              <a:t>Logs in while the user is still on the lock screen, either through a backdoor or getting the password, but being physically at the target system</a:t>
            </a:r>
          </a:p>
        </p:txBody>
      </p:sp>
      <p:pic>
        <p:nvPicPr>
          <p:cNvPr id="4" name="Picture 3">
            <a:extLst>
              <a:ext uri="{FF2B5EF4-FFF2-40B4-BE49-F238E27FC236}">
                <a16:creationId xmlns:a16="http://schemas.microsoft.com/office/drawing/2014/main" id="{97B9308D-F238-4B22-A22D-3C2DE71743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2278" y="3988122"/>
            <a:ext cx="1587027" cy="1270694"/>
          </a:xfrm>
          <a:prstGeom prst="rect">
            <a:avLst/>
          </a:prstGeom>
        </p:spPr>
      </p:pic>
      <p:sp>
        <p:nvSpPr>
          <p:cNvPr id="5" name="Cloud 4">
            <a:extLst>
              <a:ext uri="{FF2B5EF4-FFF2-40B4-BE49-F238E27FC236}">
                <a16:creationId xmlns:a16="http://schemas.microsoft.com/office/drawing/2014/main" id="{B97C4E96-6F9C-4C2E-AF81-B950728C715B}"/>
              </a:ext>
            </a:extLst>
          </p:cNvPr>
          <p:cNvSpPr/>
          <p:nvPr/>
        </p:nvSpPr>
        <p:spPr>
          <a:xfrm rot="371808">
            <a:off x="5168522" y="3093595"/>
            <a:ext cx="1443403" cy="923373"/>
          </a:xfrm>
          <a:prstGeom prst="cloud">
            <a:avLst/>
          </a:prstGeom>
          <a:solidFill>
            <a:schemeClr val="accent1">
              <a:lumMod val="20000"/>
              <a:lumOff val="80000"/>
            </a:schemeClr>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pic>
        <p:nvPicPr>
          <p:cNvPr id="6" name="Picture 5">
            <a:extLst>
              <a:ext uri="{FF2B5EF4-FFF2-40B4-BE49-F238E27FC236}">
                <a16:creationId xmlns:a16="http://schemas.microsoft.com/office/drawing/2014/main" id="{CF17212F-742B-40E3-9BDB-DF0C6C26A386}"/>
              </a:ext>
            </a:extLst>
          </p:cNvPr>
          <p:cNvPicPr/>
          <p:nvPr/>
        </p:nvPicPr>
        <p:blipFill>
          <a:blip r:embed="rId3">
            <a:extLst>
              <a:ext uri="{28A0092B-C50C-407E-A947-70E740481C1C}">
                <a14:useLocalDpi xmlns:a14="http://schemas.microsoft.com/office/drawing/2010/main" val="0"/>
              </a:ext>
            </a:extLst>
          </a:blip>
          <a:stretch>
            <a:fillRect/>
          </a:stretch>
        </p:blipFill>
        <p:spPr>
          <a:xfrm flipH="1">
            <a:off x="5283905" y="4742374"/>
            <a:ext cx="1414474" cy="1062649"/>
          </a:xfrm>
          <a:prstGeom prst="rect">
            <a:avLst/>
          </a:prstGeom>
        </p:spPr>
      </p:pic>
      <p:cxnSp>
        <p:nvCxnSpPr>
          <p:cNvPr id="7" name="Straight Arrow Connector 6">
            <a:extLst>
              <a:ext uri="{FF2B5EF4-FFF2-40B4-BE49-F238E27FC236}">
                <a16:creationId xmlns:a16="http://schemas.microsoft.com/office/drawing/2014/main" id="{9A3A2F56-CFCE-4D6F-B09D-AE539A9C44C7}"/>
              </a:ext>
            </a:extLst>
          </p:cNvPr>
          <p:cNvCxnSpPr>
            <a:cxnSpLocks/>
          </p:cNvCxnSpPr>
          <p:nvPr/>
        </p:nvCxnSpPr>
        <p:spPr>
          <a:xfrm>
            <a:off x="2893308" y="4971069"/>
            <a:ext cx="1842407" cy="28774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F9E8D90-096E-4BDA-8ABC-6B47AD6DAFB0}"/>
              </a:ext>
            </a:extLst>
          </p:cNvPr>
          <p:cNvCxnSpPr>
            <a:cxnSpLocks/>
          </p:cNvCxnSpPr>
          <p:nvPr/>
        </p:nvCxnSpPr>
        <p:spPr>
          <a:xfrm flipV="1">
            <a:off x="2845345" y="3657726"/>
            <a:ext cx="1816230" cy="54843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6AD5A4EF-D649-4034-8CF6-AE0D20B18155}"/>
              </a:ext>
            </a:extLst>
          </p:cNvPr>
          <p:cNvCxnSpPr/>
          <p:nvPr/>
        </p:nvCxnSpPr>
        <p:spPr>
          <a:xfrm>
            <a:off x="5890223" y="4092174"/>
            <a:ext cx="0" cy="531295"/>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A5E467F-C2DB-4E15-AC20-5B7D8C82B375}"/>
              </a:ext>
            </a:extLst>
          </p:cNvPr>
          <p:cNvSpPr txBox="1"/>
          <p:nvPr/>
        </p:nvSpPr>
        <p:spPr>
          <a:xfrm rot="506398">
            <a:off x="2898713" y="5073752"/>
            <a:ext cx="1680520" cy="369332"/>
          </a:xfrm>
          <a:prstGeom prst="rect">
            <a:avLst/>
          </a:prstGeom>
          <a:noFill/>
        </p:spPr>
        <p:txBody>
          <a:bodyPr wrap="square" rtlCol="0">
            <a:spAutoFit/>
          </a:bodyPr>
          <a:lstStyle/>
          <a:p>
            <a:r>
              <a:rPr lang="en-US" dirty="0">
                <a:solidFill>
                  <a:srgbClr val="FF0000"/>
                </a:solidFill>
              </a:rPr>
              <a:t>Local Access</a:t>
            </a:r>
          </a:p>
        </p:txBody>
      </p:sp>
      <p:sp>
        <p:nvSpPr>
          <p:cNvPr id="11" name="TextBox 10">
            <a:extLst>
              <a:ext uri="{FF2B5EF4-FFF2-40B4-BE49-F238E27FC236}">
                <a16:creationId xmlns:a16="http://schemas.microsoft.com/office/drawing/2014/main" id="{6B65AFD3-18BB-421D-AF9C-FACE5F80A035}"/>
              </a:ext>
            </a:extLst>
          </p:cNvPr>
          <p:cNvSpPr txBox="1"/>
          <p:nvPr/>
        </p:nvSpPr>
        <p:spPr>
          <a:xfrm>
            <a:off x="3818226" y="3999908"/>
            <a:ext cx="1950309" cy="369332"/>
          </a:xfrm>
          <a:prstGeom prst="rect">
            <a:avLst/>
          </a:prstGeom>
          <a:noFill/>
        </p:spPr>
        <p:txBody>
          <a:bodyPr wrap="square" rtlCol="0">
            <a:spAutoFit/>
          </a:bodyPr>
          <a:lstStyle/>
          <a:p>
            <a:r>
              <a:rPr lang="en-US" dirty="0">
                <a:solidFill>
                  <a:schemeClr val="accent1"/>
                </a:solidFill>
              </a:rPr>
              <a:t>Remote Access</a:t>
            </a:r>
          </a:p>
        </p:txBody>
      </p:sp>
      <p:sp>
        <p:nvSpPr>
          <p:cNvPr id="12" name="TextBox 11">
            <a:extLst>
              <a:ext uri="{FF2B5EF4-FFF2-40B4-BE49-F238E27FC236}">
                <a16:creationId xmlns:a16="http://schemas.microsoft.com/office/drawing/2014/main" id="{31CC1234-ABE7-47DA-A3CF-E41501071E5F}"/>
              </a:ext>
            </a:extLst>
          </p:cNvPr>
          <p:cNvSpPr txBox="1"/>
          <p:nvPr/>
        </p:nvSpPr>
        <p:spPr>
          <a:xfrm>
            <a:off x="5526550" y="3213763"/>
            <a:ext cx="1013254" cy="646331"/>
          </a:xfrm>
          <a:prstGeom prst="rect">
            <a:avLst/>
          </a:prstGeom>
          <a:noFill/>
        </p:spPr>
        <p:txBody>
          <a:bodyPr wrap="square" rtlCol="0">
            <a:spAutoFit/>
          </a:bodyPr>
          <a:lstStyle/>
          <a:p>
            <a:r>
              <a:rPr lang="en-US" dirty="0">
                <a:solidFill>
                  <a:schemeClr val="accent1"/>
                </a:solidFill>
              </a:rPr>
              <a:t>Web Apps</a:t>
            </a:r>
          </a:p>
        </p:txBody>
      </p:sp>
      <p:sp>
        <p:nvSpPr>
          <p:cNvPr id="13" name="TextBox 12">
            <a:extLst>
              <a:ext uri="{FF2B5EF4-FFF2-40B4-BE49-F238E27FC236}">
                <a16:creationId xmlns:a16="http://schemas.microsoft.com/office/drawing/2014/main" id="{67B87256-7187-4201-9AA1-11370C2FA73C}"/>
              </a:ext>
            </a:extLst>
          </p:cNvPr>
          <p:cNvSpPr txBox="1"/>
          <p:nvPr/>
        </p:nvSpPr>
        <p:spPr>
          <a:xfrm>
            <a:off x="5592455" y="5769880"/>
            <a:ext cx="1171829" cy="378940"/>
          </a:xfrm>
          <a:prstGeom prst="rect">
            <a:avLst/>
          </a:prstGeom>
          <a:noFill/>
        </p:spPr>
        <p:txBody>
          <a:bodyPr wrap="square" rtlCol="0">
            <a:spAutoFit/>
          </a:bodyPr>
          <a:lstStyle/>
          <a:p>
            <a:pPr algn="ctr"/>
            <a:r>
              <a:rPr lang="en-US" dirty="0">
                <a:solidFill>
                  <a:srgbClr val="00B050"/>
                </a:solidFill>
              </a:rPr>
              <a:t>Target</a:t>
            </a:r>
          </a:p>
        </p:txBody>
      </p:sp>
    </p:spTree>
    <p:extLst>
      <p:ext uri="{BB962C8B-B14F-4D97-AF65-F5344CB8AC3E}">
        <p14:creationId xmlns:p14="http://schemas.microsoft.com/office/powerpoint/2010/main" val="4229663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E5B90-32AC-4AD6-8CFE-1D9E50C1DFCF}"/>
              </a:ext>
            </a:extLst>
          </p:cNvPr>
          <p:cNvSpPr>
            <a:spLocks noGrp="1"/>
          </p:cNvSpPr>
          <p:nvPr>
            <p:ph type="title"/>
          </p:nvPr>
        </p:nvSpPr>
        <p:spPr/>
        <p:txBody>
          <a:bodyPr/>
          <a:lstStyle/>
          <a:p>
            <a:r>
              <a:rPr lang="en-US" dirty="0"/>
              <a:t>Remote Access</a:t>
            </a:r>
          </a:p>
        </p:txBody>
      </p:sp>
      <p:sp>
        <p:nvSpPr>
          <p:cNvPr id="3" name="Content Placeholder 2">
            <a:extLst>
              <a:ext uri="{FF2B5EF4-FFF2-40B4-BE49-F238E27FC236}">
                <a16:creationId xmlns:a16="http://schemas.microsoft.com/office/drawing/2014/main" id="{73254CA3-2D82-4A75-88CA-5D6FFF8DEDBA}"/>
              </a:ext>
            </a:extLst>
          </p:cNvPr>
          <p:cNvSpPr>
            <a:spLocks noGrp="1"/>
          </p:cNvSpPr>
          <p:nvPr>
            <p:ph idx="1"/>
          </p:nvPr>
        </p:nvSpPr>
        <p:spPr/>
        <p:txBody>
          <a:bodyPr/>
          <a:lstStyle/>
          <a:p>
            <a:r>
              <a:rPr lang="en-US" dirty="0"/>
              <a:t>Gaining authorization on a system </a:t>
            </a:r>
            <a:r>
              <a:rPr lang="en-US" i="1" u="sng" dirty="0"/>
              <a:t>without</a:t>
            </a:r>
            <a:r>
              <a:rPr lang="en-US" dirty="0"/>
              <a:t> being physically present</a:t>
            </a:r>
          </a:p>
          <a:p>
            <a:r>
              <a:rPr lang="en-US" dirty="0"/>
              <a:t>Usually used in corporate facilities and with servers</a:t>
            </a:r>
          </a:p>
          <a:p>
            <a:r>
              <a:rPr lang="en-US" dirty="0"/>
              <a:t>LAN file sharing on a home network is not considered remote access</a:t>
            </a:r>
          </a:p>
          <a:p>
            <a:r>
              <a:rPr lang="en-US" dirty="0"/>
              <a:t>Different aspects of remote access:</a:t>
            </a:r>
          </a:p>
          <a:p>
            <a:pPr lvl="1"/>
            <a:r>
              <a:rPr lang="en-US" dirty="0"/>
              <a:t>Passive attacks (sniffing)</a:t>
            </a:r>
          </a:p>
          <a:p>
            <a:pPr lvl="1"/>
            <a:r>
              <a:rPr lang="en-US" dirty="0"/>
              <a:t>Identity spoofing</a:t>
            </a:r>
          </a:p>
          <a:p>
            <a:pPr lvl="1"/>
            <a:r>
              <a:rPr lang="en-US" dirty="0"/>
              <a:t>Social engineering (can also be local)</a:t>
            </a:r>
          </a:p>
          <a:p>
            <a:pPr lvl="1"/>
            <a:r>
              <a:rPr lang="en-US" dirty="0"/>
              <a:t>Administrator fault</a:t>
            </a:r>
          </a:p>
        </p:txBody>
      </p:sp>
    </p:spTree>
    <p:extLst>
      <p:ext uri="{BB962C8B-B14F-4D97-AF65-F5344CB8AC3E}">
        <p14:creationId xmlns:p14="http://schemas.microsoft.com/office/powerpoint/2010/main" val="2125265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9E8C1-87FE-4412-8964-6125A58F3512}"/>
              </a:ext>
            </a:extLst>
          </p:cNvPr>
          <p:cNvSpPr>
            <a:spLocks noGrp="1"/>
          </p:cNvSpPr>
          <p:nvPr>
            <p:ph type="title"/>
          </p:nvPr>
        </p:nvSpPr>
        <p:spPr/>
        <p:txBody>
          <a:bodyPr/>
          <a:lstStyle/>
          <a:p>
            <a:r>
              <a:rPr lang="en-US" dirty="0"/>
              <a:t>Remote Access Activity</a:t>
            </a:r>
          </a:p>
        </p:txBody>
      </p:sp>
      <p:sp>
        <p:nvSpPr>
          <p:cNvPr id="3" name="Content Placeholder 2">
            <a:extLst>
              <a:ext uri="{FF2B5EF4-FFF2-40B4-BE49-F238E27FC236}">
                <a16:creationId xmlns:a16="http://schemas.microsoft.com/office/drawing/2014/main" id="{DC64CCDD-5327-449A-8F79-24240D073DF9}"/>
              </a:ext>
            </a:extLst>
          </p:cNvPr>
          <p:cNvSpPr>
            <a:spLocks noGrp="1"/>
          </p:cNvSpPr>
          <p:nvPr>
            <p:ph idx="1"/>
          </p:nvPr>
        </p:nvSpPr>
        <p:spPr/>
        <p:txBody>
          <a:bodyPr/>
          <a:lstStyle/>
          <a:p>
            <a:pPr marL="457200" indent="-457200">
              <a:buFont typeface="+mj-lt"/>
              <a:buAutoNum type="arabicPeriod"/>
            </a:pPr>
            <a:r>
              <a:rPr lang="en-US" dirty="0"/>
              <a:t>Allow remote connections to this computer</a:t>
            </a:r>
          </a:p>
          <a:p>
            <a:pPr marL="457200" indent="-457200">
              <a:buFont typeface="+mj-lt"/>
              <a:buAutoNum type="arabicPeriod"/>
            </a:pPr>
            <a:r>
              <a:rPr lang="en-US" dirty="0"/>
              <a:t>Find PC name</a:t>
            </a:r>
          </a:p>
          <a:p>
            <a:pPr marL="457200" indent="-457200">
              <a:buFont typeface="+mj-lt"/>
              <a:buAutoNum type="arabicPeriod"/>
            </a:pPr>
            <a:r>
              <a:rPr lang="en-US" dirty="0"/>
              <a:t>Connect through Remote Desktop Connection</a:t>
            </a:r>
          </a:p>
        </p:txBody>
      </p:sp>
    </p:spTree>
    <p:extLst>
      <p:ext uri="{BB962C8B-B14F-4D97-AF65-F5344CB8AC3E}">
        <p14:creationId xmlns:p14="http://schemas.microsoft.com/office/powerpoint/2010/main" val="3286887005"/>
      </p:ext>
    </p:extLst>
  </p:cSld>
  <p:clrMapOvr>
    <a:masterClrMapping/>
  </p:clrMapOvr>
</p:sld>
</file>

<file path=ppt/theme/theme1.xml><?xml version="1.0" encoding="utf-8"?>
<a:theme xmlns:a="http://schemas.openxmlformats.org/drawingml/2006/main" name="PP_C5Modules_CC_License_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_C5Modules_CC_License_standard" id="{F0FA9D47-06A1-4F86-A3DE-945BA88B3B0E}" vid="{A7340899-09C2-4C21-8394-A4D30A56A3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C5 Modules</Template>
  <TotalTime>2125</TotalTime>
  <Words>274</Words>
  <Application>Microsoft Office PowerPoint</Application>
  <PresentationFormat>On-screen Show (4:3)</PresentationFormat>
  <Paragraphs>33</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PP_C5Modules_CC_License_standard</vt:lpstr>
      <vt:lpstr>  Vulnerabilities</vt:lpstr>
      <vt:lpstr>Learning Outcomes</vt:lpstr>
      <vt:lpstr>Local Access</vt:lpstr>
      <vt:lpstr>Local Access</vt:lpstr>
      <vt:lpstr>Remote Access</vt:lpstr>
      <vt:lpstr>Remote Access Activity</vt:lpstr>
    </vt:vector>
  </TitlesOfParts>
  <Company>University of California at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Bishop</dc:creator>
  <cp:lastModifiedBy>Ruiz, Amanda</cp:lastModifiedBy>
  <cp:revision>187</cp:revision>
  <cp:lastPrinted>2016-07-18T16:40:10Z</cp:lastPrinted>
  <dcterms:created xsi:type="dcterms:W3CDTF">2016-07-03T20:12:42Z</dcterms:created>
  <dcterms:modified xsi:type="dcterms:W3CDTF">2017-08-07T19:17:32Z</dcterms:modified>
</cp:coreProperties>
</file>