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324" r:id="rId3"/>
    <p:sldId id="303" r:id="rId4"/>
    <p:sldId id="323" r:id="rId5"/>
    <p:sldId id="321" r:id="rId6"/>
    <p:sldId id="322" r:id="rId7"/>
    <p:sldId id="319" r:id="rId8"/>
    <p:sldId id="320" r:id="rId9"/>
    <p:sldId id="318" r:id="rId10"/>
    <p:sldId id="317" r:id="rId11"/>
    <p:sldId id="316" r:id="rId12"/>
    <p:sldId id="315" r:id="rId13"/>
    <p:sldId id="314" r:id="rId14"/>
    <p:sldId id="313" r:id="rId15"/>
    <p:sldId id="312" r:id="rId16"/>
    <p:sldId id="311" r:id="rId17"/>
    <p:sldId id="310" r:id="rId18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6" autoAdjust="0"/>
    <p:restoredTop sz="81857" autoAdjust="0"/>
  </p:normalViewPr>
  <p:slideViewPr>
    <p:cSldViewPr snapToGrid="0" snapToObjects="1">
      <p:cViewPr varScale="1">
        <p:scale>
          <a:sx n="136" d="100"/>
          <a:sy n="136" d="100"/>
        </p:scale>
        <p:origin x="243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F34958D-5910-2B4E-8346-D45CE8D303AB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27B6843-3AD9-D947-BFC2-4A81687A7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2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27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8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92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24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88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7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9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73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91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18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318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61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296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69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B6843-3AD9-D947-BFC2-4A81687A71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9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49552" y="3401981"/>
            <a:ext cx="5372100" cy="2059641"/>
            <a:chOff x="914400" y="3657600"/>
            <a:chExt cx="7162800" cy="2059641"/>
          </a:xfrm>
        </p:grpSpPr>
        <p:sp>
          <p:nvSpPr>
            <p:cNvPr id="11" name="Rectangle 10"/>
            <p:cNvSpPr/>
            <p:nvPr/>
          </p:nvSpPr>
          <p:spPr>
            <a:xfrm>
              <a:off x="914400" y="3657600"/>
              <a:ext cx="7162800" cy="12954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4400" y="5069541"/>
              <a:ext cx="7162800" cy="647700"/>
            </a:xfrm>
            <a:prstGeom prst="rect">
              <a:avLst/>
            </a:prstGeom>
            <a:noFill/>
            <a:ln w="12700">
              <a:solidFill>
                <a:srgbClr val="2955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14400" y="3657600"/>
              <a:ext cx="228600" cy="12954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914400" y="5069541"/>
              <a:ext cx="228600" cy="647700"/>
            </a:xfrm>
            <a:prstGeom prst="rect">
              <a:avLst/>
            </a:prstGeom>
            <a:solidFill>
              <a:srgbClr val="2955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2629775" y="3616586"/>
            <a:ext cx="4611655" cy="803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lang="en-US" sz="3000" b="1" kern="1200" baseline="0" dirty="0" smtClean="0">
                <a:solidFill>
                  <a:srgbClr val="2955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Module Name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2629775" y="4998325"/>
            <a:ext cx="4220429" cy="27889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/>
            </a:lvl1pPr>
            <a:lvl3pPr marL="685800" indent="0">
              <a:buNone/>
              <a:defRPr/>
            </a:lvl3pPr>
            <a:lvl5pPr marL="1371600" indent="0" algn="l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7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62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751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6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42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0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6FE3C-7E70-4420-AA12-392E0D4EE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8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587" y="187779"/>
            <a:ext cx="5550681" cy="66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9098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creativecommons.org/licenses/by/4.0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 title="Page Number"/>
          <p:cNvSpPr>
            <a:spLocks noGrp="1"/>
          </p:cNvSpPr>
          <p:nvPr>
            <p:ph type="sldNum" sz="quarter" idx="4"/>
          </p:nvPr>
        </p:nvSpPr>
        <p:spPr>
          <a:xfrm>
            <a:off x="8019661" y="6329898"/>
            <a:ext cx="4956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6FE3C-7E70-4420-AA12-392E0D4EE9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628650" y="457200"/>
            <a:ext cx="5685995" cy="1101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482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</a:t>
            </a:r>
          </a:p>
          <a:p>
            <a:pPr lvl="0"/>
            <a:r>
              <a:rPr lang="en-US" dirty="0"/>
              <a:t>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err="1"/>
              <a:t>levelThird</a:t>
            </a:r>
            <a:r>
              <a:rPr lang="en-US" dirty="0"/>
              <a:t>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" y="90100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  <p:pic>
        <p:nvPicPr>
          <p:cNvPr id="1025" name="Picture 2" descr="reative Commons License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5" y="6401628"/>
            <a:ext cx="838200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976765" y="6415091"/>
            <a:ext cx="57006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This document is licensed with a 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hlinkClick r:id="rId12"/>
              </a:rPr>
              <a:t>Creative Commons Attribution 4.0 International License</a:t>
            </a:r>
            <a:r>
              <a:rPr kumimoji="0" lang="x-none" altLang="x-non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©2017 </a:t>
            </a:r>
          </a:p>
        </p:txBody>
      </p:sp>
    </p:spTree>
    <p:extLst>
      <p:ext uri="{BB962C8B-B14F-4D97-AF65-F5344CB8AC3E}">
        <p14:creationId xmlns:p14="http://schemas.microsoft.com/office/powerpoint/2010/main" val="2827883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History of Cellular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Unit: 0</a:t>
            </a:r>
          </a:p>
          <a:p>
            <a:pPr algn="l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Intro to Wireless</a:t>
            </a:r>
          </a:p>
        </p:txBody>
      </p:sp>
    </p:spTree>
    <p:extLst>
      <p:ext uri="{BB962C8B-B14F-4D97-AF65-F5344CB8AC3E}">
        <p14:creationId xmlns:p14="http://schemas.microsoft.com/office/powerpoint/2010/main" val="2704345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E5D377B-C18C-4972-92EE-45E514705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98" y="1008678"/>
            <a:ext cx="8248603" cy="48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8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measure these in hertz…</a:t>
            </a:r>
          </a:p>
          <a:p>
            <a:r>
              <a:rPr lang="en-US" dirty="0"/>
              <a:t>We don’t want to overlap</a:t>
            </a:r>
          </a:p>
          <a:p>
            <a:pPr lvl="1"/>
            <a:r>
              <a:rPr lang="en-US" dirty="0"/>
              <a:t>Try it: get a bunch of 900Mhz cordless phones in one place</a:t>
            </a:r>
          </a:p>
          <a:p>
            <a:pPr lvl="1"/>
            <a:r>
              <a:rPr lang="en-US" dirty="0"/>
              <a:t>You’ll eventually run into troubles</a:t>
            </a:r>
          </a:p>
          <a:p>
            <a:pPr lvl="1"/>
            <a:r>
              <a:rPr lang="en-US" dirty="0"/>
              <a:t>The good part: the base stations in everyone’s house is low power</a:t>
            </a:r>
          </a:p>
          <a:p>
            <a:pPr marL="914400" lvl="2" indent="0">
              <a:buNone/>
            </a:pPr>
            <a:r>
              <a:rPr lang="en-US" dirty="0"/>
              <a:t>…or at least it’s supposed to be…</a:t>
            </a:r>
          </a:p>
          <a:p>
            <a:r>
              <a:rPr lang="en-US" dirty="0"/>
              <a:t>Bandwidth is important!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649223-0BEB-40FF-8A2E-C85DAB9C2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56" y="889247"/>
            <a:ext cx="7278632" cy="512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64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Radio 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104.7   &lt;- is this a legit station?</a:t>
            </a:r>
          </a:p>
          <a:p>
            <a:endParaRPr lang="en-US" dirty="0"/>
          </a:p>
          <a:p>
            <a:r>
              <a:rPr lang="en-US" dirty="0"/>
              <a:t>98.8     &lt;- is this a legit station?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1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FM Radio Overlap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can’t have overlapping use of frequencies</a:t>
            </a:r>
          </a:p>
          <a:p>
            <a:r>
              <a:rPr lang="en-US" dirty="0"/>
              <a:t>Signals would become confused</a:t>
            </a:r>
          </a:p>
          <a:p>
            <a:r>
              <a:rPr lang="en-US" dirty="0"/>
              <a:t>FM Radio is given a 200kHz width  (bandwidth!)</a:t>
            </a:r>
          </a:p>
          <a:p>
            <a:pPr lvl="1"/>
            <a:r>
              <a:rPr lang="en-US" dirty="0"/>
              <a:t>Ideally they should be spot on in the center</a:t>
            </a:r>
          </a:p>
          <a:p>
            <a:pPr lvl="1"/>
            <a:r>
              <a:rPr lang="en-US" dirty="0"/>
              <a:t>This helps prevent 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AFA558-0AA3-4759-B1B4-F3671E924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3" y="4303367"/>
            <a:ext cx="8217074" cy="110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508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like the white keys on a piano!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F9161-A915-4E25-ADDA-F048834F8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188" y="1690689"/>
            <a:ext cx="4523624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8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Difference in the upper/lower frequencies</a:t>
            </a:r>
          </a:p>
          <a:p>
            <a:pPr lvl="1"/>
            <a:r>
              <a:rPr lang="en-US" dirty="0"/>
              <a:t>For us, we’ll focus on a single channel</a:t>
            </a:r>
          </a:p>
          <a:p>
            <a:r>
              <a:rPr lang="en-US" dirty="0"/>
              <a:t>The same bandwidth can carry equal data</a:t>
            </a:r>
          </a:p>
          <a:p>
            <a:r>
              <a:rPr lang="en-US" dirty="0"/>
              <a:t>Example: 3kHz for a phone conversation</a:t>
            </a:r>
          </a:p>
          <a:p>
            <a:pPr lvl="1"/>
            <a:r>
              <a:rPr lang="en-US" dirty="0"/>
              <a:t>So, the band 1kHz-4kHz can be the same as 100002 kHz – 100005 kHz</a:t>
            </a:r>
          </a:p>
        </p:txBody>
      </p:sp>
    </p:spTree>
    <p:extLst>
      <p:ext uri="{BB962C8B-B14F-4D97-AF65-F5344CB8AC3E}">
        <p14:creationId xmlns:p14="http://schemas.microsoft.com/office/powerpoint/2010/main" val="266697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Common Radio Frequencies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535-1705 kHz	AM Radio</a:t>
            </a:r>
          </a:p>
          <a:p>
            <a:r>
              <a:rPr lang="en-US" dirty="0"/>
              <a:t>174.0-216.0 TV Channel 7-13</a:t>
            </a:r>
          </a:p>
          <a:p>
            <a:r>
              <a:rPr lang="en-US" dirty="0"/>
              <a:t>978 </a:t>
            </a:r>
            <a:r>
              <a:rPr lang="en-US" dirty="0" err="1"/>
              <a:t>Mhz</a:t>
            </a:r>
            <a:r>
              <a:rPr lang="en-US" dirty="0"/>
              <a:t>	Low flying aircraft</a:t>
            </a:r>
          </a:p>
          <a:p>
            <a:r>
              <a:rPr lang="en-US" dirty="0"/>
              <a:t>1090 MHz	High Flying aircraft</a:t>
            </a:r>
          </a:p>
          <a:p>
            <a:r>
              <a:rPr lang="en-US" dirty="0"/>
              <a:t>47.0-47.2 </a:t>
            </a:r>
            <a:r>
              <a:rPr lang="en-US" dirty="0" err="1"/>
              <a:t>Ghz</a:t>
            </a:r>
            <a:r>
              <a:rPr lang="en-US" dirty="0"/>
              <a:t>	Armature satellites</a:t>
            </a:r>
          </a:p>
          <a:p>
            <a:endParaRPr lang="en-US" dirty="0"/>
          </a:p>
          <a:p>
            <a:r>
              <a:rPr lang="en-US" dirty="0"/>
              <a:t>20-20000 Hz	Human Ear</a:t>
            </a:r>
          </a:p>
          <a:p>
            <a:pPr lvl="1"/>
            <a:r>
              <a:rPr lang="en-US" dirty="0"/>
              <a:t>Is 20,000 loud?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2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EC3F-EB5F-CA40-B0D4-A23083366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06F78-025B-0942-899D-BD5C75C2E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how frequencies are allocated</a:t>
            </a:r>
          </a:p>
          <a:p>
            <a:r>
              <a:rPr lang="en-US" dirty="0"/>
              <a:t>Explain how near channel interference occurs</a:t>
            </a:r>
          </a:p>
          <a:p>
            <a:r>
              <a:rPr lang="en-US" dirty="0"/>
              <a:t>Apply principles of guard bands to allocate frequencies</a:t>
            </a:r>
          </a:p>
        </p:txBody>
      </p:sp>
    </p:spTree>
    <p:extLst>
      <p:ext uri="{BB962C8B-B14F-4D97-AF65-F5344CB8AC3E}">
        <p14:creationId xmlns:p14="http://schemas.microsoft.com/office/powerpoint/2010/main" val="60020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44562"/>
            <a:ext cx="7886700" cy="1325563"/>
          </a:xfrm>
        </p:spPr>
        <p:txBody>
          <a:bodyPr/>
          <a:lstStyle/>
          <a:p>
            <a:r>
              <a:rPr lang="en-US" dirty="0"/>
              <a:t>There was a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670125"/>
            <a:ext cx="7886700" cy="2506837"/>
          </a:xfrm>
        </p:spPr>
        <p:txBody>
          <a:bodyPr>
            <a:normAutofit/>
          </a:bodyPr>
          <a:lstStyle/>
          <a:p>
            <a:r>
              <a:rPr lang="en-US" dirty="0"/>
              <a:t>…in which we used our phones to call people…</a:t>
            </a:r>
          </a:p>
        </p:txBody>
      </p:sp>
    </p:spTree>
    <p:extLst>
      <p:ext uri="{BB962C8B-B14F-4D97-AF65-F5344CB8AC3E}">
        <p14:creationId xmlns:p14="http://schemas.microsoft.com/office/powerpoint/2010/main" val="2876089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far we’ve 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1880, first realistic radio communications</a:t>
            </a:r>
          </a:p>
          <a:p>
            <a:r>
              <a:rPr lang="en-US" dirty="0"/>
              <a:t>1879, transmission reached 18+ mile mark</a:t>
            </a:r>
          </a:p>
          <a:p>
            <a:r>
              <a:rPr lang="en-US" dirty="0"/>
              <a:t>1934, FCC formed</a:t>
            </a:r>
          </a:p>
          <a:p>
            <a:r>
              <a:rPr lang="en-US" dirty="0"/>
              <a:t>1946, First phone that didn’t need wires pops up</a:t>
            </a:r>
          </a:p>
          <a:p>
            <a:r>
              <a:rPr lang="en-US" dirty="0"/>
              <a:t>1983, Cellular communications sort of appear in the US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F86254-4A24-45D1-889C-5518F4BA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86" y="1206500"/>
            <a:ext cx="9144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70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 Station (BS)</a:t>
            </a:r>
          </a:p>
          <a:p>
            <a:pPr lvl="1"/>
            <a:r>
              <a:rPr lang="en-US" dirty="0"/>
              <a:t>Transmitter of radio waves </a:t>
            </a:r>
          </a:p>
          <a:p>
            <a:r>
              <a:rPr lang="en-US" dirty="0"/>
              <a:t>Mobile Station (MS)</a:t>
            </a:r>
          </a:p>
          <a:p>
            <a:pPr lvl="1"/>
            <a:r>
              <a:rPr lang="en-US" dirty="0"/>
              <a:t>Receiver of the radio waves</a:t>
            </a:r>
          </a:p>
          <a:p>
            <a:r>
              <a:rPr lang="en-US" dirty="0"/>
              <a:t>Cell</a:t>
            </a:r>
          </a:p>
          <a:p>
            <a:pPr lvl="1"/>
            <a:r>
              <a:rPr lang="en-US" dirty="0"/>
              <a:t>The area covered by a base station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05D33E-74F6-40BD-B493-102047F90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427" y="3429000"/>
            <a:ext cx="5499069" cy="2719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0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Cells need to be different sizes</a:t>
            </a:r>
          </a:p>
          <a:p>
            <a:r>
              <a:rPr lang="en-US" dirty="0"/>
              <a:t>In rural regions, cells are very large</a:t>
            </a:r>
          </a:p>
          <a:p>
            <a:pPr lvl="1"/>
            <a:r>
              <a:rPr lang="en-US" dirty="0"/>
              <a:t>More farming = less people</a:t>
            </a:r>
          </a:p>
          <a:p>
            <a:pPr lvl="1"/>
            <a:r>
              <a:rPr lang="en-US" dirty="0"/>
              <a:t>Less people = less devices on the network</a:t>
            </a:r>
          </a:p>
          <a:p>
            <a:r>
              <a:rPr lang="en-US" dirty="0"/>
              <a:t>Metro regions, smaller cells exist</a:t>
            </a:r>
          </a:p>
          <a:p>
            <a:pPr lvl="1"/>
            <a:r>
              <a:rPr lang="en-US" dirty="0"/>
              <a:t>Less farming = more people</a:t>
            </a:r>
          </a:p>
          <a:p>
            <a:pPr lvl="1"/>
            <a:r>
              <a:rPr lang="en-US" dirty="0"/>
              <a:t> More people = more devices on the network</a:t>
            </a:r>
          </a:p>
        </p:txBody>
      </p:sp>
    </p:spTree>
    <p:extLst>
      <p:ext uri="{BB962C8B-B14F-4D97-AF65-F5344CB8AC3E}">
        <p14:creationId xmlns:p14="http://schemas.microsoft.com/office/powerpoint/2010/main" val="84824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3144B81-52D1-4041-B712-A2ABBB40C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815" y="1505545"/>
            <a:ext cx="4444369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6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Cell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transmission hates mobility</a:t>
            </a:r>
          </a:p>
          <a:p>
            <a:r>
              <a:rPr lang="en-US" dirty="0"/>
              <a:t>Every base station handoff disrupts transmission</a:t>
            </a:r>
          </a:p>
          <a:p>
            <a:r>
              <a:rPr lang="en-US" dirty="0"/>
              <a:t>The faster we’re moving, the less data we can transmit</a:t>
            </a:r>
          </a:p>
          <a:p>
            <a:pPr lvl="1"/>
            <a:r>
              <a:rPr lang="en-US" dirty="0"/>
              <a:t>OR</a:t>
            </a:r>
          </a:p>
          <a:p>
            <a:r>
              <a:rPr lang="en-US" dirty="0"/>
              <a:t>The faster we’re moving, the more expensive data transmission is</a:t>
            </a:r>
          </a:p>
        </p:txBody>
      </p:sp>
    </p:spTree>
    <p:extLst>
      <p:ext uri="{BB962C8B-B14F-4D97-AF65-F5344CB8AC3E}">
        <p14:creationId xmlns:p14="http://schemas.microsoft.com/office/powerpoint/2010/main" val="1089286192"/>
      </p:ext>
    </p:extLst>
  </p:cSld>
  <p:clrMapOvr>
    <a:masterClrMapping/>
  </p:clrMapOvr>
</p:sld>
</file>

<file path=ppt/theme/theme1.xml><?xml version="1.0" encoding="utf-8"?>
<a:theme xmlns:a="http://schemas.openxmlformats.org/drawingml/2006/main" name="PP_C5Modules_CC_Licens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C5Modules_CC_License_standard" id="{F0FA9D47-06A1-4F86-A3DE-945BA88B3B0E}" vid="{A7340899-09C2-4C21-8394-A4D30A56A3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C5 Modules</Template>
  <TotalTime>2146</TotalTime>
  <Words>388</Words>
  <Application>Microsoft Macintosh PowerPoint</Application>
  <PresentationFormat>On-screen Show (4:3)</PresentationFormat>
  <Paragraphs>89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PP_C5Modules_CC_License_standard</vt:lpstr>
      <vt:lpstr>History of Cellular</vt:lpstr>
      <vt:lpstr>Objectives</vt:lpstr>
      <vt:lpstr>There was a time…</vt:lpstr>
      <vt:lpstr>How far we’ve come</vt:lpstr>
      <vt:lpstr>PowerPoint Presentation</vt:lpstr>
      <vt:lpstr>Terms</vt:lpstr>
      <vt:lpstr>Cells</vt:lpstr>
      <vt:lpstr>PowerPoint Presentation</vt:lpstr>
      <vt:lpstr>Other Cell Considerations</vt:lpstr>
      <vt:lpstr>PowerPoint Presentation</vt:lpstr>
      <vt:lpstr>Frequencies</vt:lpstr>
      <vt:lpstr>PowerPoint Presentation</vt:lpstr>
      <vt:lpstr>FM Radio Stations</vt:lpstr>
      <vt:lpstr>FM Radio Overlap</vt:lpstr>
      <vt:lpstr>It’s like the white keys on a piano!</vt:lpstr>
      <vt:lpstr>Bandwidth</vt:lpstr>
      <vt:lpstr>Other Common Radio Frequencies</vt:lpstr>
    </vt:vector>
  </TitlesOfParts>
  <Company>University of California at Davis</Company>
  <LinksUpToDate>false</LinksUpToDate>
  <SharedDoc>false</SharedDoc>
  <HyperlinksChanged>false</HyperlinksChanged>
  <AppVersion>16.0008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Bishop</dc:creator>
  <cp:lastModifiedBy>Cronin, Kyle</cp:lastModifiedBy>
  <cp:revision>193</cp:revision>
  <cp:lastPrinted>2016-07-18T16:40:10Z</cp:lastPrinted>
  <dcterms:created xsi:type="dcterms:W3CDTF">2016-07-03T20:12:42Z</dcterms:created>
  <dcterms:modified xsi:type="dcterms:W3CDTF">2017-12-11T21:05:37Z</dcterms:modified>
</cp:coreProperties>
</file>