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0"/>
  </p:notesMasterIdLst>
  <p:sldIdLst>
    <p:sldId id="256" r:id="rId2"/>
    <p:sldId id="328" r:id="rId3"/>
    <p:sldId id="329" r:id="rId4"/>
    <p:sldId id="327" r:id="rId5"/>
    <p:sldId id="326" r:id="rId6"/>
    <p:sldId id="325" r:id="rId7"/>
    <p:sldId id="324" r:id="rId8"/>
    <p:sldId id="323" r:id="rId9"/>
    <p:sldId id="322" r:id="rId10"/>
    <p:sldId id="321" r:id="rId11"/>
    <p:sldId id="320" r:id="rId12"/>
    <p:sldId id="319" r:id="rId13"/>
    <p:sldId id="318" r:id="rId14"/>
    <p:sldId id="317" r:id="rId15"/>
    <p:sldId id="316" r:id="rId16"/>
    <p:sldId id="315" r:id="rId17"/>
    <p:sldId id="314" r:id="rId18"/>
    <p:sldId id="313" r:id="rId19"/>
    <p:sldId id="312" r:id="rId20"/>
    <p:sldId id="311" r:id="rId21"/>
    <p:sldId id="310" r:id="rId22"/>
    <p:sldId id="309" r:id="rId23"/>
    <p:sldId id="308" r:id="rId24"/>
    <p:sldId id="307" r:id="rId25"/>
    <p:sldId id="306" r:id="rId26"/>
    <p:sldId id="305" r:id="rId27"/>
    <p:sldId id="304" r:id="rId28"/>
    <p:sldId id="303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6" autoAdjust="0"/>
    <p:restoredTop sz="81857" autoAdjust="0"/>
  </p:normalViewPr>
  <p:slideViewPr>
    <p:cSldViewPr snapToGrid="0" snapToObjects="1">
      <p:cViewPr varScale="1">
        <p:scale>
          <a:sx n="136" d="100"/>
          <a:sy n="136" d="100"/>
        </p:scale>
        <p:origin x="2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8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23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3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01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5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9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68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41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0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7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2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3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79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Waves and Channels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Unit: 1</a:t>
            </a:r>
          </a:p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Signaling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853586" cy="4351338"/>
          </a:xfrm>
        </p:spPr>
        <p:txBody>
          <a:bodyPr>
            <a:normAutofit/>
          </a:bodyPr>
          <a:lstStyle/>
          <a:p>
            <a:r>
              <a:rPr lang="en-US" dirty="0"/>
              <a:t>Distance of the tower can impact things</a:t>
            </a:r>
          </a:p>
          <a:p>
            <a:r>
              <a:rPr lang="en-US" dirty="0"/>
              <a:t>Various frequencies act differently when transmitted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0D2FB-1120-494C-8BAF-4799C6B24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70" y="1825625"/>
            <a:ext cx="5571766" cy="34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9498"/>
            <a:ext cx="7886700" cy="1325563"/>
          </a:xfrm>
        </p:spPr>
        <p:txBody>
          <a:bodyPr/>
          <a:lstStyle/>
          <a:p>
            <a:r>
              <a:rPr lang="en-US" dirty="0"/>
              <a:t>How fast do waves travel?</a:t>
            </a:r>
          </a:p>
        </p:txBody>
      </p:sp>
    </p:spTree>
    <p:extLst>
      <p:ext uri="{BB962C8B-B14F-4D97-AF65-F5344CB8AC3E}">
        <p14:creationId xmlns:p14="http://schemas.microsoft.com/office/powerpoint/2010/main" val="256663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waves travel at 300,000km/s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*technically -&gt; 299,792,458 m/s</a:t>
            </a:r>
          </a:p>
          <a:p>
            <a:r>
              <a:rPr lang="en-US" dirty="0"/>
              <a:t>We can predict wavelength based on the frequency</a:t>
            </a:r>
          </a:p>
          <a:p>
            <a:r>
              <a:rPr lang="en-US" dirty="0"/>
              <a:t>So:</a:t>
            </a:r>
          </a:p>
          <a:p>
            <a:pPr lvl="1"/>
            <a:r>
              <a:rPr lang="en-US" dirty="0"/>
              <a:t>300000 = frequency(Hz) x wavelength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Cellphones – 800 MHz</a:t>
            </a:r>
          </a:p>
          <a:p>
            <a:pPr lvl="1"/>
            <a:r>
              <a:rPr lang="en-US" dirty="0"/>
              <a:t>What’s the wavelength?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8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2964E-7085-4CFC-9D51-9049FB1C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417"/>
            <a:ext cx="9144000" cy="4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FM Radio – 100Mhz, 3 m</a:t>
            </a:r>
          </a:p>
          <a:p>
            <a:r>
              <a:rPr lang="en-US" dirty="0"/>
              <a:t>Ka band satellite – 20GHz, 15mm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frequencies are divided into various bands</a:t>
            </a:r>
          </a:p>
        </p:txBody>
      </p:sp>
    </p:spTree>
    <p:extLst>
      <p:ext uri="{BB962C8B-B14F-4D97-AF65-F5344CB8AC3E}">
        <p14:creationId xmlns:p14="http://schemas.microsoft.com/office/powerpoint/2010/main" val="215178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738F53-FB08-414E-B9F6-BC17042E2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409"/>
            <a:ext cx="9144000" cy="51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Space</a:t>
            </a:r>
          </a:p>
          <a:p>
            <a:pPr lvl="1"/>
            <a:r>
              <a:rPr lang="en-US" dirty="0"/>
              <a:t>Basically, line of sight</a:t>
            </a:r>
          </a:p>
          <a:p>
            <a:pPr lvl="1"/>
            <a:r>
              <a:rPr lang="en-US" dirty="0"/>
              <a:t>“Ideal” method of communicating</a:t>
            </a:r>
          </a:p>
          <a:p>
            <a:pPr lvl="1"/>
            <a:r>
              <a:rPr lang="en-US" dirty="0"/>
              <a:t>Space ships, satellites, transmissions in “nothing”</a:t>
            </a:r>
          </a:p>
          <a:p>
            <a:r>
              <a:rPr lang="en-US" dirty="0"/>
              <a:t>Land</a:t>
            </a:r>
          </a:p>
          <a:p>
            <a:pPr lvl="1"/>
            <a:r>
              <a:rPr lang="en-US" dirty="0"/>
              <a:t>This annoying planet gets in the way</a:t>
            </a:r>
          </a:p>
          <a:p>
            <a:pPr lvl="1"/>
            <a:r>
              <a:rPr lang="en-US" dirty="0"/>
              <a:t>Antennas don’t broadcast in a ball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can my wave theoretically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need to know the power that’s received at the other end</a:t>
                </a:r>
              </a:p>
              <a:p>
                <a:r>
                  <a:rPr lang="en-US" dirty="0"/>
                  <a:t>Power is measured in watts</a:t>
                </a:r>
              </a:p>
              <a:p>
                <a:r>
                  <a:rPr lang="en-US" dirty="0"/>
                  <a:t>What’s this formula for: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4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Inverse square law</a:t>
                </a:r>
              </a:p>
              <a:p>
                <a:pPr lvl="1"/>
                <a:r>
                  <a:rPr lang="en-US" dirty="0"/>
                  <a:t>Yes, I love Lucy is crossing the galaxy</a:t>
                </a:r>
              </a:p>
              <a:p>
                <a:pPr lvl="1"/>
                <a:r>
                  <a:rPr lang="en-US" dirty="0"/>
                  <a:t>…but it’s a really weak signal</a:t>
                </a:r>
              </a:p>
              <a:p>
                <a:pPr lvl="1"/>
                <a:r>
                  <a:rPr lang="en-US" dirty="0"/>
                  <a:t>Reception will be poor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6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can my wave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*In an ideal world</a:t>
            </a:r>
          </a:p>
          <a:p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dirty="0"/>
              <a:t> = Power received</a:t>
            </a:r>
          </a:p>
          <a:p>
            <a:r>
              <a:rPr lang="en-US" i="1" dirty="0"/>
              <a:t>d </a:t>
            </a:r>
            <a:r>
              <a:rPr lang="en-US" dirty="0"/>
              <a:t> = distance from the source (radius)</a:t>
            </a:r>
          </a:p>
          <a:p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 = power transmitted</a:t>
            </a:r>
          </a:p>
          <a:p>
            <a:r>
              <a:rPr lang="en-US" dirty="0"/>
              <a:t>G</a:t>
            </a:r>
            <a:r>
              <a:rPr lang="en-US" baseline="-25000" dirty="0"/>
              <a:t>t</a:t>
            </a:r>
            <a:r>
              <a:rPr lang="en-US" dirty="0"/>
              <a:t> = gain of the antenna</a:t>
            </a:r>
          </a:p>
          <a:p>
            <a:r>
              <a:rPr lang="en-US" dirty="0"/>
              <a:t>A</a:t>
            </a:r>
            <a:r>
              <a:rPr lang="en-US" baseline="-25000" dirty="0"/>
              <a:t>e</a:t>
            </a:r>
            <a:r>
              <a:rPr lang="en-US" dirty="0"/>
              <a:t>= area covered by the transmitter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9DF19-919D-4D8D-9EE5-97D5E8AC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75" y="2240922"/>
            <a:ext cx="2754675" cy="14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0C5D9F-8596-4A89-A78F-8FEA9259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98" y="876822"/>
            <a:ext cx="8746563" cy="46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7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guard bands?</a:t>
            </a:r>
          </a:p>
          <a:p>
            <a:r>
              <a:rPr lang="en-US" dirty="0"/>
              <a:t>Types of multi access:</a:t>
            </a:r>
          </a:p>
          <a:p>
            <a:pPr lvl="1"/>
            <a:r>
              <a:rPr lang="en-US" dirty="0"/>
              <a:t>FDMA</a:t>
            </a:r>
          </a:p>
          <a:p>
            <a:pPr lvl="1"/>
            <a:r>
              <a:rPr lang="en-US" dirty="0"/>
              <a:t>TDMA</a:t>
            </a:r>
          </a:p>
          <a:p>
            <a:pPr lvl="1"/>
            <a:r>
              <a:rPr lang="en-US" dirty="0"/>
              <a:t>CDMA   -&gt; “secret sauce”</a:t>
            </a:r>
          </a:p>
          <a:p>
            <a:r>
              <a:rPr lang="en-US" dirty="0"/>
              <a:t>ISL- </a:t>
            </a:r>
            <a:r>
              <a:rPr lang="en-US" dirty="0" err="1"/>
              <a:t>intersymbol</a:t>
            </a:r>
            <a:r>
              <a:rPr lang="en-US" dirty="0"/>
              <a:t> interference</a:t>
            </a:r>
          </a:p>
        </p:txBody>
      </p:sp>
    </p:spTree>
    <p:extLst>
      <p:ext uri="{BB962C8B-B14F-4D97-AF65-F5344CB8AC3E}">
        <p14:creationId xmlns:p14="http://schemas.microsoft.com/office/powerpoint/2010/main" val="33225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Further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*Assuming free space</a:t>
                </a:r>
              </a:p>
              <a:p>
                <a:r>
                  <a:rPr lang="en-US" dirty="0"/>
                  <a:t>Substitute A</a:t>
                </a:r>
                <a:r>
                  <a:rPr lang="en-US" baseline="-25000" dirty="0"/>
                  <a:t>e</a:t>
                </a:r>
                <a:r>
                  <a:rPr lang="en-US" dirty="0"/>
                  <a:t> with receiving antenna gain (G</a:t>
                </a:r>
                <a:r>
                  <a:rPr lang="en-US" baseline="-25000" dirty="0"/>
                  <a:t>r</a:t>
                </a:r>
                <a:r>
                  <a:rPr lang="en-US" dirty="0"/>
                  <a:t>) we get:</a:t>
                </a:r>
              </a:p>
              <a:p>
                <a:r>
                  <a:rPr lang="en-US" dirty="0"/>
                  <a:t>Stay calm, this isn’t that bad…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power transmitted (watts)</a:t>
                </a:r>
              </a:p>
              <a:p>
                <a:r>
                  <a:rPr lang="en-US" i="1" dirty="0"/>
                  <a:t>d =</a:t>
                </a:r>
                <a:r>
                  <a:rPr lang="en-US" dirty="0"/>
                  <a:t> distance in meters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i="1" dirty="0"/>
                  <a:t> = </a:t>
                </a:r>
                <a:r>
                  <a:rPr lang="en-US" dirty="0"/>
                  <a:t>speed of light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   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B7680D-81BC-4305-AD98-AA78874E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32" y="3802267"/>
            <a:ext cx="3694496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3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hope that I have line of sight </a:t>
            </a:r>
            <a:r>
              <a:rPr lang="en-US" dirty="0" err="1"/>
              <a:t>LoS</a:t>
            </a:r>
            <a:r>
              <a:rPr lang="en-US" dirty="0"/>
              <a:t> (or free space)</a:t>
            </a:r>
          </a:p>
          <a:p>
            <a:r>
              <a:rPr lang="en-US" dirty="0"/>
              <a:t>Reflection</a:t>
            </a:r>
          </a:p>
          <a:p>
            <a:pPr lvl="1"/>
            <a:r>
              <a:rPr lang="en-US" dirty="0"/>
              <a:t>The radio wave bounces off something larger than the wave</a:t>
            </a:r>
          </a:p>
          <a:p>
            <a:pPr lvl="1"/>
            <a:r>
              <a:rPr lang="en-US" dirty="0"/>
              <a:t>Like a planet or a building or the atmosphere</a:t>
            </a:r>
          </a:p>
          <a:p>
            <a:r>
              <a:rPr lang="en-US" dirty="0"/>
              <a:t>Diffraction</a:t>
            </a:r>
          </a:p>
          <a:p>
            <a:pPr lvl="1"/>
            <a:r>
              <a:rPr lang="en-US" dirty="0"/>
              <a:t>A sharp edge bends the wave</a:t>
            </a:r>
          </a:p>
          <a:p>
            <a:pPr lvl="1"/>
            <a:r>
              <a:rPr lang="en-US" dirty="0"/>
              <a:t>Edge of a wall</a:t>
            </a:r>
          </a:p>
          <a:p>
            <a:r>
              <a:rPr lang="en-US" dirty="0"/>
              <a:t>Scattering</a:t>
            </a:r>
          </a:p>
          <a:p>
            <a:pPr lvl="1"/>
            <a:r>
              <a:rPr lang="en-US" dirty="0"/>
              <a:t>Something smaller than the wave gets in the way</a:t>
            </a:r>
          </a:p>
          <a:p>
            <a:pPr lvl="1"/>
            <a:r>
              <a:rPr lang="en-US" dirty="0"/>
              <a:t>Like a tree</a:t>
            </a:r>
          </a:p>
        </p:txBody>
      </p:sp>
    </p:spTree>
    <p:extLst>
      <p:ext uri="{BB962C8B-B14F-4D97-AF65-F5344CB8AC3E}">
        <p14:creationId xmlns:p14="http://schemas.microsoft.com/office/powerpoint/2010/main" val="4260411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189993-C722-463F-B714-06AABEFE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83" y="789139"/>
            <a:ext cx="8124904" cy="45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Hugely important concept</a:t>
            </a:r>
          </a:p>
          <a:p>
            <a:r>
              <a:rPr lang="en-US" dirty="0"/>
              <a:t>What’s the shortest/fastest distance between two points?</a:t>
            </a:r>
          </a:p>
          <a:p>
            <a:r>
              <a:rPr lang="en-US" dirty="0"/>
              <a:t>How many copies of a wave do I receive?</a:t>
            </a:r>
          </a:p>
          <a:p>
            <a:endParaRPr lang="en-US" dirty="0"/>
          </a:p>
          <a:p>
            <a:r>
              <a:rPr lang="en-US" dirty="0"/>
              <a:t>What if the signal reflects? </a:t>
            </a:r>
          </a:p>
          <a:p>
            <a:r>
              <a:rPr lang="en-US" dirty="0"/>
              <a:t>Flightradar24.com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6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538D72-1BBD-49D3-B04B-B628CC6F9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409"/>
            <a:ext cx="9144000" cy="51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 have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195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Skywaves for example, love to reflect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50623-1388-4546-9805-7476EF05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389"/>
            <a:ext cx="9144000" cy="41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23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the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far can you go?</a:t>
            </a:r>
          </a:p>
          <a:p>
            <a:r>
              <a:rPr lang="en-US" dirty="0"/>
              <a:t>FM vs AM are great examples</a:t>
            </a:r>
          </a:p>
          <a:p>
            <a:pPr lvl="1"/>
            <a:r>
              <a:rPr lang="en-US" dirty="0"/>
              <a:t>AM: 535-1705kHz</a:t>
            </a:r>
          </a:p>
          <a:p>
            <a:pPr lvl="1"/>
            <a:r>
              <a:rPr lang="en-US" dirty="0"/>
              <a:t>FM: 88 – 108 MHz</a:t>
            </a:r>
          </a:p>
          <a:p>
            <a:endParaRPr lang="en-US" dirty="0"/>
          </a:p>
          <a:p>
            <a:r>
              <a:rPr lang="en-US" dirty="0"/>
              <a:t>Basically: AM = big waves</a:t>
            </a:r>
          </a:p>
          <a:p>
            <a:pPr lvl="3"/>
            <a:r>
              <a:rPr lang="en-US" dirty="0"/>
              <a:t>FM = little waves</a:t>
            </a:r>
          </a:p>
        </p:txBody>
      </p:sp>
    </p:spTree>
    <p:extLst>
      <p:ext uri="{BB962C8B-B14F-4D97-AF65-F5344CB8AC3E}">
        <p14:creationId xmlns:p14="http://schemas.microsoft.com/office/powerpoint/2010/main" val="1303157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Ionosphere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 Radio waves refract from the ionosphere</a:t>
            </a:r>
          </a:p>
          <a:p>
            <a:r>
              <a:rPr lang="en-US" dirty="0"/>
              <a:t>FM waves blast right through </a:t>
            </a:r>
          </a:p>
          <a:p>
            <a:r>
              <a:rPr lang="en-US" dirty="0"/>
              <a:t>Where do they go?</a:t>
            </a:r>
          </a:p>
          <a:p>
            <a:pPr lvl="1"/>
            <a:r>
              <a:rPr lang="en-US" dirty="0"/>
              <a:t>AM: China</a:t>
            </a:r>
          </a:p>
          <a:p>
            <a:pPr lvl="1"/>
            <a:r>
              <a:rPr lang="en-US" dirty="0"/>
              <a:t>FM: Mars</a:t>
            </a:r>
          </a:p>
          <a:p>
            <a:r>
              <a:rPr lang="en-US" dirty="0"/>
              <a:t>FM -&gt; height is key, AM -&gt; not really</a:t>
            </a:r>
          </a:p>
          <a:p>
            <a:r>
              <a:rPr lang="en-US" dirty="0"/>
              <a:t>Ionosphere is really good at refracting at night</a:t>
            </a:r>
          </a:p>
          <a:p>
            <a:r>
              <a:rPr lang="en-US" dirty="0"/>
              <a:t>AM</a:t>
            </a:r>
          </a:p>
          <a:p>
            <a:pPr lvl="1"/>
            <a:r>
              <a:rPr lang="en-US" dirty="0"/>
              <a:t>Reduces power, directional antennas, shutdown</a:t>
            </a:r>
          </a:p>
        </p:txBody>
      </p:sp>
    </p:spTree>
    <p:extLst>
      <p:ext uri="{BB962C8B-B14F-4D97-AF65-F5344CB8AC3E}">
        <p14:creationId xmlns:p14="http://schemas.microsoft.com/office/powerpoint/2010/main" val="205633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Small-scale</a:t>
            </a:r>
          </a:p>
          <a:p>
            <a:pPr lvl="1"/>
            <a:r>
              <a:rPr lang="en-US" dirty="0"/>
              <a:t>Signal variation/fading over a short distance</a:t>
            </a:r>
          </a:p>
          <a:p>
            <a:r>
              <a:rPr lang="en-US" dirty="0"/>
              <a:t>Large scale</a:t>
            </a:r>
          </a:p>
          <a:p>
            <a:pPr lvl="1"/>
            <a:r>
              <a:rPr lang="en-US" dirty="0"/>
              <a:t>Signal variation/fading over a long distance</a:t>
            </a:r>
          </a:p>
          <a:p>
            <a:pPr lvl="1"/>
            <a:endParaRPr lang="en-US" dirty="0"/>
          </a:p>
          <a:p>
            <a:r>
              <a:rPr lang="en-US" dirty="0"/>
              <a:t>Diffraction &amp; scattering -&gt; small scale</a:t>
            </a:r>
          </a:p>
          <a:p>
            <a:endParaRPr lang="en-US" dirty="0"/>
          </a:p>
          <a:p>
            <a:r>
              <a:rPr lang="en-US" dirty="0"/>
              <a:t>Reflection -&gt; large scale</a:t>
            </a:r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3C0A-3C6E-0E4A-9FF9-6D9F2227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7BBC6-F522-E44A-ADA6-4055EE4D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different waves propagate differently.</a:t>
            </a:r>
          </a:p>
          <a:p>
            <a:r>
              <a:rPr lang="en-US" dirty="0"/>
              <a:t>Establish the foundation for forward and reverse channels &amp; duplex communications</a:t>
            </a:r>
          </a:p>
          <a:p>
            <a:r>
              <a:rPr lang="en-US" dirty="0"/>
              <a:t>Calculate the propagation of various types of radio waves</a:t>
            </a:r>
          </a:p>
        </p:txBody>
      </p:sp>
    </p:spTree>
    <p:extLst>
      <p:ext uri="{BB962C8B-B14F-4D97-AF65-F5344CB8AC3E}">
        <p14:creationId xmlns:p14="http://schemas.microsoft.com/office/powerpoint/2010/main" val="178607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Channels-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Typically 4 channels dedicated</a:t>
            </a:r>
          </a:p>
          <a:p>
            <a:pPr lvl="1"/>
            <a:r>
              <a:rPr lang="en-US" dirty="0"/>
              <a:t>Simplex Channels   </a:t>
            </a:r>
            <a:r>
              <a:rPr lang="en-US" dirty="0">
                <a:sym typeface="Wingdings"/>
              </a:rPr>
              <a:t> What’s this?</a:t>
            </a:r>
          </a:p>
          <a:p>
            <a:r>
              <a:rPr lang="en-US" dirty="0">
                <a:sym typeface="Wingdings"/>
              </a:rPr>
              <a:t>2 Exchange Metadata</a:t>
            </a:r>
          </a:p>
          <a:p>
            <a:pPr lvl="1"/>
            <a:r>
              <a:rPr lang="en-US" dirty="0">
                <a:sym typeface="Wingdings"/>
              </a:rPr>
              <a:t>Authentications</a:t>
            </a:r>
          </a:p>
          <a:p>
            <a:pPr lvl="1"/>
            <a:r>
              <a:rPr lang="en-US" dirty="0">
                <a:sym typeface="Wingdings"/>
              </a:rPr>
              <a:t>Subscriber info</a:t>
            </a:r>
          </a:p>
          <a:p>
            <a:pPr lvl="1"/>
            <a:r>
              <a:rPr lang="en-US" dirty="0">
                <a:sym typeface="Wingdings"/>
              </a:rPr>
              <a:t>Call parameters</a:t>
            </a:r>
          </a:p>
          <a:p>
            <a:r>
              <a:rPr lang="en-US" dirty="0">
                <a:sym typeface="Wingdings"/>
              </a:rPr>
              <a:t>2 Exchange real data</a:t>
            </a:r>
          </a:p>
          <a:p>
            <a:r>
              <a:rPr lang="en-US" dirty="0">
                <a:sym typeface="Wingdings"/>
              </a:rPr>
              <a:t>Control data needs to be exchanged before we can do data</a:t>
            </a:r>
          </a:p>
          <a:p>
            <a:r>
              <a:rPr lang="en-US" dirty="0">
                <a:sym typeface="Wingdings"/>
              </a:rPr>
              <a:t>Kind of like how FTP 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B93A3-4501-4666-AF16-482F3F8D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880651"/>
            <a:ext cx="7047587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5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0BF2DB-D332-4905-B4A0-192877B13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9" y="1254167"/>
            <a:ext cx="8217074" cy="43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6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Lifespans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channels are used very differently</a:t>
            </a:r>
          </a:p>
          <a:p>
            <a:r>
              <a:rPr lang="en-US" dirty="0"/>
              <a:t>How many channels do we assign to each?</a:t>
            </a:r>
          </a:p>
          <a:p>
            <a:pPr lvl="1"/>
            <a:r>
              <a:rPr lang="en-US" dirty="0"/>
              <a:t>Depends on what we’re doing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4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 have the same bandwidth (say 3kHz) can I transfer the same amount of data?</a:t>
            </a:r>
          </a:p>
          <a:p>
            <a:r>
              <a:rPr lang="en-US" dirty="0"/>
              <a:t>What impacts this?</a:t>
            </a:r>
          </a:p>
          <a:p>
            <a:endParaRPr lang="en-US" dirty="0"/>
          </a:p>
          <a:p>
            <a:r>
              <a:rPr lang="en-US" dirty="0"/>
              <a:t>Are all protocols equally efficient?</a:t>
            </a:r>
          </a:p>
        </p:txBody>
      </p:sp>
    </p:spTree>
    <p:extLst>
      <p:ext uri="{BB962C8B-B14F-4D97-AF65-F5344CB8AC3E}">
        <p14:creationId xmlns:p14="http://schemas.microsoft.com/office/powerpoint/2010/main" val="252897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2G GSM	.030 MHz	.104mb/s	0.52</a:t>
            </a:r>
          </a:p>
          <a:p>
            <a:r>
              <a:rPr lang="en-US" dirty="0"/>
              <a:t>3G CDMA	1.2288MHz	3.072mb/s	0.125</a:t>
            </a:r>
          </a:p>
          <a:p>
            <a:r>
              <a:rPr lang="en-US" dirty="0"/>
              <a:t>4G LTE	20MHz	81.6mb/s	4.08</a:t>
            </a:r>
          </a:p>
          <a:p>
            <a:r>
              <a:rPr lang="en-US" dirty="0"/>
              <a:t>V.92 	.004MHz	0.056mb/s	14.0</a:t>
            </a:r>
          </a:p>
          <a:p>
            <a:r>
              <a:rPr lang="en-US" dirty="0"/>
              <a:t>802.11g	20MHz	54mb/s	2.7</a:t>
            </a:r>
          </a:p>
          <a:p>
            <a:r>
              <a:rPr lang="en-US" dirty="0"/>
              <a:t>802.11ad	2160MHz	6756mb/s	3</a:t>
            </a:r>
          </a:p>
          <a:p>
            <a:r>
              <a:rPr lang="en-US" dirty="0" err="1"/>
              <a:t>mb</a:t>
            </a:r>
            <a:r>
              <a:rPr lang="en-US" dirty="0"/>
              <a:t>/s    vs MB/s</a:t>
            </a:r>
          </a:p>
        </p:txBody>
      </p:sp>
    </p:spTree>
    <p:extLst>
      <p:ext uri="{BB962C8B-B14F-4D97-AF65-F5344CB8AC3E}">
        <p14:creationId xmlns:p14="http://schemas.microsoft.com/office/powerpoint/2010/main" val="4122461997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2162</TotalTime>
  <Words>673</Words>
  <Application>Microsoft Macintosh PowerPoint</Application>
  <PresentationFormat>On-screen Show (4:3)</PresentationFormat>
  <Paragraphs>170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PP_C5Modules_CC_License_standard</vt:lpstr>
      <vt:lpstr>Waves and Channels</vt:lpstr>
      <vt:lpstr>Review</vt:lpstr>
      <vt:lpstr>Objectives</vt:lpstr>
      <vt:lpstr>Cellular Channels- Their Uses</vt:lpstr>
      <vt:lpstr>PowerPoint Presentation</vt:lpstr>
      <vt:lpstr>PowerPoint Presentation</vt:lpstr>
      <vt:lpstr>Lifespans</vt:lpstr>
      <vt:lpstr>Back to Bandwidth</vt:lpstr>
      <vt:lpstr>Examples</vt:lpstr>
      <vt:lpstr>Properties of Waves</vt:lpstr>
      <vt:lpstr>How fast do waves travel?</vt:lpstr>
      <vt:lpstr>All waves travel at 300,000km/s</vt:lpstr>
      <vt:lpstr>Math!</vt:lpstr>
      <vt:lpstr>Wavelengths</vt:lpstr>
      <vt:lpstr>PowerPoint Presentation</vt:lpstr>
      <vt:lpstr>Signal Propagation</vt:lpstr>
      <vt:lpstr>How far can my wave theoretically go?</vt:lpstr>
      <vt:lpstr>How far can my wave go?</vt:lpstr>
      <vt:lpstr>PowerPoint Presentation</vt:lpstr>
      <vt:lpstr>Going Further</vt:lpstr>
      <vt:lpstr>Propagation</vt:lpstr>
      <vt:lpstr>PowerPoint Presentation</vt:lpstr>
      <vt:lpstr>Signal Processing</vt:lpstr>
      <vt:lpstr>PowerPoint Presentation</vt:lpstr>
      <vt:lpstr>Waves have properties</vt:lpstr>
      <vt:lpstr>Ride the Waves</vt:lpstr>
      <vt:lpstr>Ionosphere Reflection</vt:lpstr>
      <vt:lpstr>Scales</vt:lpstr>
    </vt:vector>
  </TitlesOfParts>
  <Company>University of California at Davis</Company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Cronin, Kyle</cp:lastModifiedBy>
  <cp:revision>194</cp:revision>
  <cp:lastPrinted>2016-07-18T16:40:10Z</cp:lastPrinted>
  <dcterms:created xsi:type="dcterms:W3CDTF">2016-07-03T20:12:42Z</dcterms:created>
  <dcterms:modified xsi:type="dcterms:W3CDTF">2017-12-11T20:54:10Z</dcterms:modified>
</cp:coreProperties>
</file>