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311" r:id="rId3"/>
    <p:sldId id="316" r:id="rId4"/>
    <p:sldId id="312" r:id="rId5"/>
    <p:sldId id="313" r:id="rId6"/>
    <p:sldId id="314" r:id="rId7"/>
    <p:sldId id="315" r:id="rId8"/>
    <p:sldId id="310" r:id="rId9"/>
    <p:sldId id="307" r:id="rId10"/>
    <p:sldId id="308" r:id="rId11"/>
    <p:sldId id="309" r:id="rId12"/>
    <p:sldId id="306" r:id="rId13"/>
    <p:sldId id="305" r:id="rId14"/>
    <p:sldId id="304" r:id="rId15"/>
    <p:sldId id="303" r:id="rId16"/>
    <p:sldId id="317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6" autoAdjust="0"/>
    <p:restoredTop sz="81857" autoAdjust="0"/>
  </p:normalViewPr>
  <p:slideViewPr>
    <p:cSldViewPr snapToGrid="0" snapToObjects="1">
      <p:cViewPr varScale="1">
        <p:scale>
          <a:sx n="136" d="100"/>
          <a:sy n="136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6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4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6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4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o9.gizmodo.com/5786083/what-are-the-fastest-spacecrafts-ever-buil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/>
            </a:br>
            <a:br>
              <a:rPr lang="en-US" sz="3300" dirty="0"/>
            </a:br>
            <a:r>
              <a:rPr lang="en-US" sz="3600" dirty="0"/>
              <a:t>Signal Degradation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: 1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Signaling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Shift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you’re a new-age goat with a cellphone, things get messy</a:t>
                </a:r>
              </a:p>
              <a:p>
                <a:r>
                  <a:rPr lang="en-US" i="1" dirty="0" err="1"/>
                  <a:t>f</a:t>
                </a:r>
                <a:r>
                  <a:rPr lang="en-US" i="1" baseline="-25000" dirty="0" err="1"/>
                  <a:t>d</a:t>
                </a:r>
                <a:r>
                  <a:rPr lang="en-US" i="1" dirty="0"/>
                  <a:t>  = </a:t>
                </a:r>
                <a:r>
                  <a:rPr lang="en-US" dirty="0"/>
                  <a:t>Doppler shift</a:t>
                </a:r>
              </a:p>
              <a:p>
                <a:r>
                  <a:rPr lang="en-US" i="1" dirty="0"/>
                  <a:t>f</a:t>
                </a:r>
                <a:r>
                  <a:rPr lang="en-US" i="1" baseline="-25000" dirty="0"/>
                  <a:t>c</a:t>
                </a:r>
                <a:r>
                  <a:rPr lang="en-US" i="1" dirty="0"/>
                  <a:t>  = </a:t>
                </a:r>
                <a:r>
                  <a:rPr lang="en-US" dirty="0"/>
                  <a:t>frequency of source carrier</a:t>
                </a:r>
                <a:endParaRPr lang="en-US" baseline="-25000" dirty="0"/>
              </a:p>
              <a:p>
                <a:r>
                  <a:rPr lang="en-US" i="1" dirty="0" err="1"/>
                  <a:t>f</a:t>
                </a:r>
                <a:r>
                  <a:rPr lang="en-US" i="1" baseline="-25000" dirty="0" err="1"/>
                  <a:t>r</a:t>
                </a:r>
                <a:r>
                  <a:rPr lang="en-US" i="1" dirty="0"/>
                  <a:t> = </a:t>
                </a:r>
                <a:r>
                  <a:rPr lang="en-US" dirty="0"/>
                  <a:t>frequency of received signal</a:t>
                </a:r>
              </a:p>
              <a:p>
                <a:r>
                  <a:rPr lang="en-US" i="1" dirty="0"/>
                  <a:t>v</a:t>
                </a:r>
                <a:r>
                  <a:rPr lang="en-US" dirty="0"/>
                  <a:t> = velocity (m/s)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</m:oMath>
                </a14:m>
                <a:r>
                  <a:rPr lang="en-US" i="1" dirty="0"/>
                  <a:t> = </a:t>
                </a:r>
                <a:r>
                  <a:rPr lang="en-US" dirty="0"/>
                  <a:t>carrier wavelength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en-US" dirty="0"/>
                  <a:t> = Radians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D0BE79-8A62-4A7A-98A6-3AEF33A2E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860" y="784046"/>
            <a:ext cx="2670279" cy="487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FA90B-5342-4842-BF4F-3FECABCB8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723" y="607246"/>
            <a:ext cx="2304488" cy="841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F435B-123E-43FB-982E-B113941CA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26" y="1983823"/>
            <a:ext cx="8031532" cy="43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Doppler effect a big deal?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Walking? </a:t>
            </a:r>
          </a:p>
          <a:p>
            <a:r>
              <a:rPr lang="en-US" dirty="0"/>
              <a:t>Driving?</a:t>
            </a:r>
          </a:p>
          <a:p>
            <a:r>
              <a:rPr lang="en-US" dirty="0"/>
              <a:t>Driving really fast?</a:t>
            </a:r>
          </a:p>
          <a:p>
            <a:r>
              <a:rPr lang="en-US" dirty="0"/>
              <a:t>Flying?</a:t>
            </a:r>
          </a:p>
        </p:txBody>
      </p:sp>
    </p:spTree>
    <p:extLst>
      <p:ext uri="{BB962C8B-B14F-4D97-AF65-F5344CB8AC3E}">
        <p14:creationId xmlns:p14="http://schemas.microsoft.com/office/powerpoint/2010/main" val="37906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4502A7-534A-438F-8FFB-8A0534C86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68" y="1647645"/>
            <a:ext cx="5979046" cy="4487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1A916-CC1F-8A4D-8F61-368AC261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Shift Impacting Images in Space</a:t>
            </a:r>
          </a:p>
        </p:txBody>
      </p:sp>
    </p:spTree>
    <p:extLst>
      <p:ext uri="{BB962C8B-B14F-4D97-AF65-F5344CB8AC3E}">
        <p14:creationId xmlns:p14="http://schemas.microsoft.com/office/powerpoint/2010/main" val="220499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i="1" dirty="0"/>
              <a:t>really</a:t>
            </a:r>
            <a:r>
              <a:rPr lang="en-US" dirty="0"/>
              <a:t>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http://io9.gizmodo.com/5786083/what-are-the-fastest-spacecrafts-ever-built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http://descanso.jpl.nasa.gov/DPSummary/Descanso4--Voyager_new.pdf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Spacecraft!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Spacecraft tend to move rather quickly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Their speeds need to be accounted for in signal processing</a:t>
            </a:r>
          </a:p>
          <a:p>
            <a:pPr marL="742950" lvl="1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Redshift vs </a:t>
            </a:r>
            <a:r>
              <a:rPr lang="en-US" dirty="0" err="1"/>
              <a:t>blueshift</a:t>
            </a:r>
            <a:r>
              <a:rPr lang="en-US" dirty="0"/>
              <a:t>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Visible light exhibits the Doppler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6E22F-9E93-4610-AD17-A0F2A2C31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4" y="3996700"/>
            <a:ext cx="7602371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Intersymbol</a:t>
            </a:r>
            <a:r>
              <a:rPr lang="en-US" dirty="0"/>
              <a:t> Interference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4BCFA-19DF-BD4D-9C3E-F9CE2B236A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Radio waves reflect off as they travel</a:t>
            </a:r>
          </a:p>
          <a:p>
            <a:r>
              <a:rPr lang="en-US" dirty="0"/>
              <a:t>This can cause multiple copies of a wave to be received </a:t>
            </a:r>
          </a:p>
          <a:p>
            <a:pPr lvl="1"/>
            <a:r>
              <a:rPr lang="en-US" dirty="0"/>
              <a:t>Much like an echo</a:t>
            </a:r>
          </a:p>
          <a:p>
            <a:r>
              <a:rPr lang="en-US" dirty="0"/>
              <a:t>This is called:</a:t>
            </a:r>
          </a:p>
          <a:p>
            <a:pPr lvl="1"/>
            <a:r>
              <a:rPr lang="en-US" dirty="0" err="1"/>
              <a:t>Intersymbol</a:t>
            </a:r>
            <a:r>
              <a:rPr lang="en-US" dirty="0"/>
              <a:t> Interference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10A5B-A295-48BF-95F5-2C668EF26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07" y="2092465"/>
            <a:ext cx="5721393" cy="37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Intersymbol</a:t>
            </a:r>
            <a:r>
              <a:rPr lang="en-US" dirty="0"/>
              <a:t> Interference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we run into: the world isn’t flat</a:t>
            </a:r>
          </a:p>
          <a:p>
            <a:pPr lvl="1"/>
            <a:r>
              <a:rPr lang="en-US" dirty="0"/>
              <a:t>People put up buildings</a:t>
            </a:r>
          </a:p>
          <a:p>
            <a:r>
              <a:rPr lang="en-US" dirty="0"/>
              <a:t>Radio waves bounce off buildings, can’t </a:t>
            </a:r>
          </a:p>
          <a:p>
            <a:pPr marL="0" indent="0">
              <a:buNone/>
            </a:pPr>
            <a:r>
              <a:rPr lang="en-US" dirty="0"/>
              <a:t>take a straight path</a:t>
            </a:r>
          </a:p>
          <a:p>
            <a:pPr lvl="1"/>
            <a:r>
              <a:rPr lang="en-US" dirty="0"/>
              <a:t>Data arrives out of order</a:t>
            </a:r>
          </a:p>
          <a:p>
            <a:pPr lvl="1"/>
            <a:r>
              <a:rPr lang="en-US" dirty="0"/>
              <a:t>Called </a:t>
            </a:r>
            <a:r>
              <a:rPr lang="en-US" dirty="0" err="1"/>
              <a:t>Intersymbol</a:t>
            </a:r>
            <a:r>
              <a:rPr lang="en-US" dirty="0"/>
              <a:t> Interference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3F2CD-7CF8-4A09-9D53-42F5EB2E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65533"/>
            <a:ext cx="3618618" cy="2346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0B290-8395-4E19-987D-D74CFDD5E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65533"/>
            <a:ext cx="3616506" cy="23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Waves travel at the speed of?</a:t>
            </a:r>
          </a:p>
          <a:p>
            <a:pPr lvl="1"/>
            <a:r>
              <a:rPr lang="en-US" dirty="0"/>
              <a:t>Based on this we can calculate wavelength</a:t>
            </a:r>
          </a:p>
          <a:p>
            <a:r>
              <a:rPr lang="en-US" dirty="0"/>
              <a:t>Waves propagate differently</a:t>
            </a:r>
          </a:p>
          <a:p>
            <a:pPr lvl="1"/>
            <a:r>
              <a:rPr lang="en-US" dirty="0"/>
              <a:t>Large wavelengths create skywaves (AM)</a:t>
            </a:r>
          </a:p>
          <a:p>
            <a:r>
              <a:rPr lang="en-US" dirty="0"/>
              <a:t>Ground waves travel in a straight line (FM)</a:t>
            </a:r>
          </a:p>
        </p:txBody>
      </p:sp>
    </p:spTree>
    <p:extLst>
      <p:ext uri="{BB962C8B-B14F-4D97-AF65-F5344CB8AC3E}">
        <p14:creationId xmlns:p14="http://schemas.microsoft.com/office/powerpoint/2010/main" val="42040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234A-F947-A444-97CD-E49015A9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DA143-1E9A-F64B-9B22-2EFC32B9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common antenna types</a:t>
            </a:r>
          </a:p>
          <a:p>
            <a:r>
              <a:rPr lang="en-US" dirty="0"/>
              <a:t>Calculate how speed impacts radio waves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5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Types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Isotropic</a:t>
            </a:r>
          </a:p>
          <a:p>
            <a:pPr lvl="1"/>
            <a:r>
              <a:rPr lang="en-US" dirty="0"/>
              <a:t>Equal in all directions</a:t>
            </a:r>
          </a:p>
          <a:p>
            <a:r>
              <a:rPr lang="en-US" dirty="0"/>
              <a:t>Are antennas isotropic?</a:t>
            </a:r>
          </a:p>
        </p:txBody>
      </p:sp>
    </p:spTree>
    <p:extLst>
      <p:ext uri="{BB962C8B-B14F-4D97-AF65-F5344CB8AC3E}">
        <p14:creationId xmlns:p14="http://schemas.microsoft.com/office/powerpoint/2010/main" val="373429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Omnidirectional</a:t>
            </a:r>
          </a:p>
          <a:p>
            <a:pPr lvl="1"/>
            <a:r>
              <a:rPr lang="en-US" dirty="0"/>
              <a:t>Waves propagate evenly in all directions</a:t>
            </a:r>
          </a:p>
          <a:p>
            <a:pPr lvl="1"/>
            <a:r>
              <a:rPr lang="en-US" dirty="0"/>
              <a:t>Poor levels directly above/below the plane</a:t>
            </a:r>
          </a:p>
          <a:p>
            <a:pPr lvl="1"/>
            <a:r>
              <a:rPr lang="en-US" dirty="0"/>
              <a:t>Cell phones, FM Radio, </a:t>
            </a:r>
            <a:r>
              <a:rPr lang="en-US" dirty="0" err="1"/>
              <a:t>wifi</a:t>
            </a:r>
            <a:r>
              <a:rPr lang="en-US" dirty="0"/>
              <a:t> (usually)</a:t>
            </a:r>
          </a:p>
          <a:p>
            <a:pPr lvl="1"/>
            <a:r>
              <a:rPr lang="en-US" dirty="0"/>
              <a:t>Di-pole</a:t>
            </a:r>
          </a:p>
          <a:p>
            <a:r>
              <a:rPr lang="en-US" dirty="0"/>
              <a:t>Directional/point to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28FA0-4486-48DE-8DD3-41F8A3A44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07" y="3491606"/>
            <a:ext cx="2775787" cy="21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Gain    (or just gain)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 of antenna’s electrical efficiency </a:t>
            </a:r>
          </a:p>
          <a:p>
            <a:pPr lvl="1"/>
            <a:r>
              <a:rPr lang="en-US" dirty="0"/>
              <a:t>How well do I transfer electrical signal to waves </a:t>
            </a:r>
          </a:p>
          <a:p>
            <a:pPr lvl="1"/>
            <a:r>
              <a:rPr lang="en-US" dirty="0"/>
              <a:t>Or vice versa</a:t>
            </a:r>
          </a:p>
          <a:p>
            <a:r>
              <a:rPr lang="en-US" dirty="0"/>
              <a:t>Ratio of power to theoretical perfection</a:t>
            </a:r>
          </a:p>
          <a:p>
            <a:pPr lvl="1"/>
            <a:r>
              <a:rPr lang="en-US" dirty="0"/>
              <a:t>Perfection == lossless isotropic antenna</a:t>
            </a:r>
          </a:p>
          <a:p>
            <a:pPr lvl="1"/>
            <a:r>
              <a:rPr lang="en-US" dirty="0"/>
              <a:t>Usually measured in decibels isotropic (</a:t>
            </a:r>
            <a:r>
              <a:rPr lang="en-US" dirty="0" err="1"/>
              <a:t>dBi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(Can also be </a:t>
            </a:r>
            <a:r>
              <a:rPr lang="en-US" dirty="0" err="1"/>
              <a:t>dBd</a:t>
            </a:r>
            <a:r>
              <a:rPr lang="en-US" dirty="0"/>
              <a:t>, lossless half-wave dipole antenna)</a:t>
            </a:r>
          </a:p>
          <a:p>
            <a:pPr lvl="2"/>
            <a:r>
              <a:rPr lang="en-US" dirty="0"/>
              <a:t>Dipole antennas are more common</a:t>
            </a:r>
          </a:p>
          <a:p>
            <a:pPr lvl="1"/>
            <a:r>
              <a:rPr lang="en-US" dirty="0" err="1"/>
              <a:t>dBd</a:t>
            </a:r>
            <a:r>
              <a:rPr lang="en-US" dirty="0"/>
              <a:t> = </a:t>
            </a:r>
            <a:r>
              <a:rPr lang="en-US" dirty="0" err="1"/>
              <a:t>dBi</a:t>
            </a:r>
            <a:r>
              <a:rPr lang="en-US" dirty="0"/>
              <a:t> – 2.15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radio transmissions degrade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 Loss   </a:t>
            </a:r>
            <a:r>
              <a:rPr lang="en-US" dirty="0" err="1"/>
              <a:t>L</a:t>
            </a:r>
            <a:r>
              <a:rPr lang="en-US" baseline="-25000" dirty="0" err="1"/>
              <a:t>p</a:t>
            </a:r>
            <a:endParaRPr lang="en-US" dirty="0"/>
          </a:p>
          <a:p>
            <a:pPr lvl="1"/>
            <a:r>
              <a:rPr lang="en-US" dirty="0"/>
              <a:t>Reduction in “power density” over wide areas</a:t>
            </a:r>
          </a:p>
          <a:p>
            <a:pPr lvl="1"/>
            <a:r>
              <a:rPr lang="en-US" dirty="0"/>
              <a:t>Factors- distance, frequency, land</a:t>
            </a:r>
          </a:p>
          <a:p>
            <a:r>
              <a:rPr lang="en-US" dirty="0"/>
              <a:t>Slow Fading    L</a:t>
            </a:r>
            <a:r>
              <a:rPr lang="en-US" baseline="-25000" dirty="0"/>
              <a:t>s</a:t>
            </a:r>
            <a:endParaRPr lang="en-US" dirty="0"/>
          </a:p>
          <a:p>
            <a:pPr lvl="1"/>
            <a:r>
              <a:rPr lang="en-US" dirty="0"/>
              <a:t>Small area problems</a:t>
            </a:r>
          </a:p>
          <a:p>
            <a:pPr lvl="1"/>
            <a:r>
              <a:rPr lang="en-US" dirty="0"/>
              <a:t>Building, road,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Fast Fading   L</a:t>
            </a:r>
            <a:r>
              <a:rPr lang="en-US" baseline="-25000" dirty="0"/>
              <a:t>F</a:t>
            </a:r>
          </a:p>
          <a:p>
            <a:pPr lvl="1"/>
            <a:r>
              <a:rPr lang="en-US" dirty="0"/>
              <a:t>Caused by motion of MS</a:t>
            </a:r>
          </a:p>
          <a:p>
            <a:pPr lvl="1"/>
            <a:r>
              <a:rPr lang="en-US" dirty="0"/>
              <a:t>Things near transmitter, like raindrops</a:t>
            </a:r>
          </a:p>
        </p:txBody>
      </p:sp>
    </p:spTree>
    <p:extLst>
      <p:ext uri="{BB962C8B-B14F-4D97-AF65-F5344CB8AC3E}">
        <p14:creationId xmlns:p14="http://schemas.microsoft.com/office/powerpoint/2010/main" val="254306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Talked briefly before</a:t>
            </a:r>
          </a:p>
          <a:p>
            <a:r>
              <a:rPr lang="en-US" dirty="0"/>
              <a:t>Urban areas make signal propagation problematic</a:t>
            </a:r>
          </a:p>
          <a:p>
            <a:r>
              <a:rPr lang="en-US" dirty="0"/>
              <a:t>Thus, better signal in open areas</a:t>
            </a:r>
          </a:p>
        </p:txBody>
      </p:sp>
    </p:spTree>
    <p:extLst>
      <p:ext uri="{BB962C8B-B14F-4D97-AF65-F5344CB8AC3E}">
        <p14:creationId xmlns:p14="http://schemas.microsoft.com/office/powerpoint/2010/main" val="142668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5147D-CD89-4AF0-BC8C-AFE236858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5" y="1825625"/>
            <a:ext cx="7809720" cy="4585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you’re moving, your frequency changes</a:t>
            </a:r>
          </a:p>
          <a:p>
            <a:r>
              <a:rPr lang="en-US" dirty="0"/>
              <a:t>This is called Doppler shift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95950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2129</TotalTime>
  <Words>448</Words>
  <Application>Microsoft Macintosh PowerPoint</Application>
  <PresentationFormat>On-screen Show (4:3)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PP_C5Modules_CC_License_standard</vt:lpstr>
      <vt:lpstr>  Signal Degradation</vt:lpstr>
      <vt:lpstr>Review</vt:lpstr>
      <vt:lpstr>Objectives</vt:lpstr>
      <vt:lpstr>Antenna Types</vt:lpstr>
      <vt:lpstr>Antennas</vt:lpstr>
      <vt:lpstr>Power Gain    (or just gain)</vt:lpstr>
      <vt:lpstr>Our radio transmissions degrade</vt:lpstr>
      <vt:lpstr>Path Loss</vt:lpstr>
      <vt:lpstr>Doppler Effect</vt:lpstr>
      <vt:lpstr>Doppler Shift </vt:lpstr>
      <vt:lpstr>Where is the Doppler effect a big deal?</vt:lpstr>
      <vt:lpstr>Doppler Shift Impacting Images in Space</vt:lpstr>
      <vt:lpstr>What about really fast?</vt:lpstr>
      <vt:lpstr>Spacecraft!</vt:lpstr>
      <vt:lpstr>Intersymbol Interference</vt:lpstr>
      <vt:lpstr>Intersymbol Interference</vt:lpstr>
    </vt:vector>
  </TitlesOfParts>
  <Company>University of California at Davis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Cronin, Kyle</cp:lastModifiedBy>
  <cp:revision>193</cp:revision>
  <cp:lastPrinted>2016-07-18T16:40:10Z</cp:lastPrinted>
  <dcterms:created xsi:type="dcterms:W3CDTF">2016-07-03T20:12:42Z</dcterms:created>
  <dcterms:modified xsi:type="dcterms:W3CDTF">2017-12-12T16:37:04Z</dcterms:modified>
</cp:coreProperties>
</file>