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311" r:id="rId3"/>
    <p:sldId id="304" r:id="rId4"/>
    <p:sldId id="303" r:id="rId5"/>
    <p:sldId id="312" r:id="rId6"/>
    <p:sldId id="313" r:id="rId7"/>
    <p:sldId id="305" r:id="rId8"/>
    <p:sldId id="306" r:id="rId9"/>
    <p:sldId id="307" r:id="rId10"/>
    <p:sldId id="308" r:id="rId11"/>
    <p:sldId id="315" r:id="rId12"/>
    <p:sldId id="314" r:id="rId13"/>
    <p:sldId id="316" r:id="rId14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1891" autoAdjust="0"/>
  </p:normalViewPr>
  <p:slideViewPr>
    <p:cSldViewPr snapToGrid="0" snapToObjects="1">
      <p:cViewPr varScale="1">
        <p:scale>
          <a:sx n="93" d="100"/>
          <a:sy n="93" d="100"/>
        </p:scale>
        <p:origin x="20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D208448-EA90-48C3-9EBA-9752339ACEF4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BC2C3F8-920C-4239-9891-79F2271E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77F84-EBF5-4DC2-873D-49BD8B121CC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Sources: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https://</a:t>
            </a:r>
            <a:r>
              <a:rPr lang="en-US" dirty="0" err="1"/>
              <a:t>www.fcc.gov</a:t>
            </a:r>
            <a:r>
              <a:rPr lang="en-US" dirty="0"/>
              <a:t>/engineering-technology/policy-and-rules-division/general/radio-spectrum-allocation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E80AE-A2D3-45AA-9282-165AD6710F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9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Sources: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https://</a:t>
            </a:r>
            <a:r>
              <a:rPr lang="en-US" dirty="0" err="1"/>
              <a:t>www.fcc.gov</a:t>
            </a:r>
            <a:r>
              <a:rPr lang="en-US" dirty="0"/>
              <a:t>/engineering-technology/policy-and-rules-division/general/radio-spectrum-allocation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E80AE-A2D3-45AA-9282-165AD6710F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4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E80AE-A2D3-45AA-9282-165AD6710F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Sources: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https://</a:t>
            </a:r>
            <a:r>
              <a:rPr lang="en-US" dirty="0" err="1"/>
              <a:t>www.fcc.gov</a:t>
            </a:r>
            <a:r>
              <a:rPr lang="en-US" dirty="0"/>
              <a:t>/engineering-technology/policy-and-rules-division/general/radio-spectrum-allocation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E80AE-A2D3-45AA-9282-165AD6710F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Sources: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https://</a:t>
            </a:r>
            <a:r>
              <a:rPr lang="en-US" dirty="0" err="1"/>
              <a:t>www.fcc.gov</a:t>
            </a:r>
            <a:r>
              <a:rPr lang="en-US" dirty="0"/>
              <a:t>/engineering-technology/policy-and-rules-division/general/radio-spectrum-allocation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E80AE-A2D3-45AA-9282-165AD6710F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4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Sources: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https://</a:t>
            </a:r>
            <a:r>
              <a:rPr lang="en-US" dirty="0" err="1"/>
              <a:t>www.ntia.doc.gov</a:t>
            </a:r>
            <a:r>
              <a:rPr lang="en-US" dirty="0"/>
              <a:t>/files/</a:t>
            </a:r>
            <a:r>
              <a:rPr lang="en-US" dirty="0" err="1"/>
              <a:t>ntia</a:t>
            </a:r>
            <a:r>
              <a:rPr lang="en-US" dirty="0"/>
              <a:t>/publications/january_2016_spectrum_wall_chart.pdf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E80AE-A2D3-45AA-9282-165AD6710F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0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E80AE-A2D3-45AA-9282-165AD6710F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Sources: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https://</a:t>
            </a:r>
            <a:r>
              <a:rPr lang="en-US" dirty="0" err="1"/>
              <a:t>www.fcc.gov</a:t>
            </a:r>
            <a:r>
              <a:rPr lang="en-US" dirty="0"/>
              <a:t>/engineering-technology/policy-and-rules-division/general/radio-spectrum-allocation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https://</a:t>
            </a:r>
            <a:r>
              <a:rPr lang="en-US" dirty="0" err="1"/>
              <a:t>www.ntia.doc.gov</a:t>
            </a:r>
            <a:r>
              <a:rPr lang="en-US" dirty="0"/>
              <a:t>/category/spectrum-management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E80AE-A2D3-45AA-9282-165AD6710F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3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E80AE-A2D3-45AA-9282-165AD6710F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Sources: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https://</a:t>
            </a:r>
            <a:r>
              <a:rPr lang="en-US" dirty="0" err="1"/>
              <a:t>www.fcc.gov</a:t>
            </a:r>
            <a:r>
              <a:rPr lang="en-US" dirty="0"/>
              <a:t>/engineering-technology/policy-and-rules-division/general/radio-spectrum-allocation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E80AE-A2D3-45AA-9282-165AD6710F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4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249488" y="3402013"/>
            <a:ext cx="5372100" cy="2058987"/>
            <a:chOff x="914400" y="3657600"/>
            <a:chExt cx="7162800" cy="2059641"/>
          </a:xfrm>
        </p:grpSpPr>
        <p:sp>
          <p:nvSpPr>
            <p:cNvPr id="5" name="Rectangle 10"/>
            <p:cNvSpPr/>
            <p:nvPr/>
          </p:nvSpPr>
          <p:spPr>
            <a:xfrm>
              <a:off x="914400" y="3657600"/>
              <a:ext cx="7162800" cy="1295811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6" name="Rectangle 11"/>
            <p:cNvSpPr/>
            <p:nvPr/>
          </p:nvSpPr>
          <p:spPr>
            <a:xfrm>
              <a:off x="914400" y="5069335"/>
              <a:ext cx="7162800" cy="647906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7" name="Rectangle 12"/>
            <p:cNvSpPr/>
            <p:nvPr/>
          </p:nvSpPr>
          <p:spPr>
            <a:xfrm>
              <a:off x="914400" y="3657600"/>
              <a:ext cx="228600" cy="1295811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914400" y="5069335"/>
              <a:ext cx="228600" cy="647906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59C-89A0-4C1D-B3B9-DD0F9998A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1FE8-1818-4A56-B30A-CCD984F45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B3A4-4A00-44DB-9BF1-EB2CA51DE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4BC4-0553-463F-B622-46053397F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D291-EBF4-47B8-BDB1-CD835FFC1B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F714-F625-4053-9B06-9C6DF9A76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FBFE-FF7D-4FA1-B21A-29DE57699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187325"/>
            <a:ext cx="5551487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0050" y="632936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267019-40B7-405C-98B7-75F3216AF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7" name="Title Placeholder 6"/>
          <p:cNvSpPr>
            <a:spLocks noGrp="1"/>
          </p:cNvSpPr>
          <p:nvPr>
            <p:ph type="title"/>
          </p:nvPr>
        </p:nvSpPr>
        <p:spPr bwMode="auto">
          <a:xfrm>
            <a:off x="628650" y="457200"/>
            <a:ext cx="56864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</a:t>
            </a:r>
          </a:p>
          <a:p>
            <a:pPr lvl="0"/>
            <a:r>
              <a:rPr lang="en-US"/>
              <a:t>aster text styles</a:t>
            </a:r>
          </a:p>
          <a:p>
            <a:pPr lvl="1"/>
            <a:r>
              <a:rPr lang="en-US"/>
              <a:t>Second levelThird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90488"/>
            <a:ext cx="138113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  <a:cs typeface="+mn-cs"/>
            </a:endParaRPr>
          </a:p>
        </p:txBody>
      </p:sp>
      <p:pic>
        <p:nvPicPr>
          <p:cNvPr id="1030" name="Picture 2" descr="reative Commons License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38113" y="6402388"/>
            <a:ext cx="838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313" y="6415088"/>
            <a:ext cx="5700712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defTabSz="914400" eaLnBrk="0" hangingPunct="0">
              <a:defRPr/>
            </a:pPr>
            <a:r>
              <a:rPr lang="x-none" altLang="x-none" sz="1000" dirty="0">
                <a:cs typeface="+mn-cs"/>
              </a:rPr>
              <a:t>  This document is licensed with a </a:t>
            </a:r>
            <a:r>
              <a:rPr lang="x-none" altLang="x-none" sz="1000" dirty="0">
                <a:cs typeface="+mn-cs"/>
                <a:hlinkClick r:id="rId12"/>
              </a:rPr>
              <a:t>Creative Commons Attribution 4.0 International License</a:t>
            </a:r>
            <a:r>
              <a:rPr lang="x-none" altLang="x-none" sz="1000" dirty="0">
                <a:cs typeface="+mn-cs"/>
              </a:rPr>
              <a:t> ©2017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7" r:id="rId9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919" y="3532104"/>
            <a:ext cx="5298323" cy="803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WIRELESS SPECTRUM REGULATION</a:t>
            </a:r>
            <a:endParaRPr lang="en-US" sz="2400" dirty="0"/>
          </a:p>
        </p:txBody>
      </p:sp>
      <p:sp>
        <p:nvSpPr>
          <p:cNvPr id="12290" name="Subtitle 2"/>
          <p:cNvSpPr>
            <a:spLocks noGrp="1"/>
          </p:cNvSpPr>
          <p:nvPr>
            <p:ph type="body" sz="quarter" idx="13"/>
          </p:nvPr>
        </p:nvSpPr>
        <p:spPr>
          <a:xfrm>
            <a:off x="2618456" y="5035133"/>
            <a:ext cx="4219575" cy="27781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000" b="1" dirty="0">
                <a:solidFill>
                  <a:srgbClr val="2F5597"/>
                </a:solidFill>
              </a:rPr>
              <a:t>Module: 2</a:t>
            </a:r>
          </a:p>
          <a:p>
            <a:pPr eaLnBrk="1" hangingPunct="1">
              <a:spcBef>
                <a:spcPts val="0"/>
              </a:spcBef>
            </a:pPr>
            <a:r>
              <a:rPr lang="en-US" sz="2000" b="1" dirty="0">
                <a:solidFill>
                  <a:srgbClr val="2F5597"/>
                </a:solidFill>
              </a:rPr>
              <a:t>Lesson: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Regulation of Wireless Spectrum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929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dirty="0"/>
              <a:t>FCC</a:t>
            </a: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lvl="1" eaLnBrk="1" hangingPunct="1"/>
            <a:r>
              <a:rPr lang="en-US" sz="2000" dirty="0"/>
              <a:t>Wireless Spectrum is a shared finite space that exists within nature, and is not physically owned.</a:t>
            </a:r>
          </a:p>
          <a:p>
            <a:pPr eaLnBrk="1" hangingPunct="1"/>
            <a:endParaRPr lang="en-US" sz="2000" dirty="0"/>
          </a:p>
          <a:p>
            <a:pPr lvl="1" eaLnBrk="1" hangingPunct="1"/>
            <a:r>
              <a:rPr lang="en-US" sz="2000" dirty="0"/>
              <a:t>Since everyone wants a fair slice of it, it is necessary to have a 		non bias central regulatory body tasked with both allocating and 	policing the limited spectrum.</a:t>
            </a:r>
          </a:p>
          <a:p>
            <a:pPr eaLnBrk="1" hangingPunct="1"/>
            <a:endParaRPr lang="en-US" sz="2000" dirty="0"/>
          </a:p>
          <a:p>
            <a:pPr lvl="1" eaLnBrk="1" hangingPunct="1"/>
            <a:r>
              <a:rPr lang="en-US" sz="2000" dirty="0"/>
              <a:t>The FCC ensures that all of the spectrum is being used efficiently, and that participants follow the same rules and protocols to keep everything cohesive.</a:t>
            </a:r>
          </a:p>
        </p:txBody>
      </p:sp>
    </p:spTree>
    <p:extLst>
      <p:ext uri="{BB962C8B-B14F-4D97-AF65-F5344CB8AC3E}">
        <p14:creationId xmlns:p14="http://schemas.microsoft.com/office/powerpoint/2010/main" val="367549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Regulation of Wireless Spectrum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929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dirty="0"/>
              <a:t>Licensed</a:t>
            </a:r>
          </a:p>
          <a:p>
            <a:pPr marL="0" indent="0" eaLnBrk="1" hangingPunct="1">
              <a:buFont typeface="Arial" charset="0"/>
              <a:buNone/>
            </a:pPr>
            <a:endParaRPr lang="en-US" sz="1800" b="1" dirty="0"/>
          </a:p>
          <a:p>
            <a:pPr lvl="1" eaLnBrk="1" hangingPunct="1"/>
            <a:r>
              <a:rPr lang="en-US" sz="2000" dirty="0"/>
              <a:t>The FCC requires that in order to utilize certain spectrum, a user must attain a license and pay a supporting fee.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This is to keep those who aren’t trained and don’t have permission to access the spectrum away.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100" b="1" dirty="0"/>
              <a:t>Unlicensed</a:t>
            </a:r>
          </a:p>
          <a:p>
            <a:pPr eaLnBrk="1" hangingPunct="1"/>
            <a:endParaRPr lang="en-US" sz="2000" dirty="0"/>
          </a:p>
          <a:p>
            <a:pPr lvl="1" eaLnBrk="1" hangingPunct="1"/>
            <a:r>
              <a:rPr lang="en-US" sz="2000" dirty="0"/>
              <a:t>The FCC maintains a specified amount of unlicensed spectrum that a user may use. This is for many reasons including personal devices like wireless access points / routers, and cordless phones. These fall into the</a:t>
            </a:r>
            <a:r>
              <a:rPr lang="en-US" sz="2000" b="1" dirty="0"/>
              <a:t> ISM </a:t>
            </a:r>
            <a:r>
              <a:rPr lang="en-US" sz="2000" dirty="0"/>
              <a:t>category or </a:t>
            </a:r>
            <a:r>
              <a:rPr lang="en-US" sz="2000" b="1" dirty="0"/>
              <a:t>Industry, Scientific, and Medical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73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Regulation of Wireless Spectrum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3929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dirty="0"/>
              <a:t>Examples</a:t>
            </a: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lvl="1" eaLnBrk="1" hangingPunct="1"/>
            <a:r>
              <a:rPr lang="en-US" sz="2000" dirty="0"/>
              <a:t>The FCC ensures that specified spectrum for emergency and law enforcement radio communications are not hindered and being used by unauthorized personal. Allowing us to stay safe.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Ensures that all HAM radio operators use proper etiquette to create a useable and understanding space for all. 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Ensures companies comply with wireless safety standards in home electronics, protecting us.</a:t>
            </a:r>
          </a:p>
        </p:txBody>
      </p:sp>
    </p:spTree>
    <p:extLst>
      <p:ext uri="{BB962C8B-B14F-4D97-AF65-F5344CB8AC3E}">
        <p14:creationId xmlns:p14="http://schemas.microsoft.com/office/powerpoint/2010/main" val="269905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1D4E-6B8C-8F4A-A6FB-07588013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1CA58-6513-DB41-B9A8-84E101B85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We now understand what “Wireless Spectrum” is.</a:t>
            </a:r>
          </a:p>
          <a:p>
            <a:pPr>
              <a:lnSpc>
                <a:spcPct val="200000"/>
              </a:lnSpc>
            </a:pPr>
            <a:r>
              <a:rPr lang="en-US" dirty="0"/>
              <a:t>We know who regulates “Wireless Spectrum”.</a:t>
            </a:r>
          </a:p>
          <a:p>
            <a:pPr>
              <a:lnSpc>
                <a:spcPct val="200000"/>
              </a:lnSpc>
            </a:pPr>
            <a:r>
              <a:rPr lang="en-US" dirty="0"/>
              <a:t>And understand why a central regulatory body is necessary.</a:t>
            </a:r>
          </a:p>
        </p:txBody>
      </p:sp>
    </p:spTree>
    <p:extLst>
      <p:ext uri="{BB962C8B-B14F-4D97-AF65-F5344CB8AC3E}">
        <p14:creationId xmlns:p14="http://schemas.microsoft.com/office/powerpoint/2010/main" val="151672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1D4E-6B8C-8F4A-A6FB-07588013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1CA58-6513-DB41-B9A8-84E101B85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Understand what “Wireless Spectrum” is.</a:t>
            </a:r>
          </a:p>
          <a:p>
            <a:pPr>
              <a:lnSpc>
                <a:spcPct val="200000"/>
              </a:lnSpc>
            </a:pPr>
            <a:r>
              <a:rPr lang="en-US" dirty="0"/>
              <a:t>Learn who regulates “Wireless Spectrum”.</a:t>
            </a:r>
          </a:p>
          <a:p>
            <a:pPr>
              <a:lnSpc>
                <a:spcPct val="200000"/>
              </a:lnSpc>
            </a:pPr>
            <a:r>
              <a:rPr lang="en-US" dirty="0"/>
              <a:t>Discuss why a central regulatory body is necessary.</a:t>
            </a:r>
          </a:p>
        </p:txBody>
      </p:sp>
    </p:spTree>
    <p:extLst>
      <p:ext uri="{BB962C8B-B14F-4D97-AF65-F5344CB8AC3E}">
        <p14:creationId xmlns:p14="http://schemas.microsoft.com/office/powerpoint/2010/main" val="345431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8650" y="2482683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dirty="0"/>
              <a:t>What is “Wireless Spectrum”?</a:t>
            </a:r>
          </a:p>
        </p:txBody>
      </p:sp>
    </p:spTree>
    <p:extLst>
      <p:ext uri="{BB962C8B-B14F-4D97-AF65-F5344CB8AC3E}">
        <p14:creationId xmlns:p14="http://schemas.microsoft.com/office/powerpoint/2010/main" val="2033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Understanding Wireless/Radio Spectrum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Wireless Spectrum</a:t>
            </a:r>
          </a:p>
          <a:p>
            <a:pPr marL="0" indent="0" eaLnBrk="1" hangingPunct="1">
              <a:buNone/>
            </a:pPr>
            <a:endParaRPr lang="en-US" dirty="0"/>
          </a:p>
          <a:p>
            <a:pPr lvl="1" eaLnBrk="1" hangingPunct="1"/>
            <a:r>
              <a:rPr lang="en-US" sz="2000" dirty="0"/>
              <a:t>More often referred to as </a:t>
            </a:r>
            <a:r>
              <a:rPr lang="en-US" sz="2000" i="1" dirty="0"/>
              <a:t>Radio Spectrum.</a:t>
            </a:r>
          </a:p>
          <a:p>
            <a:pPr lvl="1" eaLnBrk="1" hangingPunct="1"/>
            <a:endParaRPr lang="en-US" sz="2000" i="1" dirty="0"/>
          </a:p>
          <a:p>
            <a:pPr lvl="1" eaLnBrk="1" hangingPunct="1"/>
            <a:r>
              <a:rPr lang="en-US" sz="2000" dirty="0"/>
              <a:t>Is the range of radio frequencies (RF) on the electromagnetic spectrum, who’s purpose is to be used for wireless communication.</a:t>
            </a:r>
          </a:p>
          <a:p>
            <a:pPr marL="685800" lvl="2" indent="0" eaLnBrk="1" hangingPunct="1">
              <a:buNone/>
            </a:pPr>
            <a:endParaRPr lang="en-US" sz="2000" dirty="0"/>
          </a:p>
          <a:p>
            <a:pPr lvl="1" eaLnBrk="1" hangingPunct="1"/>
            <a:r>
              <a:rPr lang="en-US" sz="2000" dirty="0"/>
              <a:t>This typically ranges from the 3kHz band to the 300GHz band.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The process of managing the numerous radio frequencies and its corresponding spectrum is, </a:t>
            </a:r>
            <a:r>
              <a:rPr lang="en-US" sz="2000" i="1" dirty="0"/>
              <a:t>Spectrum Management</a:t>
            </a:r>
            <a:r>
              <a:rPr lang="en-US" sz="2000" dirty="0"/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Understanding Wireless/Radio Spectrum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Wireless Spectrum</a:t>
            </a:r>
          </a:p>
          <a:p>
            <a:pPr marL="0" indent="0" eaLnBrk="1" hangingPunct="1">
              <a:buNone/>
            </a:pPr>
            <a:endParaRPr lang="en-US" dirty="0"/>
          </a:p>
          <a:p>
            <a:pPr lvl="1" eaLnBrk="1" hangingPunct="1"/>
            <a:r>
              <a:rPr lang="en-US" sz="2000" dirty="0"/>
              <a:t>You probably use it everyday!</a:t>
            </a:r>
          </a:p>
          <a:p>
            <a:pPr lvl="1" eaLnBrk="1" hangingPunct="1"/>
            <a:endParaRPr lang="en-US" sz="2000" dirty="0"/>
          </a:p>
          <a:p>
            <a:pPr lvl="2" eaLnBrk="1" hangingPunct="1"/>
            <a:r>
              <a:rPr lang="en-US" sz="2000" dirty="0"/>
              <a:t>FM radio in the car (KJAM): 101.3 MHz</a:t>
            </a:r>
          </a:p>
          <a:p>
            <a:pPr lvl="2" eaLnBrk="1" hangingPunct="1"/>
            <a:endParaRPr lang="en-US" sz="2000" dirty="0"/>
          </a:p>
          <a:p>
            <a:pPr lvl="2" eaLnBrk="1" hangingPunct="1"/>
            <a:r>
              <a:rPr lang="en-US" sz="2000" dirty="0"/>
              <a:t>Two way </a:t>
            </a:r>
            <a:r>
              <a:rPr lang="en-US" sz="2000" dirty="0" err="1"/>
              <a:t>walkie</a:t>
            </a:r>
            <a:r>
              <a:rPr lang="en-US" sz="2000" dirty="0"/>
              <a:t> talkies: 462 – 467 MHz</a:t>
            </a:r>
          </a:p>
          <a:p>
            <a:pPr lvl="2" eaLnBrk="1" hangingPunct="1"/>
            <a:endParaRPr lang="en-US" sz="2000" dirty="0"/>
          </a:p>
          <a:p>
            <a:pPr lvl="2" eaLnBrk="1" hangingPunct="1"/>
            <a:r>
              <a:rPr lang="en-US" sz="2000" dirty="0"/>
              <a:t>Cellular phone (GSM): 850 MHz &amp; 1900MHz</a:t>
            </a:r>
          </a:p>
          <a:p>
            <a:pPr lvl="2" eaLnBrk="1" hangingPunct="1"/>
            <a:endParaRPr lang="en-US" sz="2000" dirty="0"/>
          </a:p>
          <a:p>
            <a:pPr lvl="2" eaLnBrk="1" hangingPunct="1"/>
            <a:r>
              <a:rPr lang="en-US" sz="2000" dirty="0" err="1"/>
              <a:t>WiFi</a:t>
            </a:r>
            <a:r>
              <a:rPr lang="en-US" sz="2000" dirty="0"/>
              <a:t>: 2.4 GHz &amp; 5GHz</a:t>
            </a: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3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Understanding Wireless/Radio Spectrum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Wireless Spectrum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B820D-A682-D64A-BE3E-55E446AC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89" y="2119787"/>
            <a:ext cx="6340517" cy="40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8650" y="2482683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dirty="0"/>
              <a:t>Who’s responsible for Spectrum Management in the U.S.?</a:t>
            </a:r>
          </a:p>
        </p:txBody>
      </p:sp>
    </p:spTree>
    <p:extLst>
      <p:ext uri="{BB962C8B-B14F-4D97-AF65-F5344CB8AC3E}">
        <p14:creationId xmlns:p14="http://schemas.microsoft.com/office/powerpoint/2010/main" val="378157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Regulation of Wireless Spectrum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28649" y="1690688"/>
            <a:ext cx="7973929" cy="461385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FCC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</a:p>
          <a:p>
            <a:pPr lvl="1" eaLnBrk="1" hangingPunct="1"/>
            <a:r>
              <a:rPr lang="en-US" sz="2000" dirty="0"/>
              <a:t>Federal Communications Commission</a:t>
            </a:r>
          </a:p>
          <a:p>
            <a:pPr lvl="1" eaLnBrk="1" hangingPunct="1"/>
            <a:endParaRPr lang="en-US" sz="2000" i="1" dirty="0"/>
          </a:p>
          <a:p>
            <a:pPr lvl="1" eaLnBrk="1" hangingPunct="1"/>
            <a:r>
              <a:rPr lang="en-US" sz="2000" dirty="0"/>
              <a:t>Is the regulatory body for administering wireless spectrum to non Federal entities such as; individuals, businesses, state and local governments.</a:t>
            </a:r>
          </a:p>
          <a:p>
            <a:pPr lvl="1"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b="1" dirty="0"/>
              <a:t>NTIA</a:t>
            </a:r>
          </a:p>
          <a:p>
            <a:pPr marL="0" indent="0" eaLnBrk="1" hangingPunct="1">
              <a:buNone/>
            </a:pPr>
            <a:endParaRPr lang="en-US" sz="2000" dirty="0"/>
          </a:p>
          <a:p>
            <a:pPr lvl="1" eaLnBrk="1" hangingPunct="1"/>
            <a:r>
              <a:rPr lang="en-US" sz="2000" dirty="0"/>
              <a:t>National Telecommunications and Information Administration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Is the regulatory body for administering wireless spectrum to Federal entities such as; Military, FBI, and even the White House.</a:t>
            </a: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7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28650" y="2482683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dirty="0"/>
              <a:t>Why do we need regulation? </a:t>
            </a:r>
          </a:p>
        </p:txBody>
      </p:sp>
    </p:spTree>
    <p:extLst>
      <p:ext uri="{BB962C8B-B14F-4D97-AF65-F5344CB8AC3E}">
        <p14:creationId xmlns:p14="http://schemas.microsoft.com/office/powerpoint/2010/main" val="69535049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2520</TotalTime>
  <Words>623</Words>
  <Application>Microsoft Office PowerPoint</Application>
  <PresentationFormat>On-screen Show (4:3)</PresentationFormat>
  <Paragraphs>101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PP_C5Modules_CC_License_standard</vt:lpstr>
      <vt:lpstr>  WIRELESS SPECTRUM REGULATION</vt:lpstr>
      <vt:lpstr>Objectives</vt:lpstr>
      <vt:lpstr>What is “Wireless Spectrum”?</vt:lpstr>
      <vt:lpstr>Understanding Wireless/Radio Spectrum</vt:lpstr>
      <vt:lpstr>Understanding Wireless/Radio Spectrum</vt:lpstr>
      <vt:lpstr>Understanding Wireless/Radio Spectrum</vt:lpstr>
      <vt:lpstr>Who’s responsible for Spectrum Management in the U.S.?</vt:lpstr>
      <vt:lpstr>Regulation of Wireless Spectrum</vt:lpstr>
      <vt:lpstr>Why do we need regulation? </vt:lpstr>
      <vt:lpstr>Regulation of Wireless Spectrum</vt:lpstr>
      <vt:lpstr>Regulation of Wireless Spectrum</vt:lpstr>
      <vt:lpstr>Regulation of Wireless Spectrum</vt:lpstr>
      <vt:lpstr>Conclusion</vt:lpstr>
    </vt:vector>
  </TitlesOfParts>
  <Company>University of California at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Christian</cp:lastModifiedBy>
  <cp:revision>221</cp:revision>
  <cp:lastPrinted>2016-07-18T16:40:10Z</cp:lastPrinted>
  <dcterms:created xsi:type="dcterms:W3CDTF">2016-07-03T20:12:42Z</dcterms:created>
  <dcterms:modified xsi:type="dcterms:W3CDTF">2018-03-20T02:54:49Z</dcterms:modified>
</cp:coreProperties>
</file>