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notesMasterIdLst>
    <p:notesMasterId r:id="rId18"/>
  </p:notesMasterIdLst>
  <p:sldIdLst>
    <p:sldId id="256" r:id="rId2"/>
    <p:sldId id="317" r:id="rId3"/>
    <p:sldId id="323" r:id="rId4"/>
    <p:sldId id="315" r:id="rId5"/>
    <p:sldId id="314" r:id="rId6"/>
    <p:sldId id="313" r:id="rId7"/>
    <p:sldId id="312" r:id="rId8"/>
    <p:sldId id="311" r:id="rId9"/>
    <p:sldId id="310" r:id="rId10"/>
    <p:sldId id="309" r:id="rId11"/>
    <p:sldId id="308" r:id="rId12"/>
    <p:sldId id="318" r:id="rId13"/>
    <p:sldId id="319" r:id="rId14"/>
    <p:sldId id="320" r:id="rId15"/>
    <p:sldId id="321" r:id="rId16"/>
    <p:sldId id="322" r:id="rId17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46" autoAdjust="0"/>
    <p:restoredTop sz="81857" autoAdjust="0"/>
  </p:normalViewPr>
  <p:slideViewPr>
    <p:cSldViewPr snapToGrid="0" snapToObjects="1">
      <p:cViewPr varScale="1">
        <p:scale>
          <a:sx n="136" d="100"/>
          <a:sy n="136" d="100"/>
        </p:scale>
        <p:origin x="243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F34958D-5910-2B4E-8346-D45CE8D303AB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27B6843-3AD9-D947-BFC2-4A81687A7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321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9270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2263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1E7CBA-0F80-7445-915C-631BEFB4EE5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3357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1E7CBA-0F80-7445-915C-631BEFB4EE5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692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1E7CBA-0F80-7445-915C-631BEFB4EE5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1963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1E7CBA-0F80-7445-915C-631BEFB4EE5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6073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1E7CBA-0F80-7445-915C-631BEFB4EE5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777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3341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9531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1064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544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381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821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7322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886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249552" y="3401981"/>
            <a:ext cx="5372100" cy="2059641"/>
            <a:chOff x="914400" y="3657600"/>
            <a:chExt cx="7162800" cy="2059641"/>
          </a:xfrm>
        </p:grpSpPr>
        <p:sp>
          <p:nvSpPr>
            <p:cNvPr id="11" name="Rectangle 10"/>
            <p:cNvSpPr/>
            <p:nvPr/>
          </p:nvSpPr>
          <p:spPr>
            <a:xfrm>
              <a:off x="914400" y="3657600"/>
              <a:ext cx="7162800" cy="12954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14400" y="5069541"/>
              <a:ext cx="7162800" cy="6477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14400" y="3657600"/>
              <a:ext cx="228600" cy="12954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914400" y="5069541"/>
              <a:ext cx="228600" cy="6477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2629775" y="3616586"/>
            <a:ext cx="4611655" cy="803564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lang="en-US" sz="3000" b="1" kern="1200" baseline="0" dirty="0" smtClean="0">
                <a:solidFill>
                  <a:srgbClr val="2955A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Module Name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2629775" y="4998325"/>
            <a:ext cx="4220429" cy="278892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/>
            </a:lvl1pPr>
            <a:lvl3pPr marL="685800" indent="0">
              <a:buNone/>
              <a:defRPr/>
            </a:lvl3pPr>
            <a:lvl5pPr marL="1371600" indent="0" algn="l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427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62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751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76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342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605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82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588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587" y="187779"/>
            <a:ext cx="5550681" cy="6670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909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hyperlink" Target="https://creativecommons.org/licenses/by/4.0/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 title="Page Number"/>
          <p:cNvSpPr>
            <a:spLocks noGrp="1"/>
          </p:cNvSpPr>
          <p:nvPr>
            <p:ph type="sldNum" sz="quarter" idx="4"/>
          </p:nvPr>
        </p:nvSpPr>
        <p:spPr>
          <a:xfrm>
            <a:off x="8019661" y="6329898"/>
            <a:ext cx="4956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6FE3C-7E70-4420-AA12-392E0D4EE99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457200"/>
            <a:ext cx="5685995" cy="1101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482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M</a:t>
            </a:r>
          </a:p>
          <a:p>
            <a:pPr lvl="0"/>
            <a:r>
              <a:rPr lang="en-US" dirty="0"/>
              <a:t>aster text styles</a:t>
            </a:r>
          </a:p>
          <a:p>
            <a:pPr lvl="1"/>
            <a:r>
              <a:rPr lang="en-US" dirty="0"/>
              <a:t>Second </a:t>
            </a:r>
            <a:r>
              <a:rPr lang="en-US" dirty="0" err="1"/>
              <a:t>levelThird</a:t>
            </a:r>
            <a:r>
              <a:rPr lang="en-US" dirty="0"/>
              <a:t>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1" y="90100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pic>
        <p:nvPicPr>
          <p:cNvPr id="1025" name="Picture 2" descr="reative Commons License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65" y="6401628"/>
            <a:ext cx="838200" cy="29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 userDrawn="1"/>
        </p:nvSpPr>
        <p:spPr bwMode="auto">
          <a:xfrm>
            <a:off x="976765" y="6415091"/>
            <a:ext cx="57006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This document is licensed with a </a:t>
            </a: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hlinkClick r:id="rId12"/>
              </a:rPr>
              <a:t>Creative Commons Attribution 4.0 International License</a:t>
            </a: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©2017 </a:t>
            </a:r>
          </a:p>
        </p:txBody>
      </p:sp>
    </p:spTree>
    <p:extLst>
      <p:ext uri="{BB962C8B-B14F-4D97-AF65-F5344CB8AC3E}">
        <p14:creationId xmlns:p14="http://schemas.microsoft.com/office/powerpoint/2010/main" val="2827883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marR="0" indent="-171450" algn="l" defTabSz="685800" rtl="0" eaLnBrk="1" fontAlgn="auto" latinLnBrk="0" hangingPunct="1">
        <a:lnSpc>
          <a:spcPct val="90000"/>
        </a:lnSpc>
        <a:spcBef>
          <a:spcPts val="75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sz="3300" dirty="0"/>
            </a:br>
            <a:br>
              <a:rPr lang="en-US" sz="3300" dirty="0"/>
            </a:br>
            <a:r>
              <a:rPr lang="en-US" sz="3600" dirty="0"/>
              <a:t>We all need to talk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pPr algn="l"/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Unit: 4</a:t>
            </a:r>
          </a:p>
          <a:p>
            <a:pPr algn="l"/>
            <a:r>
              <a:rPr lang="en-US" sz="2000" b="1">
                <a:solidFill>
                  <a:schemeClr val="accent5">
                    <a:lumMod val="75000"/>
                  </a:schemeClr>
                </a:solidFill>
              </a:rPr>
              <a:t>Signaling</a:t>
            </a:r>
            <a:endParaRPr lang="en-US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345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2BF2C5A-4800-42A8-B675-8247EE029A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17" y="0"/>
            <a:ext cx="9016765" cy="6267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7400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B2077B91-8503-4AEF-A5B1-326BFCB418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443" y="828830"/>
            <a:ext cx="8407113" cy="5200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8871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Space Division Multiple Access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I’m pointing my signal at YOU</a:t>
            </a:r>
          </a:p>
          <a:p>
            <a:pPr lvl="1"/>
            <a:r>
              <a:rPr lang="en-US" dirty="0"/>
              <a:t>And only you…</a:t>
            </a:r>
          </a:p>
          <a:p>
            <a:r>
              <a:rPr lang="en-US" dirty="0"/>
              <a:t>Basically, directional antennas on BS and MS</a:t>
            </a:r>
          </a:p>
          <a:p>
            <a:pPr lvl="1"/>
            <a:r>
              <a:rPr lang="en-US" dirty="0"/>
              <a:t>Can reuse channels</a:t>
            </a:r>
          </a:p>
          <a:p>
            <a:pPr lvl="1"/>
            <a:r>
              <a:rPr lang="en-US" dirty="0"/>
              <a:t>No interference</a:t>
            </a:r>
          </a:p>
          <a:p>
            <a:pPr lvl="1"/>
            <a:r>
              <a:rPr lang="en-US" dirty="0"/>
              <a:t>High quality signal</a:t>
            </a:r>
          </a:p>
          <a:p>
            <a:r>
              <a:rPr lang="en-US" dirty="0"/>
              <a:t>Problems</a:t>
            </a:r>
          </a:p>
          <a:p>
            <a:pPr lvl="1"/>
            <a:r>
              <a:rPr lang="en-US" dirty="0"/>
              <a:t>Tech is fairly new</a:t>
            </a:r>
          </a:p>
          <a:p>
            <a:pPr lvl="1"/>
            <a:r>
              <a:rPr lang="en-US" dirty="0"/>
              <a:t>How many antennas can you hang from a tower?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4602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auto">
          <a:xfrm rot="8465012">
            <a:off x="4446076" y="1643346"/>
            <a:ext cx="616744" cy="2199085"/>
          </a:xfrm>
          <a:prstGeom prst="flowChartMerge">
            <a:avLst/>
          </a:prstGeom>
          <a:solidFill>
            <a:srgbClr val="66FF66"/>
          </a:solidFill>
          <a:ln w="9525">
            <a:solidFill>
              <a:srgbClr val="EAEAEA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5" name="AutoShape 6"/>
          <p:cNvSpPr>
            <a:spLocks noChangeArrowheads="1"/>
          </p:cNvSpPr>
          <p:nvPr/>
        </p:nvSpPr>
        <p:spPr bwMode="auto">
          <a:xfrm rot="12094125">
            <a:off x="3419757" y="1829083"/>
            <a:ext cx="615554" cy="1810941"/>
          </a:xfrm>
          <a:prstGeom prst="flowChartMerge">
            <a:avLst/>
          </a:prstGeom>
          <a:solidFill>
            <a:srgbClr val="66FF66"/>
          </a:solidFill>
          <a:ln w="9525">
            <a:solidFill>
              <a:srgbClr val="EAEAEA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 rot="3035533">
            <a:off x="5367620" y="3469765"/>
            <a:ext cx="478631" cy="621506"/>
          </a:xfrm>
          <a:prstGeom prst="flowChartDelay">
            <a:avLst/>
          </a:prstGeom>
          <a:solidFill>
            <a:srgbClr val="66FF66"/>
          </a:solidFill>
          <a:ln w="9525">
            <a:solidFill>
              <a:srgbClr val="EAEAEA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en-US" altLang="en-US" sz="1350"/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 rot="6673210">
            <a:off x="3130435" y="3418568"/>
            <a:ext cx="402431" cy="628650"/>
          </a:xfrm>
          <a:prstGeom prst="flowChartDelay">
            <a:avLst/>
          </a:prstGeom>
          <a:solidFill>
            <a:srgbClr val="66FF66"/>
          </a:solidFill>
          <a:ln w="9525">
            <a:solidFill>
              <a:srgbClr val="EAEAEA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en-US" altLang="en-US" sz="1350"/>
          </a:p>
        </p:txBody>
      </p:sp>
      <p:grpSp>
        <p:nvGrpSpPr>
          <p:cNvPr id="8" name="Group 11"/>
          <p:cNvGrpSpPr>
            <a:grpSpLocks noChangeAspect="1"/>
          </p:cNvGrpSpPr>
          <p:nvPr/>
        </p:nvGrpSpPr>
        <p:grpSpPr bwMode="auto">
          <a:xfrm rot="77045">
            <a:off x="3149486" y="3535249"/>
            <a:ext cx="439340" cy="282178"/>
            <a:chOff x="1008" y="3744"/>
            <a:chExt cx="912" cy="480"/>
          </a:xfrm>
        </p:grpSpPr>
        <p:sp>
          <p:nvSpPr>
            <p:cNvPr id="9" name="Freeform 12"/>
            <p:cNvSpPr>
              <a:spLocks noChangeAspect="1"/>
            </p:cNvSpPr>
            <p:nvPr/>
          </p:nvSpPr>
          <p:spPr bwMode="auto">
            <a:xfrm>
              <a:off x="1008" y="3888"/>
              <a:ext cx="912" cy="240"/>
            </a:xfrm>
            <a:custGeom>
              <a:avLst/>
              <a:gdLst>
                <a:gd name="T0" fmla="*/ 0 w 912"/>
                <a:gd name="T1" fmla="*/ 192 h 240"/>
                <a:gd name="T2" fmla="*/ 96 w 912"/>
                <a:gd name="T3" fmla="*/ 0 h 240"/>
                <a:gd name="T4" fmla="*/ 576 w 912"/>
                <a:gd name="T5" fmla="*/ 0 h 240"/>
                <a:gd name="T6" fmla="*/ 672 w 912"/>
                <a:gd name="T7" fmla="*/ 144 h 240"/>
                <a:gd name="T8" fmla="*/ 864 w 912"/>
                <a:gd name="T9" fmla="*/ 144 h 240"/>
                <a:gd name="T10" fmla="*/ 912 w 912"/>
                <a:gd name="T11" fmla="*/ 240 h 240"/>
                <a:gd name="T12" fmla="*/ 48 w 912"/>
                <a:gd name="T13" fmla="*/ 240 h 240"/>
                <a:gd name="T14" fmla="*/ 0 w 912"/>
                <a:gd name="T15" fmla="*/ 192 h 2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12"/>
                <a:gd name="T25" fmla="*/ 0 h 240"/>
                <a:gd name="T26" fmla="*/ 912 w 912"/>
                <a:gd name="T27" fmla="*/ 240 h 24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12" h="240">
                  <a:moveTo>
                    <a:pt x="0" y="192"/>
                  </a:moveTo>
                  <a:lnTo>
                    <a:pt x="96" y="0"/>
                  </a:lnTo>
                  <a:lnTo>
                    <a:pt x="576" y="0"/>
                  </a:lnTo>
                  <a:lnTo>
                    <a:pt x="672" y="144"/>
                  </a:lnTo>
                  <a:lnTo>
                    <a:pt x="864" y="144"/>
                  </a:lnTo>
                  <a:lnTo>
                    <a:pt x="912" y="240"/>
                  </a:lnTo>
                  <a:lnTo>
                    <a:pt x="48" y="24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0" name="Oval 13"/>
            <p:cNvSpPr>
              <a:spLocks noChangeAspect="1" noChangeArrowheads="1"/>
            </p:cNvSpPr>
            <p:nvPr/>
          </p:nvSpPr>
          <p:spPr bwMode="auto">
            <a:xfrm>
              <a:off x="1104" y="4080"/>
              <a:ext cx="144" cy="144"/>
            </a:xfrm>
            <a:prstGeom prst="ellipse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n-US" altLang="en-US" sz="1350"/>
            </a:p>
          </p:txBody>
        </p:sp>
        <p:sp>
          <p:nvSpPr>
            <p:cNvPr id="11" name="Oval 14"/>
            <p:cNvSpPr>
              <a:spLocks noChangeAspect="1" noChangeArrowheads="1"/>
            </p:cNvSpPr>
            <p:nvPr/>
          </p:nvSpPr>
          <p:spPr bwMode="auto">
            <a:xfrm>
              <a:off x="1728" y="4080"/>
              <a:ext cx="144" cy="144"/>
            </a:xfrm>
            <a:prstGeom prst="ellipse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n-US" altLang="en-US" sz="1350"/>
            </a:p>
          </p:txBody>
        </p:sp>
        <p:sp>
          <p:nvSpPr>
            <p:cNvPr id="12" name="Oval 15"/>
            <p:cNvSpPr>
              <a:spLocks noChangeAspect="1" noChangeArrowheads="1"/>
            </p:cNvSpPr>
            <p:nvPr/>
          </p:nvSpPr>
          <p:spPr bwMode="auto">
            <a:xfrm flipV="1">
              <a:off x="1152" y="4128"/>
              <a:ext cx="48" cy="4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n-US" altLang="en-US" sz="1350"/>
            </a:p>
          </p:txBody>
        </p:sp>
        <p:sp>
          <p:nvSpPr>
            <p:cNvPr id="13" name="Oval 16"/>
            <p:cNvSpPr>
              <a:spLocks noChangeAspect="1" noChangeArrowheads="1"/>
            </p:cNvSpPr>
            <p:nvPr/>
          </p:nvSpPr>
          <p:spPr bwMode="auto">
            <a:xfrm flipV="1">
              <a:off x="1776" y="4128"/>
              <a:ext cx="48" cy="4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n-US" altLang="en-US" sz="1350"/>
            </a:p>
          </p:txBody>
        </p:sp>
        <p:sp>
          <p:nvSpPr>
            <p:cNvPr id="14" name="Line 17"/>
            <p:cNvSpPr>
              <a:spLocks noChangeAspect="1" noChangeShapeType="1"/>
            </p:cNvSpPr>
            <p:nvPr/>
          </p:nvSpPr>
          <p:spPr bwMode="auto">
            <a:xfrm flipV="1">
              <a:off x="1344" y="3744"/>
              <a:ext cx="0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</p:grpSp>
      <p:grpSp>
        <p:nvGrpSpPr>
          <p:cNvPr id="15" name="Group 18"/>
          <p:cNvGrpSpPr>
            <a:grpSpLocks noChangeAspect="1"/>
          </p:cNvGrpSpPr>
          <p:nvPr/>
        </p:nvGrpSpPr>
        <p:grpSpPr bwMode="auto">
          <a:xfrm rot="77045">
            <a:off x="5360476" y="3603114"/>
            <a:ext cx="439341" cy="283369"/>
            <a:chOff x="1008" y="3744"/>
            <a:chExt cx="912" cy="480"/>
          </a:xfrm>
        </p:grpSpPr>
        <p:sp>
          <p:nvSpPr>
            <p:cNvPr id="16" name="Freeform 19"/>
            <p:cNvSpPr>
              <a:spLocks noChangeAspect="1"/>
            </p:cNvSpPr>
            <p:nvPr/>
          </p:nvSpPr>
          <p:spPr bwMode="auto">
            <a:xfrm>
              <a:off x="1008" y="3888"/>
              <a:ext cx="912" cy="240"/>
            </a:xfrm>
            <a:custGeom>
              <a:avLst/>
              <a:gdLst>
                <a:gd name="T0" fmla="*/ 0 w 912"/>
                <a:gd name="T1" fmla="*/ 192 h 240"/>
                <a:gd name="T2" fmla="*/ 96 w 912"/>
                <a:gd name="T3" fmla="*/ 0 h 240"/>
                <a:gd name="T4" fmla="*/ 576 w 912"/>
                <a:gd name="T5" fmla="*/ 0 h 240"/>
                <a:gd name="T6" fmla="*/ 672 w 912"/>
                <a:gd name="T7" fmla="*/ 144 h 240"/>
                <a:gd name="T8" fmla="*/ 864 w 912"/>
                <a:gd name="T9" fmla="*/ 144 h 240"/>
                <a:gd name="T10" fmla="*/ 912 w 912"/>
                <a:gd name="T11" fmla="*/ 240 h 240"/>
                <a:gd name="T12" fmla="*/ 48 w 912"/>
                <a:gd name="T13" fmla="*/ 240 h 240"/>
                <a:gd name="T14" fmla="*/ 0 w 912"/>
                <a:gd name="T15" fmla="*/ 192 h 2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12"/>
                <a:gd name="T25" fmla="*/ 0 h 240"/>
                <a:gd name="T26" fmla="*/ 912 w 912"/>
                <a:gd name="T27" fmla="*/ 240 h 24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12" h="240">
                  <a:moveTo>
                    <a:pt x="0" y="192"/>
                  </a:moveTo>
                  <a:lnTo>
                    <a:pt x="96" y="0"/>
                  </a:lnTo>
                  <a:lnTo>
                    <a:pt x="576" y="0"/>
                  </a:lnTo>
                  <a:lnTo>
                    <a:pt x="672" y="144"/>
                  </a:lnTo>
                  <a:lnTo>
                    <a:pt x="864" y="144"/>
                  </a:lnTo>
                  <a:lnTo>
                    <a:pt x="912" y="240"/>
                  </a:lnTo>
                  <a:lnTo>
                    <a:pt x="48" y="24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7" name="Oval 20"/>
            <p:cNvSpPr>
              <a:spLocks noChangeAspect="1" noChangeArrowheads="1"/>
            </p:cNvSpPr>
            <p:nvPr/>
          </p:nvSpPr>
          <p:spPr bwMode="auto">
            <a:xfrm>
              <a:off x="1104" y="4080"/>
              <a:ext cx="144" cy="144"/>
            </a:xfrm>
            <a:prstGeom prst="ellipse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n-US" altLang="en-US" sz="1350"/>
            </a:p>
          </p:txBody>
        </p:sp>
        <p:sp>
          <p:nvSpPr>
            <p:cNvPr id="18" name="Oval 21"/>
            <p:cNvSpPr>
              <a:spLocks noChangeAspect="1" noChangeArrowheads="1"/>
            </p:cNvSpPr>
            <p:nvPr/>
          </p:nvSpPr>
          <p:spPr bwMode="auto">
            <a:xfrm>
              <a:off x="1728" y="4080"/>
              <a:ext cx="144" cy="144"/>
            </a:xfrm>
            <a:prstGeom prst="ellipse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n-US" altLang="en-US" sz="1350"/>
            </a:p>
          </p:txBody>
        </p:sp>
        <p:sp>
          <p:nvSpPr>
            <p:cNvPr id="19" name="Oval 22"/>
            <p:cNvSpPr>
              <a:spLocks noChangeAspect="1" noChangeArrowheads="1"/>
            </p:cNvSpPr>
            <p:nvPr/>
          </p:nvSpPr>
          <p:spPr bwMode="auto">
            <a:xfrm flipV="1">
              <a:off x="1152" y="4128"/>
              <a:ext cx="48" cy="4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n-US" altLang="en-US" sz="1350"/>
            </a:p>
          </p:txBody>
        </p:sp>
        <p:sp>
          <p:nvSpPr>
            <p:cNvPr id="20" name="Oval 23"/>
            <p:cNvSpPr>
              <a:spLocks noChangeAspect="1" noChangeArrowheads="1"/>
            </p:cNvSpPr>
            <p:nvPr/>
          </p:nvSpPr>
          <p:spPr bwMode="auto">
            <a:xfrm flipV="1">
              <a:off x="1776" y="4128"/>
              <a:ext cx="48" cy="4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n-US" altLang="en-US" sz="1350"/>
            </a:p>
          </p:txBody>
        </p:sp>
        <p:sp>
          <p:nvSpPr>
            <p:cNvPr id="21" name="Line 24"/>
            <p:cNvSpPr>
              <a:spLocks noChangeAspect="1" noChangeShapeType="1"/>
            </p:cNvSpPr>
            <p:nvPr/>
          </p:nvSpPr>
          <p:spPr bwMode="auto">
            <a:xfrm flipV="1">
              <a:off x="1344" y="3744"/>
              <a:ext cx="0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</p:grpSp>
      <p:grpSp>
        <p:nvGrpSpPr>
          <p:cNvPr id="22" name="Group 26"/>
          <p:cNvGrpSpPr>
            <a:grpSpLocks noChangeAspect="1"/>
          </p:cNvGrpSpPr>
          <p:nvPr/>
        </p:nvGrpSpPr>
        <p:grpSpPr bwMode="auto">
          <a:xfrm rot="77045">
            <a:off x="1931476" y="3763849"/>
            <a:ext cx="439341" cy="282178"/>
            <a:chOff x="1008" y="3744"/>
            <a:chExt cx="912" cy="480"/>
          </a:xfrm>
        </p:grpSpPr>
        <p:sp>
          <p:nvSpPr>
            <p:cNvPr id="23" name="Freeform 27"/>
            <p:cNvSpPr>
              <a:spLocks noChangeAspect="1"/>
            </p:cNvSpPr>
            <p:nvPr/>
          </p:nvSpPr>
          <p:spPr bwMode="auto">
            <a:xfrm>
              <a:off x="1008" y="3888"/>
              <a:ext cx="912" cy="240"/>
            </a:xfrm>
            <a:custGeom>
              <a:avLst/>
              <a:gdLst>
                <a:gd name="T0" fmla="*/ 0 w 912"/>
                <a:gd name="T1" fmla="*/ 192 h 240"/>
                <a:gd name="T2" fmla="*/ 96 w 912"/>
                <a:gd name="T3" fmla="*/ 0 h 240"/>
                <a:gd name="T4" fmla="*/ 576 w 912"/>
                <a:gd name="T5" fmla="*/ 0 h 240"/>
                <a:gd name="T6" fmla="*/ 672 w 912"/>
                <a:gd name="T7" fmla="*/ 144 h 240"/>
                <a:gd name="T8" fmla="*/ 864 w 912"/>
                <a:gd name="T9" fmla="*/ 144 h 240"/>
                <a:gd name="T10" fmla="*/ 912 w 912"/>
                <a:gd name="T11" fmla="*/ 240 h 240"/>
                <a:gd name="T12" fmla="*/ 48 w 912"/>
                <a:gd name="T13" fmla="*/ 240 h 240"/>
                <a:gd name="T14" fmla="*/ 0 w 912"/>
                <a:gd name="T15" fmla="*/ 192 h 2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12"/>
                <a:gd name="T25" fmla="*/ 0 h 240"/>
                <a:gd name="T26" fmla="*/ 912 w 912"/>
                <a:gd name="T27" fmla="*/ 240 h 24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12" h="240">
                  <a:moveTo>
                    <a:pt x="0" y="192"/>
                  </a:moveTo>
                  <a:lnTo>
                    <a:pt x="96" y="0"/>
                  </a:lnTo>
                  <a:lnTo>
                    <a:pt x="576" y="0"/>
                  </a:lnTo>
                  <a:lnTo>
                    <a:pt x="672" y="144"/>
                  </a:lnTo>
                  <a:lnTo>
                    <a:pt x="864" y="144"/>
                  </a:lnTo>
                  <a:lnTo>
                    <a:pt x="912" y="240"/>
                  </a:lnTo>
                  <a:lnTo>
                    <a:pt x="48" y="24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24" name="Oval 28"/>
            <p:cNvSpPr>
              <a:spLocks noChangeAspect="1" noChangeArrowheads="1"/>
            </p:cNvSpPr>
            <p:nvPr/>
          </p:nvSpPr>
          <p:spPr bwMode="auto">
            <a:xfrm>
              <a:off x="1104" y="4080"/>
              <a:ext cx="144" cy="144"/>
            </a:xfrm>
            <a:prstGeom prst="ellipse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n-US" altLang="en-US" sz="1350"/>
            </a:p>
          </p:txBody>
        </p:sp>
        <p:sp>
          <p:nvSpPr>
            <p:cNvPr id="25" name="Oval 29"/>
            <p:cNvSpPr>
              <a:spLocks noChangeAspect="1" noChangeArrowheads="1"/>
            </p:cNvSpPr>
            <p:nvPr/>
          </p:nvSpPr>
          <p:spPr bwMode="auto">
            <a:xfrm>
              <a:off x="1728" y="4080"/>
              <a:ext cx="144" cy="144"/>
            </a:xfrm>
            <a:prstGeom prst="ellipse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n-US" altLang="en-US" sz="1350"/>
            </a:p>
          </p:txBody>
        </p:sp>
        <p:sp>
          <p:nvSpPr>
            <p:cNvPr id="26" name="Oval 30"/>
            <p:cNvSpPr>
              <a:spLocks noChangeAspect="1" noChangeArrowheads="1"/>
            </p:cNvSpPr>
            <p:nvPr/>
          </p:nvSpPr>
          <p:spPr bwMode="auto">
            <a:xfrm flipV="1">
              <a:off x="1152" y="4128"/>
              <a:ext cx="48" cy="4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n-US" altLang="en-US" sz="1350"/>
            </a:p>
          </p:txBody>
        </p:sp>
        <p:sp>
          <p:nvSpPr>
            <p:cNvPr id="27" name="Oval 31"/>
            <p:cNvSpPr>
              <a:spLocks noChangeAspect="1" noChangeArrowheads="1"/>
            </p:cNvSpPr>
            <p:nvPr/>
          </p:nvSpPr>
          <p:spPr bwMode="auto">
            <a:xfrm flipV="1">
              <a:off x="1776" y="4128"/>
              <a:ext cx="48" cy="4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n-US" altLang="en-US" sz="1350"/>
            </a:p>
          </p:txBody>
        </p:sp>
        <p:sp>
          <p:nvSpPr>
            <p:cNvPr id="28" name="Line 32"/>
            <p:cNvSpPr>
              <a:spLocks noChangeAspect="1" noChangeShapeType="1"/>
            </p:cNvSpPr>
            <p:nvPr/>
          </p:nvSpPr>
          <p:spPr bwMode="auto">
            <a:xfrm flipV="1">
              <a:off x="1344" y="3744"/>
              <a:ext cx="0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</p:grpSp>
      <p:sp>
        <p:nvSpPr>
          <p:cNvPr id="29" name="Text Box 33"/>
          <p:cNvSpPr txBox="1">
            <a:spLocks noChangeArrowheads="1"/>
          </p:cNvSpPr>
          <p:nvPr/>
        </p:nvSpPr>
        <p:spPr bwMode="auto">
          <a:xfrm>
            <a:off x="1890995" y="3999592"/>
            <a:ext cx="57150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350">
                <a:solidFill>
                  <a:srgbClr val="3333FF"/>
                </a:solidFill>
                <a:latin typeface="Times New Roman" pitchFamily="18" charset="0"/>
              </a:rPr>
              <a:t>MS</a:t>
            </a:r>
            <a:r>
              <a:rPr lang="en-US" altLang="en-US" sz="1350" baseline="-25000">
                <a:solidFill>
                  <a:srgbClr val="3333FF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30" name="Text Box 34"/>
          <p:cNvSpPr txBox="1">
            <a:spLocks noChangeArrowheads="1"/>
          </p:cNvSpPr>
          <p:nvPr/>
        </p:nvSpPr>
        <p:spPr bwMode="auto">
          <a:xfrm>
            <a:off x="3017326" y="3874576"/>
            <a:ext cx="57150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350">
                <a:solidFill>
                  <a:srgbClr val="3333FF"/>
                </a:solidFill>
                <a:latin typeface="Times New Roman" pitchFamily="18" charset="0"/>
              </a:rPr>
              <a:t>MS</a:t>
            </a:r>
            <a:r>
              <a:rPr lang="en-US" altLang="en-US" sz="1350" baseline="-25000">
                <a:solidFill>
                  <a:srgbClr val="3333FF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31" name="Text Box 35"/>
          <p:cNvSpPr txBox="1">
            <a:spLocks noChangeArrowheads="1"/>
          </p:cNvSpPr>
          <p:nvPr/>
        </p:nvSpPr>
        <p:spPr bwMode="auto">
          <a:xfrm>
            <a:off x="5303326" y="3828142"/>
            <a:ext cx="57150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350">
                <a:solidFill>
                  <a:srgbClr val="3333FF"/>
                </a:solidFill>
                <a:latin typeface="Times New Roman" pitchFamily="18" charset="0"/>
              </a:rPr>
              <a:t>MS</a:t>
            </a:r>
            <a:r>
              <a:rPr lang="en-US" altLang="en-US" sz="1350" baseline="-25000">
                <a:solidFill>
                  <a:srgbClr val="3333FF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32" name="Text Box 36"/>
          <p:cNvSpPr txBox="1">
            <a:spLocks noChangeArrowheads="1"/>
          </p:cNvSpPr>
          <p:nvPr/>
        </p:nvSpPr>
        <p:spPr bwMode="auto">
          <a:xfrm>
            <a:off x="3760276" y="3874576"/>
            <a:ext cx="57150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350">
                <a:solidFill>
                  <a:srgbClr val="3333FF"/>
                </a:solidFill>
                <a:latin typeface="Times New Roman" pitchFamily="18" charset="0"/>
              </a:rPr>
              <a:t>BS</a:t>
            </a:r>
            <a:endParaRPr lang="en-US" altLang="en-US" sz="1350" baseline="-25000">
              <a:solidFill>
                <a:srgbClr val="3333FF"/>
              </a:solidFill>
              <a:latin typeface="Times New Roman" pitchFamily="18" charset="0"/>
            </a:endParaRPr>
          </a:p>
        </p:txBody>
      </p:sp>
      <p:sp>
        <p:nvSpPr>
          <p:cNvPr id="33" name="Text Box 37"/>
          <p:cNvSpPr txBox="1">
            <a:spLocks noChangeArrowheads="1"/>
          </p:cNvSpPr>
          <p:nvPr/>
        </p:nvSpPr>
        <p:spPr bwMode="auto">
          <a:xfrm>
            <a:off x="2274376" y="3303076"/>
            <a:ext cx="74295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350">
                <a:solidFill>
                  <a:srgbClr val="3333FF"/>
                </a:solidFill>
                <a:latin typeface="Times New Roman" pitchFamily="18" charset="0"/>
              </a:rPr>
              <a:t>Beam</a:t>
            </a:r>
            <a:r>
              <a:rPr lang="en-US" altLang="en-US" sz="1350" baseline="-2500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altLang="en-US" sz="1350" i="1">
                <a:solidFill>
                  <a:srgbClr val="3333FF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34" name="Text Box 38"/>
          <p:cNvSpPr txBox="1">
            <a:spLocks noChangeArrowheads="1"/>
          </p:cNvSpPr>
          <p:nvPr/>
        </p:nvSpPr>
        <p:spPr bwMode="auto">
          <a:xfrm>
            <a:off x="3074476" y="3188776"/>
            <a:ext cx="85725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350">
                <a:solidFill>
                  <a:srgbClr val="3333FF"/>
                </a:solidFill>
                <a:latin typeface="Times New Roman" pitchFamily="18" charset="0"/>
              </a:rPr>
              <a:t>Beam </a:t>
            </a:r>
            <a:r>
              <a:rPr lang="en-US" altLang="en-US" sz="1350" i="1">
                <a:solidFill>
                  <a:srgbClr val="3333FF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35" name="Text Box 39"/>
          <p:cNvSpPr txBox="1">
            <a:spLocks noChangeArrowheads="1"/>
          </p:cNvSpPr>
          <p:nvPr/>
        </p:nvSpPr>
        <p:spPr bwMode="auto">
          <a:xfrm>
            <a:off x="4903276" y="3188776"/>
            <a:ext cx="68580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350">
                <a:solidFill>
                  <a:srgbClr val="3333FF"/>
                </a:solidFill>
                <a:latin typeface="Times New Roman" pitchFamily="18" charset="0"/>
              </a:rPr>
              <a:t>Beam </a:t>
            </a:r>
            <a:r>
              <a:rPr lang="en-US" altLang="en-US" sz="1350" i="1">
                <a:solidFill>
                  <a:srgbClr val="3333FF"/>
                </a:solidFill>
                <a:latin typeface="Times New Roman" pitchFamily="18" charset="0"/>
              </a:rPr>
              <a:t>3</a:t>
            </a:r>
          </a:p>
        </p:txBody>
      </p:sp>
      <p:grpSp>
        <p:nvGrpSpPr>
          <p:cNvPr id="36" name="Group 40"/>
          <p:cNvGrpSpPr>
            <a:grpSpLocks/>
          </p:cNvGrpSpPr>
          <p:nvPr/>
        </p:nvGrpSpPr>
        <p:grpSpPr bwMode="auto">
          <a:xfrm>
            <a:off x="3703126" y="1588577"/>
            <a:ext cx="742950" cy="2343150"/>
            <a:chOff x="336" y="96"/>
            <a:chExt cx="960" cy="2592"/>
          </a:xfrm>
        </p:grpSpPr>
        <p:sp>
          <p:nvSpPr>
            <p:cNvPr id="37" name="Line 41"/>
            <p:cNvSpPr>
              <a:spLocks noChangeShapeType="1"/>
            </p:cNvSpPr>
            <p:nvPr/>
          </p:nvSpPr>
          <p:spPr bwMode="auto">
            <a:xfrm flipH="1">
              <a:off x="336" y="576"/>
              <a:ext cx="480" cy="211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8" name="Line 42"/>
            <p:cNvSpPr>
              <a:spLocks noChangeShapeType="1"/>
            </p:cNvSpPr>
            <p:nvPr/>
          </p:nvSpPr>
          <p:spPr bwMode="auto">
            <a:xfrm>
              <a:off x="816" y="576"/>
              <a:ext cx="480" cy="211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9" name="Line 43"/>
            <p:cNvSpPr>
              <a:spLocks noChangeShapeType="1"/>
            </p:cNvSpPr>
            <p:nvPr/>
          </p:nvSpPr>
          <p:spPr bwMode="auto">
            <a:xfrm flipV="1">
              <a:off x="336" y="2112"/>
              <a:ext cx="816" cy="57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40" name="Line 44"/>
            <p:cNvSpPr>
              <a:spLocks noChangeShapeType="1"/>
            </p:cNvSpPr>
            <p:nvPr/>
          </p:nvSpPr>
          <p:spPr bwMode="auto">
            <a:xfrm>
              <a:off x="480" y="2112"/>
              <a:ext cx="816" cy="57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41" name="Line 45"/>
            <p:cNvSpPr>
              <a:spLocks noChangeShapeType="1"/>
            </p:cNvSpPr>
            <p:nvPr/>
          </p:nvSpPr>
          <p:spPr bwMode="auto">
            <a:xfrm flipH="1">
              <a:off x="480" y="1680"/>
              <a:ext cx="576" cy="43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42" name="Line 46"/>
            <p:cNvSpPr>
              <a:spLocks noChangeShapeType="1"/>
            </p:cNvSpPr>
            <p:nvPr/>
          </p:nvSpPr>
          <p:spPr bwMode="auto">
            <a:xfrm>
              <a:off x="576" y="1680"/>
              <a:ext cx="576" cy="43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43" name="Line 47"/>
            <p:cNvSpPr>
              <a:spLocks noChangeShapeType="1"/>
            </p:cNvSpPr>
            <p:nvPr/>
          </p:nvSpPr>
          <p:spPr bwMode="auto">
            <a:xfrm flipH="1">
              <a:off x="576" y="1392"/>
              <a:ext cx="432" cy="288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44" name="Line 48"/>
            <p:cNvSpPr>
              <a:spLocks noChangeShapeType="1"/>
            </p:cNvSpPr>
            <p:nvPr/>
          </p:nvSpPr>
          <p:spPr bwMode="auto">
            <a:xfrm>
              <a:off x="624" y="1392"/>
              <a:ext cx="432" cy="288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45" name="Line 49"/>
            <p:cNvSpPr>
              <a:spLocks noChangeShapeType="1"/>
            </p:cNvSpPr>
            <p:nvPr/>
          </p:nvSpPr>
          <p:spPr bwMode="auto">
            <a:xfrm flipV="1">
              <a:off x="624" y="1056"/>
              <a:ext cx="288" cy="33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46" name="Line 50"/>
            <p:cNvSpPr>
              <a:spLocks noChangeShapeType="1"/>
            </p:cNvSpPr>
            <p:nvPr/>
          </p:nvSpPr>
          <p:spPr bwMode="auto">
            <a:xfrm flipH="1" flipV="1">
              <a:off x="720" y="1056"/>
              <a:ext cx="288" cy="33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47" name="Line 51"/>
            <p:cNvSpPr>
              <a:spLocks noChangeShapeType="1"/>
            </p:cNvSpPr>
            <p:nvPr/>
          </p:nvSpPr>
          <p:spPr bwMode="auto">
            <a:xfrm flipV="1">
              <a:off x="720" y="864"/>
              <a:ext cx="144" cy="19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48" name="Line 52"/>
            <p:cNvSpPr>
              <a:spLocks noChangeShapeType="1"/>
            </p:cNvSpPr>
            <p:nvPr/>
          </p:nvSpPr>
          <p:spPr bwMode="auto">
            <a:xfrm flipH="1" flipV="1">
              <a:off x="768" y="864"/>
              <a:ext cx="144" cy="19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49" name="Line 53"/>
            <p:cNvSpPr>
              <a:spLocks noChangeShapeType="1"/>
            </p:cNvSpPr>
            <p:nvPr/>
          </p:nvSpPr>
          <p:spPr bwMode="auto">
            <a:xfrm>
              <a:off x="816" y="96"/>
              <a:ext cx="0" cy="48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0" name="Line 54"/>
            <p:cNvSpPr>
              <a:spLocks noChangeShapeType="1"/>
            </p:cNvSpPr>
            <p:nvPr/>
          </p:nvSpPr>
          <p:spPr bwMode="auto">
            <a:xfrm>
              <a:off x="624" y="240"/>
              <a:ext cx="0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1" name="Line 55"/>
            <p:cNvSpPr>
              <a:spLocks noChangeShapeType="1"/>
            </p:cNvSpPr>
            <p:nvPr/>
          </p:nvSpPr>
          <p:spPr bwMode="auto">
            <a:xfrm>
              <a:off x="1008" y="240"/>
              <a:ext cx="0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2" name="Line 56"/>
            <p:cNvSpPr>
              <a:spLocks noChangeShapeType="1"/>
            </p:cNvSpPr>
            <p:nvPr/>
          </p:nvSpPr>
          <p:spPr bwMode="auto">
            <a:xfrm>
              <a:off x="624" y="384"/>
              <a:ext cx="384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</p:grpSp>
      <p:sp>
        <p:nvSpPr>
          <p:cNvPr id="53" name="Oval 57"/>
          <p:cNvSpPr>
            <a:spLocks noChangeAspect="1" noChangeArrowheads="1"/>
          </p:cNvSpPr>
          <p:nvPr/>
        </p:nvSpPr>
        <p:spPr bwMode="auto">
          <a:xfrm rot="3930090">
            <a:off x="3939465" y="2049944"/>
            <a:ext cx="463154" cy="92869"/>
          </a:xfrm>
          <a:prstGeom prst="ellipse">
            <a:avLst/>
          </a:prstGeom>
          <a:solidFill>
            <a:srgbClr val="EAEAEA"/>
          </a:solidFill>
          <a:ln w="28575">
            <a:solidFill>
              <a:srgbClr val="0000FF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54" name="Oval 58"/>
          <p:cNvSpPr>
            <a:spLocks noChangeAspect="1" noChangeArrowheads="1"/>
          </p:cNvSpPr>
          <p:nvPr/>
        </p:nvSpPr>
        <p:spPr bwMode="auto">
          <a:xfrm rot="8830296">
            <a:off x="3585254" y="1931477"/>
            <a:ext cx="519113" cy="75010"/>
          </a:xfrm>
          <a:prstGeom prst="ellipse">
            <a:avLst/>
          </a:prstGeom>
          <a:solidFill>
            <a:srgbClr val="EAEAEA"/>
          </a:solidFill>
          <a:ln w="28575">
            <a:solidFill>
              <a:srgbClr val="0000FF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55" name="Oval 59"/>
          <p:cNvSpPr>
            <a:spLocks noChangeAspect="1" noChangeArrowheads="1"/>
          </p:cNvSpPr>
          <p:nvPr/>
        </p:nvSpPr>
        <p:spPr bwMode="auto">
          <a:xfrm rot="7489109">
            <a:off x="3725153" y="2007082"/>
            <a:ext cx="457200" cy="70247"/>
          </a:xfrm>
          <a:prstGeom prst="ellipse">
            <a:avLst/>
          </a:prstGeom>
          <a:solidFill>
            <a:srgbClr val="EAEAEA"/>
          </a:solidFill>
          <a:ln w="28575">
            <a:solidFill>
              <a:srgbClr val="0000FF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56" name="Oval 60"/>
          <p:cNvSpPr>
            <a:spLocks noChangeAspect="1" noChangeArrowheads="1"/>
          </p:cNvSpPr>
          <p:nvPr/>
        </p:nvSpPr>
        <p:spPr bwMode="auto">
          <a:xfrm rot="2538675">
            <a:off x="4046026" y="1964814"/>
            <a:ext cx="457200" cy="80963"/>
          </a:xfrm>
          <a:prstGeom prst="ellipse">
            <a:avLst/>
          </a:prstGeom>
          <a:solidFill>
            <a:srgbClr val="EAEAEA"/>
          </a:solidFill>
          <a:ln w="28575">
            <a:solidFill>
              <a:srgbClr val="0000FF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41272933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Advantages of each: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FDMA</a:t>
            </a:r>
          </a:p>
          <a:p>
            <a:pPr lvl="1"/>
            <a:r>
              <a:rPr lang="en-US" dirty="0"/>
              <a:t>Really easy</a:t>
            </a:r>
          </a:p>
          <a:p>
            <a:r>
              <a:rPr lang="en-US" dirty="0"/>
              <a:t>TDMA</a:t>
            </a:r>
          </a:p>
          <a:p>
            <a:pPr lvl="1"/>
            <a:r>
              <a:rPr lang="en-US" dirty="0"/>
              <a:t>Flexible growth</a:t>
            </a:r>
          </a:p>
          <a:p>
            <a:r>
              <a:rPr lang="en-US" dirty="0"/>
              <a:t>CDMA</a:t>
            </a:r>
          </a:p>
          <a:p>
            <a:pPr lvl="1"/>
            <a:r>
              <a:rPr lang="en-US" dirty="0"/>
              <a:t>Nearly unlimited growth?</a:t>
            </a:r>
          </a:p>
          <a:p>
            <a:r>
              <a:rPr lang="en-US" dirty="0"/>
              <a:t>SDMA</a:t>
            </a:r>
          </a:p>
          <a:p>
            <a:pPr lvl="1"/>
            <a:r>
              <a:rPr lang="en-US" dirty="0"/>
              <a:t>Infinite capacity, pair with CDMA for extra goodness</a:t>
            </a:r>
          </a:p>
        </p:txBody>
      </p:sp>
    </p:spTree>
    <p:extLst>
      <p:ext uri="{BB962C8B-B14F-4D97-AF65-F5344CB8AC3E}">
        <p14:creationId xmlns:p14="http://schemas.microsoft.com/office/powerpoint/2010/main" val="28492500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FDMA</a:t>
            </a:r>
          </a:p>
          <a:p>
            <a:pPr lvl="1"/>
            <a:r>
              <a:rPr lang="en-US" dirty="0"/>
              <a:t>Wastes spectrum, guard bands, no changing frequencies</a:t>
            </a:r>
          </a:p>
          <a:p>
            <a:r>
              <a:rPr lang="en-US" dirty="0"/>
              <a:t>TDMA</a:t>
            </a:r>
          </a:p>
          <a:p>
            <a:pPr lvl="1"/>
            <a:r>
              <a:rPr lang="en-US" dirty="0"/>
              <a:t>Needs guard space + time sync issues</a:t>
            </a:r>
          </a:p>
          <a:p>
            <a:r>
              <a:rPr lang="en-US" dirty="0"/>
              <a:t>CDMA</a:t>
            </a:r>
          </a:p>
          <a:p>
            <a:pPr lvl="1"/>
            <a:r>
              <a:rPr lang="en-US" dirty="0"/>
              <a:t>Requires signal processing + power levels</a:t>
            </a:r>
          </a:p>
          <a:p>
            <a:r>
              <a:rPr lang="en-US" dirty="0"/>
              <a:t>SDMA</a:t>
            </a:r>
          </a:p>
          <a:p>
            <a:pPr lvl="1"/>
            <a:r>
              <a:rPr lang="en-US" dirty="0"/>
              <a:t>Mobile clients are tough to handle</a:t>
            </a:r>
          </a:p>
        </p:txBody>
      </p:sp>
    </p:spTree>
    <p:extLst>
      <p:ext uri="{BB962C8B-B14F-4D97-AF65-F5344CB8AC3E}">
        <p14:creationId xmlns:p14="http://schemas.microsoft.com/office/powerpoint/2010/main" val="32791080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do we use them?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FDMA</a:t>
            </a:r>
          </a:p>
          <a:p>
            <a:pPr lvl="1"/>
            <a:r>
              <a:rPr lang="en-US" dirty="0"/>
              <a:t>Radio &amp; TV</a:t>
            </a:r>
          </a:p>
          <a:p>
            <a:r>
              <a:rPr lang="en-US" dirty="0"/>
              <a:t>TDMA</a:t>
            </a:r>
          </a:p>
          <a:p>
            <a:pPr lvl="1"/>
            <a:r>
              <a:rPr lang="en-US" dirty="0"/>
              <a:t>Mostly GSM, 2G &amp; 3G</a:t>
            </a:r>
          </a:p>
          <a:p>
            <a:r>
              <a:rPr lang="en-US" dirty="0"/>
              <a:t>CDMA</a:t>
            </a:r>
          </a:p>
          <a:p>
            <a:pPr lvl="1"/>
            <a:r>
              <a:rPr lang="en-US" dirty="0"/>
              <a:t>2.5 and 3G Communications</a:t>
            </a:r>
          </a:p>
          <a:p>
            <a:r>
              <a:rPr lang="en-US" dirty="0"/>
              <a:t>OFDM</a:t>
            </a:r>
          </a:p>
          <a:p>
            <a:pPr lvl="1"/>
            <a:r>
              <a:rPr lang="en-US" dirty="0"/>
              <a:t>The 4G’s </a:t>
            </a:r>
          </a:p>
          <a:p>
            <a:r>
              <a:rPr lang="en-US" dirty="0"/>
              <a:t>SDMA</a:t>
            </a:r>
          </a:p>
          <a:p>
            <a:pPr lvl="1"/>
            <a:r>
              <a:rPr lang="en-US" dirty="0"/>
              <a:t>Satellites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903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Cells are the radius covered by a BS</a:t>
            </a:r>
          </a:p>
          <a:p>
            <a:pPr lvl="1"/>
            <a:r>
              <a:rPr lang="en-US" dirty="0"/>
              <a:t>Size vs capacity is important</a:t>
            </a:r>
          </a:p>
          <a:p>
            <a:r>
              <a:rPr lang="en-US" dirty="0"/>
              <a:t>Spectrum -&gt; frequencies used to carry data</a:t>
            </a:r>
          </a:p>
          <a:p>
            <a:pPr lvl="1"/>
            <a:r>
              <a:rPr lang="en-US" dirty="0"/>
              <a:t>Bandwidth -&gt; range of frequencies used</a:t>
            </a:r>
          </a:p>
          <a:p>
            <a:pPr lvl="1"/>
            <a:r>
              <a:rPr lang="en-US" dirty="0"/>
              <a:t>FM radio, example, 200kHz band</a:t>
            </a:r>
          </a:p>
          <a:p>
            <a:r>
              <a:rPr lang="en-US" dirty="0"/>
              <a:t>Bandwidth can carry the same amount of data</a:t>
            </a:r>
          </a:p>
          <a:p>
            <a:pPr lvl="1"/>
            <a:r>
              <a:rPr lang="en-US" dirty="0"/>
              <a:t>No matter its frequency</a:t>
            </a:r>
          </a:p>
          <a:p>
            <a:pPr lvl="1"/>
            <a:r>
              <a:rPr lang="en-US" dirty="0"/>
              <a:t>The protocol’s efficiency makes a difference</a:t>
            </a:r>
          </a:p>
          <a:p>
            <a:r>
              <a:rPr lang="en-US" dirty="0"/>
              <a:t>FCC regulates spectrum, etc.</a:t>
            </a:r>
          </a:p>
        </p:txBody>
      </p:sp>
    </p:spTree>
    <p:extLst>
      <p:ext uri="{BB962C8B-B14F-4D97-AF65-F5344CB8AC3E}">
        <p14:creationId xmlns:p14="http://schemas.microsoft.com/office/powerpoint/2010/main" val="3221449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37E09-3C94-0D4B-86D4-8533F62C4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E066CC-CFF4-7848-98FC-588D64CC15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 various methods of allowing multiple devices to communicate simultaneously </a:t>
            </a:r>
          </a:p>
          <a:p>
            <a:r>
              <a:rPr lang="en-US" dirty="0"/>
              <a:t>Define TDMA, FDMA, SDMA, and CDMA</a:t>
            </a:r>
          </a:p>
          <a:p>
            <a:r>
              <a:rPr lang="en-US" dirty="0"/>
              <a:t>Discuss strengths and weaknesses of each </a:t>
            </a:r>
            <a:r>
              <a:rPr lang="en-US"/>
              <a:t>multi-access mechanism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52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Issue: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So we separate stuff out, that’s great…</a:t>
            </a:r>
          </a:p>
          <a:p>
            <a:r>
              <a:rPr lang="en-US" dirty="0"/>
              <a:t>We have lots of cell phones</a:t>
            </a:r>
          </a:p>
          <a:p>
            <a:r>
              <a:rPr lang="en-US" dirty="0"/>
              <a:t>How can we all use them at the same time?</a:t>
            </a:r>
          </a:p>
          <a:p>
            <a:r>
              <a:rPr lang="en-US" dirty="0"/>
              <a:t>Consider a walky-talky:</a:t>
            </a:r>
          </a:p>
          <a:p>
            <a:pPr lvl="1"/>
            <a:r>
              <a:rPr lang="en-US" dirty="0"/>
              <a:t>Can you carry on multiple conversations at once?</a:t>
            </a:r>
          </a:p>
          <a:p>
            <a:pPr lvl="1"/>
            <a:endParaRPr lang="en-US" dirty="0"/>
          </a:p>
          <a:p>
            <a:r>
              <a:rPr lang="en-US" dirty="0"/>
              <a:t>Enter the need: multiplexing</a:t>
            </a:r>
          </a:p>
          <a:p>
            <a:pPr lvl="1"/>
            <a:r>
              <a:rPr lang="en-US" dirty="0"/>
              <a:t>Let’s us carry multiple signals over a single shared medium</a:t>
            </a:r>
          </a:p>
          <a:p>
            <a:pPr lvl="1"/>
            <a:r>
              <a:rPr lang="en-US" dirty="0"/>
              <a:t>Can be a cable or a radio wave</a:t>
            </a:r>
          </a:p>
        </p:txBody>
      </p:sp>
    </p:spTree>
    <p:extLst>
      <p:ext uri="{BB962C8B-B14F-4D97-AF65-F5344CB8AC3E}">
        <p14:creationId xmlns:p14="http://schemas.microsoft.com/office/powerpoint/2010/main" val="2182895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Multiplexing: FDMA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And oldie but a goodie!!</a:t>
            </a:r>
          </a:p>
          <a:p>
            <a:r>
              <a:rPr lang="en-US" dirty="0"/>
              <a:t>Frequency Division Multiple Access</a:t>
            </a:r>
          </a:p>
          <a:p>
            <a:pPr lvl="1"/>
            <a:r>
              <a:rPr lang="en-US" dirty="0"/>
              <a:t>Basically: divide up our frequency into small pieces for each user</a:t>
            </a:r>
          </a:p>
          <a:p>
            <a:pPr lvl="1"/>
            <a:r>
              <a:rPr lang="en-US" dirty="0"/>
              <a:t>These are called channels</a:t>
            </a:r>
          </a:p>
          <a:p>
            <a:r>
              <a:rPr lang="en-US" dirty="0"/>
              <a:t>Pros: easy and works great!</a:t>
            </a:r>
          </a:p>
          <a:p>
            <a:r>
              <a:rPr lang="en-US" dirty="0"/>
              <a:t>Cons: Crosstalk</a:t>
            </a:r>
          </a:p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Generation technology</a:t>
            </a:r>
          </a:p>
          <a:p>
            <a:r>
              <a:rPr lang="en-US" dirty="0"/>
              <a:t>Original analog cell phones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BF473DF-5571-4938-9B49-085A3CD905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8384" y="4681523"/>
            <a:ext cx="6267231" cy="182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922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7EE72E89-470D-4BBF-BDB3-AB95B4185C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818949"/>
            <a:ext cx="9144000" cy="3220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727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Multiplexing: TDMA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FDMA sucks… One user can hog the signal</a:t>
            </a:r>
          </a:p>
          <a:p>
            <a:r>
              <a:rPr lang="en-US" dirty="0"/>
              <a:t>Solution: put them on a timer!</a:t>
            </a:r>
          </a:p>
          <a:p>
            <a:r>
              <a:rPr lang="en-US" dirty="0"/>
              <a:t>Time Division Multiple Access</a:t>
            </a:r>
          </a:p>
          <a:p>
            <a:r>
              <a:rPr lang="en-US" dirty="0"/>
              <a:t>2G technology here</a:t>
            </a:r>
          </a:p>
          <a:p>
            <a:pPr lvl="1"/>
            <a:r>
              <a:rPr lang="en-US" dirty="0"/>
              <a:t>Essentially: digital voice</a:t>
            </a:r>
          </a:p>
          <a:p>
            <a:r>
              <a:rPr lang="en-US" dirty="0"/>
              <a:t>Examples: GSM</a:t>
            </a:r>
          </a:p>
          <a:p>
            <a:r>
              <a:rPr lang="en-US" dirty="0"/>
              <a:t>Used a lot in satellites</a:t>
            </a:r>
          </a:p>
          <a:p>
            <a:r>
              <a:rPr lang="en-US" dirty="0"/>
              <a:t>Sync Overhead</a:t>
            </a:r>
          </a:p>
          <a:p>
            <a:r>
              <a:rPr lang="en-US" dirty="0"/>
              <a:t>Collisions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228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18AED8B-FD36-4F78-9D04-591F621D40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8316" y="1264732"/>
            <a:ext cx="6907367" cy="4328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825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CDMA- Sound Familiar?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Code Division Multiple Access</a:t>
            </a:r>
          </a:p>
          <a:p>
            <a:r>
              <a:rPr lang="en-US" dirty="0"/>
              <a:t>Mix a not-so-secret code in for each user</a:t>
            </a:r>
          </a:p>
          <a:p>
            <a:pPr lvl="1"/>
            <a:r>
              <a:rPr lang="en-US" dirty="0"/>
              <a:t>Encodes raw data with code</a:t>
            </a:r>
          </a:p>
          <a:p>
            <a:pPr lvl="1"/>
            <a:r>
              <a:rPr lang="en-US" dirty="0"/>
              <a:t>Transmits, removes code at other end</a:t>
            </a:r>
          </a:p>
          <a:p>
            <a:r>
              <a:rPr lang="en-US" dirty="0"/>
              <a:t>Uses a wider frequency</a:t>
            </a:r>
          </a:p>
          <a:p>
            <a:r>
              <a:rPr lang="en-US" dirty="0"/>
              <a:t>Now we’re talking 3G technology</a:t>
            </a:r>
          </a:p>
          <a:p>
            <a:r>
              <a:rPr lang="en-US" dirty="0"/>
              <a:t>Scalability</a:t>
            </a:r>
          </a:p>
          <a:p>
            <a:pPr lvl="1"/>
            <a:r>
              <a:rPr lang="en-US" dirty="0"/>
              <a:t>Limited by the number of codes you can come up with</a:t>
            </a:r>
          </a:p>
          <a:p>
            <a:pPr lvl="1"/>
            <a:r>
              <a:rPr lang="en-US" dirty="0"/>
              <a:t>How fast can you code/decode your data</a:t>
            </a:r>
          </a:p>
          <a:p>
            <a:pPr lvl="1"/>
            <a:r>
              <a:rPr lang="en-US" dirty="0"/>
              <a:t>Near/Far</a:t>
            </a:r>
          </a:p>
        </p:txBody>
      </p:sp>
    </p:spTree>
    <p:extLst>
      <p:ext uri="{BB962C8B-B14F-4D97-AF65-F5344CB8AC3E}">
        <p14:creationId xmlns:p14="http://schemas.microsoft.com/office/powerpoint/2010/main" val="3208325772"/>
      </p:ext>
    </p:extLst>
  </p:cSld>
  <p:clrMapOvr>
    <a:masterClrMapping/>
  </p:clrMapOvr>
</p:sld>
</file>

<file path=ppt/theme/theme1.xml><?xml version="1.0" encoding="utf-8"?>
<a:theme xmlns:a="http://schemas.openxmlformats.org/drawingml/2006/main" name="PP_C5Modules_CC_License_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_C5Modules_CC_License_standard" id="{F0FA9D47-06A1-4F86-A3DE-945BA88B3B0E}" vid="{A7340899-09C2-4C21-8394-A4D30A56A33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C5 Modules</Template>
  <TotalTime>6095</TotalTime>
  <Words>460</Words>
  <Application>Microsoft Macintosh PowerPoint</Application>
  <PresentationFormat>On-screen Show (4:3)</PresentationFormat>
  <Paragraphs>118</Paragraphs>
  <Slides>16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Tahoma</vt:lpstr>
      <vt:lpstr>Times New Roman</vt:lpstr>
      <vt:lpstr>PP_C5Modules_CC_License_standard</vt:lpstr>
      <vt:lpstr>  We all need to talk</vt:lpstr>
      <vt:lpstr>Recap</vt:lpstr>
      <vt:lpstr>Objectives</vt:lpstr>
      <vt:lpstr>New Issue:</vt:lpstr>
      <vt:lpstr>Multiplexing: FDMA</vt:lpstr>
      <vt:lpstr>PowerPoint Presentation</vt:lpstr>
      <vt:lpstr>Multiplexing: TDMA</vt:lpstr>
      <vt:lpstr>PowerPoint Presentation</vt:lpstr>
      <vt:lpstr>CDMA- Sound Familiar?</vt:lpstr>
      <vt:lpstr>PowerPoint Presentation</vt:lpstr>
      <vt:lpstr>PowerPoint Presentation</vt:lpstr>
      <vt:lpstr>Space Division Multiple Access</vt:lpstr>
      <vt:lpstr>PowerPoint Presentation</vt:lpstr>
      <vt:lpstr>Big Advantages of each:</vt:lpstr>
      <vt:lpstr>Problems</vt:lpstr>
      <vt:lpstr>Where do we use them?</vt:lpstr>
    </vt:vector>
  </TitlesOfParts>
  <Company>University of California at Davis</Company>
  <LinksUpToDate>false</LinksUpToDate>
  <SharedDoc>false</SharedDoc>
  <HyperlinksChanged>false</HyperlinksChanged>
  <AppVersion>16.0008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Bishop</dc:creator>
  <cp:lastModifiedBy>Cronin, Kyle</cp:lastModifiedBy>
  <cp:revision>189</cp:revision>
  <cp:lastPrinted>2016-07-18T16:40:10Z</cp:lastPrinted>
  <dcterms:created xsi:type="dcterms:W3CDTF">2016-07-03T20:12:42Z</dcterms:created>
  <dcterms:modified xsi:type="dcterms:W3CDTF">2017-12-12T16:46:10Z</dcterms:modified>
</cp:coreProperties>
</file>