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23"/>
  </p:notesMasterIdLst>
  <p:sldIdLst>
    <p:sldId id="256" r:id="rId2"/>
    <p:sldId id="258" r:id="rId3"/>
    <p:sldId id="27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55" autoAdjust="0"/>
    <p:restoredTop sz="81857" autoAdjust="0"/>
  </p:normalViewPr>
  <p:slideViewPr>
    <p:cSldViewPr snapToGrid="0" snapToObjects="1">
      <p:cViewPr varScale="1">
        <p:scale>
          <a:sx n="148" d="100"/>
          <a:sy n="148" d="100"/>
        </p:scale>
        <p:origin x="205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861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62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002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53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27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710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482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079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7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21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457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77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40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14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33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93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76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DD4E4-7544-B547-8976-B0469B86409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60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Sharing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Unit: 3</a:t>
            </a:r>
          </a:p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Multi Access Methods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I’m going to talk</a:t>
            </a:r>
          </a:p>
          <a:p>
            <a:r>
              <a:rPr lang="en-US" dirty="0"/>
              <a:t>I hope no one else is talking</a:t>
            </a:r>
          </a:p>
          <a:p>
            <a:r>
              <a:rPr lang="en-US" dirty="0"/>
              <a:t>Two Categories based on how we handle collisions</a:t>
            </a:r>
          </a:p>
          <a:p>
            <a:pPr lvl="1"/>
            <a:r>
              <a:rPr lang="en-US" dirty="0"/>
              <a:t>Random Access</a:t>
            </a:r>
          </a:p>
          <a:p>
            <a:pPr lvl="2"/>
            <a:r>
              <a:rPr lang="en-US" dirty="0"/>
              <a:t>We collide, everyone waits a random period of time</a:t>
            </a:r>
          </a:p>
          <a:p>
            <a:pPr lvl="2"/>
            <a:r>
              <a:rPr lang="en-US" dirty="0"/>
              <a:t>Then retransmit</a:t>
            </a:r>
          </a:p>
          <a:p>
            <a:pPr lvl="1"/>
            <a:r>
              <a:rPr lang="en-US" dirty="0"/>
              <a:t>Collision Resolution</a:t>
            </a:r>
          </a:p>
          <a:p>
            <a:pPr lvl="2"/>
            <a:r>
              <a:rPr lang="en-US" dirty="0"/>
              <a:t>Extra Rules define when we transmit</a:t>
            </a:r>
          </a:p>
        </p:txBody>
      </p:sp>
    </p:spTree>
    <p:extLst>
      <p:ext uri="{BB962C8B-B14F-4D97-AF65-F5344CB8AC3E}">
        <p14:creationId xmlns:p14="http://schemas.microsoft.com/office/powerpoint/2010/main" val="1968070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ALOHA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Created in the 1970’s @ University of Hawaii</a:t>
            </a:r>
          </a:p>
          <a:p>
            <a:r>
              <a:rPr lang="en-US" dirty="0"/>
              <a:t>You transmit a packet when you want</a:t>
            </a:r>
          </a:p>
          <a:p>
            <a:pPr lvl="1"/>
            <a:r>
              <a:rPr lang="en-US" dirty="0"/>
              <a:t>Each packet must be the same size</a:t>
            </a:r>
          </a:p>
          <a:p>
            <a:pPr lvl="1"/>
            <a:r>
              <a:rPr lang="en-US" dirty="0"/>
              <a:t>Recipient has to acknowledge the receipt </a:t>
            </a:r>
          </a:p>
          <a:p>
            <a:pPr lvl="1"/>
            <a:r>
              <a:rPr lang="en-US" dirty="0"/>
              <a:t>No acknowledgement? Wait a random time and send again</a:t>
            </a:r>
          </a:p>
          <a:p>
            <a:r>
              <a:rPr lang="en-US" dirty="0"/>
              <a:t>Easy to implement, doesn’t scale well</a:t>
            </a:r>
          </a:p>
          <a:p>
            <a:pPr lvl="1"/>
            <a:r>
              <a:rPr lang="en-US" dirty="0"/>
              <a:t>After too many users, throughput goes way down</a:t>
            </a:r>
          </a:p>
        </p:txBody>
      </p:sp>
    </p:spTree>
    <p:extLst>
      <p:ext uri="{BB962C8B-B14F-4D97-AF65-F5344CB8AC3E}">
        <p14:creationId xmlns:p14="http://schemas.microsoft.com/office/powerpoint/2010/main" val="1555040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Slotted ALOHA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story, but we sync up first</a:t>
            </a:r>
          </a:p>
          <a:p>
            <a:r>
              <a:rPr lang="en-US" dirty="0"/>
              <a:t>Once our clocks are synced, we define slots</a:t>
            </a:r>
          </a:p>
          <a:p>
            <a:r>
              <a:rPr lang="en-US" dirty="0"/>
              <a:t>Each packet must be the same size</a:t>
            </a:r>
          </a:p>
          <a:p>
            <a:r>
              <a:rPr lang="en-US" dirty="0"/>
              <a:t>Still can transmit when you want, but must be during a slot</a:t>
            </a:r>
          </a:p>
        </p:txBody>
      </p:sp>
    </p:spTree>
    <p:extLst>
      <p:ext uri="{BB962C8B-B14F-4D97-AF65-F5344CB8AC3E}">
        <p14:creationId xmlns:p14="http://schemas.microsoft.com/office/powerpoint/2010/main" val="1119717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1085850" y="2046780"/>
            <a:ext cx="7161957" cy="2495078"/>
            <a:chOff x="533400" y="1447800"/>
            <a:chExt cx="8458200" cy="2660791"/>
          </a:xfrm>
        </p:grpSpPr>
        <p:sp>
          <p:nvSpPr>
            <p:cNvPr id="4" name="Line 3"/>
            <p:cNvSpPr>
              <a:spLocks noChangeShapeType="1"/>
            </p:cNvSpPr>
            <p:nvPr/>
          </p:nvSpPr>
          <p:spPr bwMode="auto">
            <a:xfrm>
              <a:off x="533400" y="3292475"/>
              <a:ext cx="762000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990600" y="2806700"/>
              <a:ext cx="914400" cy="393862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800" b="1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" name="Line 22"/>
            <p:cNvSpPr>
              <a:spLocks noChangeShapeType="1"/>
            </p:cNvSpPr>
            <p:nvPr/>
          </p:nvSpPr>
          <p:spPr bwMode="auto">
            <a:xfrm>
              <a:off x="990600" y="2987675"/>
              <a:ext cx="0" cy="6096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7" name="Line 23"/>
            <p:cNvSpPr>
              <a:spLocks noChangeShapeType="1"/>
            </p:cNvSpPr>
            <p:nvPr/>
          </p:nvSpPr>
          <p:spPr bwMode="auto">
            <a:xfrm>
              <a:off x="1905000" y="2987675"/>
              <a:ext cx="0" cy="6096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grpSp>
          <p:nvGrpSpPr>
            <p:cNvPr id="8" name="Group 4115"/>
            <p:cNvGrpSpPr>
              <a:grpSpLocks/>
            </p:cNvGrpSpPr>
            <p:nvPr/>
          </p:nvGrpSpPr>
          <p:grpSpPr bwMode="auto">
            <a:xfrm>
              <a:off x="3124200" y="2201863"/>
              <a:ext cx="3200400" cy="1387475"/>
              <a:chOff x="1968" y="1392"/>
              <a:chExt cx="2016" cy="874"/>
            </a:xfrm>
          </p:grpSpPr>
          <p:sp>
            <p:nvSpPr>
              <p:cNvPr id="9" name="Text Box 7"/>
              <p:cNvSpPr txBox="1">
                <a:spLocks noChangeArrowheads="1"/>
              </p:cNvSpPr>
              <p:nvPr/>
            </p:nvSpPr>
            <p:spPr bwMode="auto">
              <a:xfrm>
                <a:off x="2928" y="1771"/>
                <a:ext cx="576" cy="248"/>
              </a:xfrm>
              <a:prstGeom prst="rect">
                <a:avLst/>
              </a:prstGeom>
              <a:noFill/>
              <a:ln w="28575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800" b="1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0" name="Text Box 12"/>
              <p:cNvSpPr txBox="1">
                <a:spLocks noChangeArrowheads="1"/>
              </p:cNvSpPr>
              <p:nvPr/>
            </p:nvSpPr>
            <p:spPr bwMode="auto">
              <a:xfrm>
                <a:off x="2688" y="1392"/>
                <a:ext cx="1296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500">
                    <a:solidFill>
                      <a:srgbClr val="FF00FF"/>
                    </a:solidFill>
                    <a:latin typeface="Times New Roman" pitchFamily="18" charset="0"/>
                  </a:rPr>
                  <a:t>Retransmission</a:t>
                </a:r>
              </a:p>
            </p:txBody>
          </p:sp>
          <p:sp>
            <p:nvSpPr>
              <p:cNvPr id="11" name="Arc 15"/>
              <p:cNvSpPr>
                <a:spLocks/>
              </p:cNvSpPr>
              <p:nvPr/>
            </p:nvSpPr>
            <p:spPr bwMode="auto">
              <a:xfrm>
                <a:off x="1968" y="1498"/>
                <a:ext cx="960" cy="211"/>
              </a:xfrm>
              <a:custGeom>
                <a:avLst/>
                <a:gdLst>
                  <a:gd name="T0" fmla="*/ 0 w 43200"/>
                  <a:gd name="T1" fmla="*/ 0 h 22706"/>
                  <a:gd name="T2" fmla="*/ 0 w 43200"/>
                  <a:gd name="T3" fmla="*/ 0 h 22706"/>
                  <a:gd name="T4" fmla="*/ 0 w 43200"/>
                  <a:gd name="T5" fmla="*/ 0 h 22706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706"/>
                  <a:gd name="T11" fmla="*/ 43200 w 43200"/>
                  <a:gd name="T12" fmla="*/ 22706 h 2270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706" fill="none" extrusionOk="0">
                    <a:moveTo>
                      <a:pt x="28" y="22705"/>
                    </a:moveTo>
                    <a:cubicBezTo>
                      <a:pt x="9" y="22337"/>
                      <a:pt x="0" y="2196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2706" stroke="0" extrusionOk="0">
                    <a:moveTo>
                      <a:pt x="28" y="22705"/>
                    </a:moveTo>
                    <a:cubicBezTo>
                      <a:pt x="9" y="22337"/>
                      <a:pt x="0" y="2196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28" y="22705"/>
                    </a:lnTo>
                    <a:close/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2" name="Line 26"/>
              <p:cNvSpPr>
                <a:spLocks noChangeShapeType="1"/>
              </p:cNvSpPr>
              <p:nvPr/>
            </p:nvSpPr>
            <p:spPr bwMode="auto">
              <a:xfrm>
                <a:off x="2928" y="188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13" name="Line 27"/>
              <p:cNvSpPr>
                <a:spLocks noChangeShapeType="1"/>
              </p:cNvSpPr>
              <p:nvPr/>
            </p:nvSpPr>
            <p:spPr bwMode="auto">
              <a:xfrm>
                <a:off x="3504" y="188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  <p:grpSp>
          <p:nvGrpSpPr>
            <p:cNvPr id="14" name="Group 4116"/>
            <p:cNvGrpSpPr>
              <a:grpSpLocks/>
            </p:cNvGrpSpPr>
            <p:nvPr/>
          </p:nvGrpSpPr>
          <p:grpSpPr bwMode="auto">
            <a:xfrm>
              <a:off x="2971800" y="1987550"/>
              <a:ext cx="5334000" cy="1600200"/>
              <a:chOff x="1872" y="1258"/>
              <a:chExt cx="3360" cy="1008"/>
            </a:xfrm>
          </p:grpSpPr>
          <p:sp>
            <p:nvSpPr>
              <p:cNvPr id="15" name="Text Box 13"/>
              <p:cNvSpPr txBox="1">
                <a:spLocks noChangeArrowheads="1"/>
              </p:cNvSpPr>
              <p:nvPr/>
            </p:nvSpPr>
            <p:spPr bwMode="auto">
              <a:xfrm>
                <a:off x="4032" y="1392"/>
                <a:ext cx="1200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500">
                    <a:solidFill>
                      <a:srgbClr val="FF00FF"/>
                    </a:solidFill>
                    <a:latin typeface="Times New Roman" pitchFamily="18" charset="0"/>
                  </a:rPr>
                  <a:t>Retransmission</a:t>
                </a:r>
              </a:p>
            </p:txBody>
          </p:sp>
          <p:sp>
            <p:nvSpPr>
              <p:cNvPr id="16" name="Arc 16"/>
              <p:cNvSpPr>
                <a:spLocks/>
              </p:cNvSpPr>
              <p:nvPr/>
            </p:nvSpPr>
            <p:spPr bwMode="auto">
              <a:xfrm>
                <a:off x="1872" y="1258"/>
                <a:ext cx="2208" cy="480"/>
              </a:xfrm>
              <a:custGeom>
                <a:avLst/>
                <a:gdLst>
                  <a:gd name="T0" fmla="*/ 0 w 43200"/>
                  <a:gd name="T1" fmla="*/ 0 h 23736"/>
                  <a:gd name="T2" fmla="*/ 0 w 43200"/>
                  <a:gd name="T3" fmla="*/ 0 h 23736"/>
                  <a:gd name="T4" fmla="*/ 0 w 43200"/>
                  <a:gd name="T5" fmla="*/ 0 h 23736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3736"/>
                  <a:gd name="T11" fmla="*/ 43200 w 43200"/>
                  <a:gd name="T12" fmla="*/ 23736 h 237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3736" fill="none" extrusionOk="0">
                    <a:moveTo>
                      <a:pt x="28" y="22705"/>
                    </a:moveTo>
                    <a:cubicBezTo>
                      <a:pt x="9" y="22337"/>
                      <a:pt x="0" y="2196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313"/>
                      <a:pt x="43164" y="23026"/>
                      <a:pt x="43094" y="23736"/>
                    </a:cubicBezTo>
                  </a:path>
                  <a:path w="43200" h="23736" stroke="0" extrusionOk="0">
                    <a:moveTo>
                      <a:pt x="28" y="22705"/>
                    </a:moveTo>
                    <a:cubicBezTo>
                      <a:pt x="9" y="22337"/>
                      <a:pt x="0" y="21968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313"/>
                      <a:pt x="43164" y="23026"/>
                      <a:pt x="43094" y="23736"/>
                    </a:cubicBezTo>
                    <a:lnTo>
                      <a:pt x="21600" y="21600"/>
                    </a:lnTo>
                    <a:lnTo>
                      <a:pt x="28" y="22705"/>
                    </a:lnTo>
                    <a:close/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7" name="Text Box 19"/>
              <p:cNvSpPr txBox="1">
                <a:spLocks noChangeArrowheads="1"/>
              </p:cNvSpPr>
              <p:nvPr/>
            </p:nvSpPr>
            <p:spPr bwMode="auto">
              <a:xfrm>
                <a:off x="4080" y="1775"/>
                <a:ext cx="576" cy="248"/>
              </a:xfrm>
              <a:prstGeom prst="rect">
                <a:avLst/>
              </a:prstGeom>
              <a:noFill/>
              <a:ln w="28575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800" b="1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18" name="Line 28"/>
              <p:cNvSpPr>
                <a:spLocks noChangeShapeType="1"/>
              </p:cNvSpPr>
              <p:nvPr/>
            </p:nvSpPr>
            <p:spPr bwMode="auto">
              <a:xfrm>
                <a:off x="4080" y="188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19" name="Line 29"/>
              <p:cNvSpPr>
                <a:spLocks noChangeShapeType="1"/>
              </p:cNvSpPr>
              <p:nvPr/>
            </p:nvSpPr>
            <p:spPr bwMode="auto">
              <a:xfrm>
                <a:off x="4656" y="1882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  <p:sp>
          <p:nvSpPr>
            <p:cNvPr id="20" name="Line 30"/>
            <p:cNvSpPr>
              <a:spLocks noChangeShapeType="1"/>
            </p:cNvSpPr>
            <p:nvPr/>
          </p:nvSpPr>
          <p:spPr bwMode="auto">
            <a:xfrm>
              <a:off x="990600" y="3444875"/>
              <a:ext cx="91440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1" name="Text Box 31"/>
            <p:cNvSpPr txBox="1">
              <a:spLocks noChangeArrowheads="1"/>
            </p:cNvSpPr>
            <p:nvPr/>
          </p:nvSpPr>
          <p:spPr bwMode="auto">
            <a:xfrm>
              <a:off x="1524000" y="3763963"/>
              <a:ext cx="762000" cy="344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500">
                  <a:solidFill>
                    <a:srgbClr val="3333CC"/>
                  </a:solidFill>
                  <a:latin typeface="Times New Roman" pitchFamily="18" charset="0"/>
                </a:rPr>
                <a:t>Slot</a:t>
              </a:r>
            </a:p>
          </p:txBody>
        </p:sp>
        <p:sp>
          <p:nvSpPr>
            <p:cNvPr id="22" name="Line 34"/>
            <p:cNvSpPr>
              <a:spLocks noChangeShapeType="1"/>
            </p:cNvSpPr>
            <p:nvPr/>
          </p:nvSpPr>
          <p:spPr bwMode="auto">
            <a:xfrm flipH="1" flipV="1">
              <a:off x="1524000" y="3521075"/>
              <a:ext cx="304800" cy="2286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grpSp>
          <p:nvGrpSpPr>
            <p:cNvPr id="23" name="Group 4117"/>
            <p:cNvGrpSpPr>
              <a:grpSpLocks/>
            </p:cNvGrpSpPr>
            <p:nvPr/>
          </p:nvGrpSpPr>
          <p:grpSpPr bwMode="auto">
            <a:xfrm>
              <a:off x="1905000" y="3444875"/>
              <a:ext cx="914400" cy="304800"/>
              <a:chOff x="1200" y="2170"/>
              <a:chExt cx="576" cy="192"/>
            </a:xfrm>
          </p:grpSpPr>
          <p:sp>
            <p:nvSpPr>
              <p:cNvPr id="24" name="Line 33"/>
              <p:cNvSpPr>
                <a:spLocks noChangeShapeType="1"/>
              </p:cNvSpPr>
              <p:nvPr/>
            </p:nvSpPr>
            <p:spPr bwMode="auto">
              <a:xfrm>
                <a:off x="1200" y="2170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 type="triangle" w="sm" len="lg"/>
                <a:tailEnd type="triangle" w="sm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25" name="Line 35"/>
              <p:cNvSpPr>
                <a:spLocks noChangeShapeType="1"/>
              </p:cNvSpPr>
              <p:nvPr/>
            </p:nvSpPr>
            <p:spPr bwMode="auto">
              <a:xfrm flipV="1">
                <a:off x="1248" y="2218"/>
                <a:ext cx="192" cy="14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  <p:sp>
          <p:nvSpPr>
            <p:cNvPr id="26" name="Text Box 36"/>
            <p:cNvSpPr txBox="1">
              <a:spLocks noChangeArrowheads="1"/>
            </p:cNvSpPr>
            <p:nvPr/>
          </p:nvSpPr>
          <p:spPr bwMode="auto">
            <a:xfrm>
              <a:off x="533400" y="1447800"/>
              <a:ext cx="1524000" cy="590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500" dirty="0">
                  <a:solidFill>
                    <a:srgbClr val="3333CC"/>
                  </a:solidFill>
                  <a:latin typeface="Times New Roman" pitchFamily="18" charset="0"/>
                </a:rPr>
                <a:t>Node 1 Packet</a:t>
              </a:r>
            </a:p>
          </p:txBody>
        </p:sp>
        <p:sp>
          <p:nvSpPr>
            <p:cNvPr id="27" name="Line 37"/>
            <p:cNvSpPr>
              <a:spLocks noChangeShapeType="1"/>
            </p:cNvSpPr>
            <p:nvPr/>
          </p:nvSpPr>
          <p:spPr bwMode="auto">
            <a:xfrm>
              <a:off x="1143000" y="2057400"/>
              <a:ext cx="0" cy="6858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8" name="Text Box 10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1600200" cy="344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500">
                  <a:solidFill>
                    <a:srgbClr val="3333CC"/>
                  </a:solidFill>
                  <a:latin typeface="Times New Roman" pitchFamily="18" charset="0"/>
                </a:rPr>
                <a:t>Collision</a:t>
              </a:r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>
              <a:off x="2819400" y="3368675"/>
              <a:ext cx="0" cy="3048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0" name="Line 25"/>
            <p:cNvSpPr>
              <a:spLocks noChangeShapeType="1"/>
            </p:cNvSpPr>
            <p:nvPr/>
          </p:nvSpPr>
          <p:spPr bwMode="auto">
            <a:xfrm>
              <a:off x="3733800" y="3063875"/>
              <a:ext cx="0" cy="6096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1" name="Text Box 5"/>
            <p:cNvSpPr txBox="1">
              <a:spLocks noChangeArrowheads="1"/>
            </p:cNvSpPr>
            <p:nvPr/>
          </p:nvSpPr>
          <p:spPr bwMode="auto">
            <a:xfrm>
              <a:off x="2819400" y="2868613"/>
              <a:ext cx="914400" cy="344628"/>
            </a:xfrm>
            <a:prstGeom prst="rect">
              <a:avLst/>
            </a:prstGeom>
            <a:solidFill>
              <a:srgbClr val="0AF620">
                <a:alpha val="49803"/>
              </a:srgbClr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500" b="1">
                  <a:solidFill>
                    <a:srgbClr val="3333CC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2" name="TextBox 39"/>
            <p:cNvSpPr txBox="1">
              <a:spLocks noChangeArrowheads="1"/>
            </p:cNvSpPr>
            <p:nvPr/>
          </p:nvSpPr>
          <p:spPr bwMode="auto">
            <a:xfrm>
              <a:off x="4876800" y="1600200"/>
              <a:ext cx="218165" cy="393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1752600" y="2362200"/>
              <a:ext cx="1066800" cy="393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900" b="1">
                  <a:solidFill>
                    <a:srgbClr val="3333CC"/>
                  </a:solidFill>
                  <a:latin typeface="Times New Roman" pitchFamily="18" charset="0"/>
                </a:rPr>
                <a:t>No transmission</a:t>
              </a:r>
            </a:p>
          </p:txBody>
        </p:sp>
        <p:grpSp>
          <p:nvGrpSpPr>
            <p:cNvPr id="34" name="Group 38"/>
            <p:cNvGrpSpPr>
              <a:grpSpLocks/>
            </p:cNvGrpSpPr>
            <p:nvPr/>
          </p:nvGrpSpPr>
          <p:grpSpPr bwMode="auto">
            <a:xfrm>
              <a:off x="2362200" y="1676400"/>
              <a:ext cx="1600200" cy="1692275"/>
              <a:chOff x="2057400" y="1676400"/>
              <a:chExt cx="1600200" cy="1692275"/>
            </a:xfrm>
          </p:grpSpPr>
          <p:sp>
            <p:nvSpPr>
              <p:cNvPr id="35" name="AutoShape 11"/>
              <p:cNvSpPr>
                <a:spLocks noChangeArrowheads="1"/>
              </p:cNvSpPr>
              <p:nvPr/>
            </p:nvSpPr>
            <p:spPr bwMode="auto">
              <a:xfrm>
                <a:off x="2590800" y="2911475"/>
                <a:ext cx="381000" cy="457200"/>
              </a:xfrm>
              <a:prstGeom prst="irregularSeal1">
                <a:avLst/>
              </a:prstGeom>
              <a:solidFill>
                <a:srgbClr val="FF0000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36" name="Text Box 38"/>
              <p:cNvSpPr txBox="1">
                <a:spLocks noChangeArrowheads="1"/>
              </p:cNvSpPr>
              <p:nvPr/>
            </p:nvSpPr>
            <p:spPr bwMode="auto">
              <a:xfrm>
                <a:off x="2057400" y="1676400"/>
                <a:ext cx="1600200" cy="5907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500">
                    <a:solidFill>
                      <a:srgbClr val="3333CC"/>
                    </a:solidFill>
                    <a:latin typeface="Times New Roman" pitchFamily="18" charset="0"/>
                  </a:rPr>
                  <a:t>Nodes 2 &amp; 3 Packets</a:t>
                </a:r>
              </a:p>
            </p:txBody>
          </p:sp>
          <p:sp>
            <p:nvSpPr>
              <p:cNvPr id="37" name="Line 39"/>
              <p:cNvSpPr>
                <a:spLocks noChangeShapeType="1"/>
              </p:cNvSpPr>
              <p:nvPr/>
            </p:nvSpPr>
            <p:spPr bwMode="auto">
              <a:xfrm>
                <a:off x="2590800" y="2286000"/>
                <a:ext cx="152400" cy="68580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  <p:sp>
          <p:nvSpPr>
            <p:cNvPr id="38" name="Text Box 9"/>
            <p:cNvSpPr txBox="1">
              <a:spLocks noChangeArrowheads="1"/>
            </p:cNvSpPr>
            <p:nvPr/>
          </p:nvSpPr>
          <p:spPr bwMode="auto">
            <a:xfrm>
              <a:off x="8077200" y="3048000"/>
              <a:ext cx="914400" cy="344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500" dirty="0">
                  <a:solidFill>
                    <a:srgbClr val="3333CC"/>
                  </a:solidFill>
                  <a:latin typeface="Times New Roman" pitchFamily="18" charset="0"/>
                </a:rPr>
                <a:t>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7685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119"/>
          <p:cNvGrpSpPr>
            <a:grpSpLocks/>
          </p:cNvGrpSpPr>
          <p:nvPr/>
        </p:nvGrpSpPr>
        <p:grpSpPr bwMode="auto">
          <a:xfrm>
            <a:off x="2030111" y="1540396"/>
            <a:ext cx="4910138" cy="3687365"/>
            <a:chOff x="706" y="900"/>
            <a:chExt cx="4124" cy="3097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08" y="2064"/>
              <a:ext cx="1248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500">
                  <a:solidFill>
                    <a:srgbClr val="0000FF"/>
                  </a:solidFill>
                  <a:latin typeface="Times New Roman" pitchFamily="18" charset="0"/>
                </a:rPr>
                <a:t>Slotted Aloha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824" y="2784"/>
              <a:ext cx="1248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500">
                  <a:solidFill>
                    <a:srgbClr val="0000FF"/>
                  </a:solidFill>
                  <a:latin typeface="Times New Roman" pitchFamily="18" charset="0"/>
                </a:rPr>
                <a:t>Aloha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976" y="3600"/>
              <a:ext cx="144" cy="1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US" altLang="en-US" sz="1800">
                <a:solidFill>
                  <a:srgbClr val="0000FF"/>
                </a:solidFill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248" y="1632"/>
              <a:ext cx="48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1248" y="2544"/>
              <a:ext cx="24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536" y="1401"/>
              <a:ext cx="72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350">
                  <a:solidFill>
                    <a:srgbClr val="0000FF"/>
                  </a:solidFill>
                  <a:latin typeface="Times New Roman" pitchFamily="18" charset="0"/>
                </a:rPr>
                <a:t>0.368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1344" y="2304"/>
              <a:ext cx="72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350">
                  <a:solidFill>
                    <a:srgbClr val="0000FF"/>
                  </a:solidFill>
                  <a:latin typeface="Times New Roman" pitchFamily="18" charset="0"/>
                </a:rPr>
                <a:t>0.184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2448" y="3648"/>
              <a:ext cx="1056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100" i="1">
                  <a:solidFill>
                    <a:srgbClr val="0000FF"/>
                  </a:solidFill>
                  <a:latin typeface="Times New Roman" pitchFamily="18" charset="0"/>
                </a:rPr>
                <a:t>G </a:t>
              </a:r>
              <a:r>
                <a:rPr lang="en-US" altLang="en-US" sz="2100">
                  <a:solidFill>
                    <a:srgbClr val="0000FF"/>
                  </a:solidFill>
                  <a:latin typeface="Times New Roman" pitchFamily="18" charset="0"/>
                </a:rPr>
                <a:t>(=</a:t>
              </a:r>
              <a:r>
                <a:rPr lang="en-US" altLang="en-US" sz="2100" i="1">
                  <a:solidFill>
                    <a:srgbClr val="0000FF"/>
                  </a:solidFill>
                  <a:latin typeface="Times New Roman" pitchFamily="18" charset="0"/>
                </a:rPr>
                <a:t>gT</a:t>
              </a:r>
              <a:r>
                <a:rPr lang="en-US" altLang="en-US" sz="2100">
                  <a:solidFill>
                    <a:srgbClr val="0000FF"/>
                  </a:solidFill>
                  <a:latin typeface="Times New Roman" pitchFamily="18" charset="0"/>
                </a:rPr>
                <a:t>)</a:t>
              </a:r>
              <a:endParaRPr lang="en-US" altLang="en-US" sz="2100" i="1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 rot="16200000">
              <a:off x="89" y="2202"/>
              <a:ext cx="158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100">
                  <a:solidFill>
                    <a:srgbClr val="0000FF"/>
                  </a:solidFill>
                  <a:latin typeface="Times New Roman" pitchFamily="18" charset="0"/>
                </a:rPr>
                <a:t>Throughput </a:t>
              </a:r>
              <a:r>
                <a:rPr lang="en-US" altLang="en-US" sz="2100" i="1">
                  <a:solidFill>
                    <a:srgbClr val="0000FF"/>
                  </a:solidFill>
                  <a:latin typeface="Times New Roman" pitchFamily="18" charset="0"/>
                </a:rPr>
                <a:t>S</a:t>
              </a:r>
            </a:p>
          </p:txBody>
        </p:sp>
        <p:sp>
          <p:nvSpPr>
            <p:cNvPr id="14" name="Freeform 2054"/>
            <p:cNvSpPr>
              <a:spLocks/>
            </p:cNvSpPr>
            <p:nvPr/>
          </p:nvSpPr>
          <p:spPr bwMode="auto">
            <a:xfrm>
              <a:off x="1248" y="1632"/>
              <a:ext cx="3532" cy="1836"/>
            </a:xfrm>
            <a:custGeom>
              <a:avLst/>
              <a:gdLst>
                <a:gd name="T0" fmla="*/ 0 w 14132"/>
                <a:gd name="T1" fmla="*/ 0 h 7343"/>
                <a:gd name="T2" fmla="*/ 0 w 14132"/>
                <a:gd name="T3" fmla="*/ 0 h 7343"/>
                <a:gd name="T4" fmla="*/ 0 w 14132"/>
                <a:gd name="T5" fmla="*/ 0 h 7343"/>
                <a:gd name="T6" fmla="*/ 0 w 14132"/>
                <a:gd name="T7" fmla="*/ 0 h 7343"/>
                <a:gd name="T8" fmla="*/ 0 w 14132"/>
                <a:gd name="T9" fmla="*/ 0 h 7343"/>
                <a:gd name="T10" fmla="*/ 0 w 14132"/>
                <a:gd name="T11" fmla="*/ 0 h 7343"/>
                <a:gd name="T12" fmla="*/ 0 w 14132"/>
                <a:gd name="T13" fmla="*/ 0 h 7343"/>
                <a:gd name="T14" fmla="*/ 0 w 14132"/>
                <a:gd name="T15" fmla="*/ 0 h 7343"/>
                <a:gd name="T16" fmla="*/ 0 w 14132"/>
                <a:gd name="T17" fmla="*/ 0 h 7343"/>
                <a:gd name="T18" fmla="*/ 0 w 14132"/>
                <a:gd name="T19" fmla="*/ 0 h 7343"/>
                <a:gd name="T20" fmla="*/ 0 w 14132"/>
                <a:gd name="T21" fmla="*/ 0 h 7343"/>
                <a:gd name="T22" fmla="*/ 0 w 14132"/>
                <a:gd name="T23" fmla="*/ 0 h 7343"/>
                <a:gd name="T24" fmla="*/ 0 w 14132"/>
                <a:gd name="T25" fmla="*/ 0 h 7343"/>
                <a:gd name="T26" fmla="*/ 0 w 14132"/>
                <a:gd name="T27" fmla="*/ 0 h 7343"/>
                <a:gd name="T28" fmla="*/ 0 w 14132"/>
                <a:gd name="T29" fmla="*/ 0 h 7343"/>
                <a:gd name="T30" fmla="*/ 0 w 14132"/>
                <a:gd name="T31" fmla="*/ 0 h 7343"/>
                <a:gd name="T32" fmla="*/ 0 w 14132"/>
                <a:gd name="T33" fmla="*/ 0 h 7343"/>
                <a:gd name="T34" fmla="*/ 0 w 14132"/>
                <a:gd name="T35" fmla="*/ 0 h 7343"/>
                <a:gd name="T36" fmla="*/ 0 w 14132"/>
                <a:gd name="T37" fmla="*/ 0 h 7343"/>
                <a:gd name="T38" fmla="*/ 0 w 14132"/>
                <a:gd name="T39" fmla="*/ 0 h 7343"/>
                <a:gd name="T40" fmla="*/ 0 w 14132"/>
                <a:gd name="T41" fmla="*/ 0 h 7343"/>
                <a:gd name="T42" fmla="*/ 0 w 14132"/>
                <a:gd name="T43" fmla="*/ 0 h 7343"/>
                <a:gd name="T44" fmla="*/ 0 w 14132"/>
                <a:gd name="T45" fmla="*/ 0 h 7343"/>
                <a:gd name="T46" fmla="*/ 0 w 14132"/>
                <a:gd name="T47" fmla="*/ 0 h 7343"/>
                <a:gd name="T48" fmla="*/ 0 w 14132"/>
                <a:gd name="T49" fmla="*/ 0 h 7343"/>
                <a:gd name="T50" fmla="*/ 0 w 14132"/>
                <a:gd name="T51" fmla="*/ 0 h 7343"/>
                <a:gd name="T52" fmla="*/ 0 w 14132"/>
                <a:gd name="T53" fmla="*/ 0 h 7343"/>
                <a:gd name="T54" fmla="*/ 0 w 14132"/>
                <a:gd name="T55" fmla="*/ 0 h 7343"/>
                <a:gd name="T56" fmla="*/ 0 w 14132"/>
                <a:gd name="T57" fmla="*/ 0 h 7343"/>
                <a:gd name="T58" fmla="*/ 0 w 14132"/>
                <a:gd name="T59" fmla="*/ 0 h 7343"/>
                <a:gd name="T60" fmla="*/ 0 w 14132"/>
                <a:gd name="T61" fmla="*/ 0 h 7343"/>
                <a:gd name="T62" fmla="*/ 0 w 14132"/>
                <a:gd name="T63" fmla="*/ 0 h 7343"/>
                <a:gd name="T64" fmla="*/ 0 w 14132"/>
                <a:gd name="T65" fmla="*/ 0 h 734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4132"/>
                <a:gd name="T100" fmla="*/ 0 h 7343"/>
                <a:gd name="T101" fmla="*/ 14132 w 14132"/>
                <a:gd name="T102" fmla="*/ 7343 h 734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4132" h="7343">
                  <a:moveTo>
                    <a:pt x="14132" y="7289"/>
                  </a:moveTo>
                  <a:lnTo>
                    <a:pt x="13848" y="7281"/>
                  </a:lnTo>
                  <a:lnTo>
                    <a:pt x="13530" y="7270"/>
                  </a:lnTo>
                  <a:lnTo>
                    <a:pt x="13245" y="7260"/>
                  </a:lnTo>
                  <a:lnTo>
                    <a:pt x="12955" y="7246"/>
                  </a:lnTo>
                  <a:lnTo>
                    <a:pt x="12667" y="7233"/>
                  </a:lnTo>
                  <a:lnTo>
                    <a:pt x="12353" y="7215"/>
                  </a:lnTo>
                  <a:lnTo>
                    <a:pt x="12080" y="7196"/>
                  </a:lnTo>
                  <a:lnTo>
                    <a:pt x="11776" y="7174"/>
                  </a:lnTo>
                  <a:lnTo>
                    <a:pt x="11484" y="7147"/>
                  </a:lnTo>
                  <a:lnTo>
                    <a:pt x="11190" y="7118"/>
                  </a:lnTo>
                  <a:lnTo>
                    <a:pt x="10886" y="7084"/>
                  </a:lnTo>
                  <a:lnTo>
                    <a:pt x="10599" y="7046"/>
                  </a:lnTo>
                  <a:lnTo>
                    <a:pt x="10298" y="7001"/>
                  </a:lnTo>
                  <a:lnTo>
                    <a:pt x="10014" y="6952"/>
                  </a:lnTo>
                  <a:lnTo>
                    <a:pt x="9711" y="6892"/>
                  </a:lnTo>
                  <a:lnTo>
                    <a:pt x="9421" y="6829"/>
                  </a:lnTo>
                  <a:lnTo>
                    <a:pt x="9129" y="6755"/>
                  </a:lnTo>
                  <a:lnTo>
                    <a:pt x="8844" y="6673"/>
                  </a:lnTo>
                  <a:lnTo>
                    <a:pt x="8525" y="6570"/>
                  </a:lnTo>
                  <a:lnTo>
                    <a:pt x="8244" y="6467"/>
                  </a:lnTo>
                  <a:lnTo>
                    <a:pt x="7944" y="6342"/>
                  </a:lnTo>
                  <a:lnTo>
                    <a:pt x="7641" y="6200"/>
                  </a:lnTo>
                  <a:lnTo>
                    <a:pt x="7347" y="6046"/>
                  </a:lnTo>
                  <a:lnTo>
                    <a:pt x="7065" y="5881"/>
                  </a:lnTo>
                  <a:lnTo>
                    <a:pt x="6765" y="5683"/>
                  </a:lnTo>
                  <a:lnTo>
                    <a:pt x="6465" y="5462"/>
                  </a:lnTo>
                  <a:lnTo>
                    <a:pt x="6186" y="5236"/>
                  </a:lnTo>
                  <a:lnTo>
                    <a:pt x="5888" y="4970"/>
                  </a:lnTo>
                  <a:lnTo>
                    <a:pt x="5593" y="4679"/>
                  </a:lnTo>
                  <a:lnTo>
                    <a:pt x="5289" y="4349"/>
                  </a:lnTo>
                  <a:lnTo>
                    <a:pt x="5011" y="4024"/>
                  </a:lnTo>
                  <a:lnTo>
                    <a:pt x="4711" y="3645"/>
                  </a:lnTo>
                  <a:lnTo>
                    <a:pt x="4427" y="3262"/>
                  </a:lnTo>
                  <a:lnTo>
                    <a:pt x="4108" y="2808"/>
                  </a:lnTo>
                  <a:lnTo>
                    <a:pt x="3840" y="2409"/>
                  </a:lnTo>
                  <a:lnTo>
                    <a:pt x="3533" y="1940"/>
                  </a:lnTo>
                  <a:lnTo>
                    <a:pt x="3240" y="1494"/>
                  </a:lnTo>
                  <a:lnTo>
                    <a:pt x="2935" y="1047"/>
                  </a:lnTo>
                  <a:lnTo>
                    <a:pt x="2665" y="680"/>
                  </a:lnTo>
                  <a:lnTo>
                    <a:pt x="2356" y="328"/>
                  </a:lnTo>
                  <a:lnTo>
                    <a:pt x="2206" y="193"/>
                  </a:lnTo>
                  <a:lnTo>
                    <a:pt x="2058" y="90"/>
                  </a:lnTo>
                  <a:lnTo>
                    <a:pt x="1909" y="22"/>
                  </a:lnTo>
                  <a:lnTo>
                    <a:pt x="1758" y="0"/>
                  </a:lnTo>
                  <a:lnTo>
                    <a:pt x="1613" y="29"/>
                  </a:lnTo>
                  <a:lnTo>
                    <a:pt x="1469" y="118"/>
                  </a:lnTo>
                  <a:lnTo>
                    <a:pt x="1323" y="273"/>
                  </a:lnTo>
                  <a:lnTo>
                    <a:pt x="1251" y="382"/>
                  </a:lnTo>
                  <a:lnTo>
                    <a:pt x="1177" y="511"/>
                  </a:lnTo>
                  <a:lnTo>
                    <a:pt x="1105" y="663"/>
                  </a:lnTo>
                  <a:lnTo>
                    <a:pt x="1032" y="841"/>
                  </a:lnTo>
                  <a:lnTo>
                    <a:pt x="959" y="1046"/>
                  </a:lnTo>
                  <a:lnTo>
                    <a:pt x="886" y="1278"/>
                  </a:lnTo>
                  <a:lnTo>
                    <a:pt x="810" y="1554"/>
                  </a:lnTo>
                  <a:lnTo>
                    <a:pt x="735" y="1866"/>
                  </a:lnTo>
                  <a:lnTo>
                    <a:pt x="659" y="2216"/>
                  </a:lnTo>
                  <a:lnTo>
                    <a:pt x="583" y="2607"/>
                  </a:lnTo>
                  <a:lnTo>
                    <a:pt x="507" y="3039"/>
                  </a:lnTo>
                  <a:lnTo>
                    <a:pt x="433" y="3518"/>
                  </a:lnTo>
                  <a:lnTo>
                    <a:pt x="357" y="4046"/>
                  </a:lnTo>
                  <a:lnTo>
                    <a:pt x="282" y="4629"/>
                  </a:lnTo>
                  <a:lnTo>
                    <a:pt x="211" y="5224"/>
                  </a:lnTo>
                  <a:lnTo>
                    <a:pt x="141" y="5873"/>
                  </a:lnTo>
                  <a:lnTo>
                    <a:pt x="70" y="6578"/>
                  </a:lnTo>
                  <a:lnTo>
                    <a:pt x="0" y="7343"/>
                  </a:lnTo>
                </a:path>
              </a:pathLst>
            </a:custGeom>
            <a:noFill/>
            <a:ln w="26988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5" name="Freeform 2055"/>
            <p:cNvSpPr>
              <a:spLocks/>
            </p:cNvSpPr>
            <p:nvPr/>
          </p:nvSpPr>
          <p:spPr bwMode="auto">
            <a:xfrm>
              <a:off x="1258" y="2561"/>
              <a:ext cx="3532" cy="918"/>
            </a:xfrm>
            <a:custGeom>
              <a:avLst/>
              <a:gdLst>
                <a:gd name="T0" fmla="*/ 0 w 14132"/>
                <a:gd name="T1" fmla="*/ 0 h 3672"/>
                <a:gd name="T2" fmla="*/ 0 w 14132"/>
                <a:gd name="T3" fmla="*/ 0 h 3672"/>
                <a:gd name="T4" fmla="*/ 0 w 14132"/>
                <a:gd name="T5" fmla="*/ 0 h 3672"/>
                <a:gd name="T6" fmla="*/ 0 w 14132"/>
                <a:gd name="T7" fmla="*/ 0 h 3672"/>
                <a:gd name="T8" fmla="*/ 0 w 14132"/>
                <a:gd name="T9" fmla="*/ 0 h 3672"/>
                <a:gd name="T10" fmla="*/ 0 w 14132"/>
                <a:gd name="T11" fmla="*/ 0 h 3672"/>
                <a:gd name="T12" fmla="*/ 0 w 14132"/>
                <a:gd name="T13" fmla="*/ 0 h 3672"/>
                <a:gd name="T14" fmla="*/ 0 w 14132"/>
                <a:gd name="T15" fmla="*/ 0 h 3672"/>
                <a:gd name="T16" fmla="*/ 0 w 14132"/>
                <a:gd name="T17" fmla="*/ 0 h 3672"/>
                <a:gd name="T18" fmla="*/ 0 w 14132"/>
                <a:gd name="T19" fmla="*/ 0 h 3672"/>
                <a:gd name="T20" fmla="*/ 0 w 14132"/>
                <a:gd name="T21" fmla="*/ 0 h 3672"/>
                <a:gd name="T22" fmla="*/ 0 w 14132"/>
                <a:gd name="T23" fmla="*/ 0 h 3672"/>
                <a:gd name="T24" fmla="*/ 0 w 14132"/>
                <a:gd name="T25" fmla="*/ 0 h 3672"/>
                <a:gd name="T26" fmla="*/ 0 w 14132"/>
                <a:gd name="T27" fmla="*/ 0 h 3672"/>
                <a:gd name="T28" fmla="*/ 0 w 14132"/>
                <a:gd name="T29" fmla="*/ 0 h 3672"/>
                <a:gd name="T30" fmla="*/ 0 w 14132"/>
                <a:gd name="T31" fmla="*/ 0 h 3672"/>
                <a:gd name="T32" fmla="*/ 0 w 14132"/>
                <a:gd name="T33" fmla="*/ 0 h 3672"/>
                <a:gd name="T34" fmla="*/ 0 w 14132"/>
                <a:gd name="T35" fmla="*/ 0 h 3672"/>
                <a:gd name="T36" fmla="*/ 0 w 14132"/>
                <a:gd name="T37" fmla="*/ 0 h 3672"/>
                <a:gd name="T38" fmla="*/ 0 w 14132"/>
                <a:gd name="T39" fmla="*/ 0 h 3672"/>
                <a:gd name="T40" fmla="*/ 0 w 14132"/>
                <a:gd name="T41" fmla="*/ 0 h 3672"/>
                <a:gd name="T42" fmla="*/ 0 w 14132"/>
                <a:gd name="T43" fmla="*/ 0 h 3672"/>
                <a:gd name="T44" fmla="*/ 0 w 14132"/>
                <a:gd name="T45" fmla="*/ 0 h 3672"/>
                <a:gd name="T46" fmla="*/ 0 w 14132"/>
                <a:gd name="T47" fmla="*/ 0 h 3672"/>
                <a:gd name="T48" fmla="*/ 0 w 14132"/>
                <a:gd name="T49" fmla="*/ 0 h 3672"/>
                <a:gd name="T50" fmla="*/ 0 w 14132"/>
                <a:gd name="T51" fmla="*/ 0 h 3672"/>
                <a:gd name="T52" fmla="*/ 0 w 14132"/>
                <a:gd name="T53" fmla="*/ 0 h 3672"/>
                <a:gd name="T54" fmla="*/ 0 w 14132"/>
                <a:gd name="T55" fmla="*/ 0 h 3672"/>
                <a:gd name="T56" fmla="*/ 0 w 14132"/>
                <a:gd name="T57" fmla="*/ 0 h 3672"/>
                <a:gd name="T58" fmla="*/ 0 w 14132"/>
                <a:gd name="T59" fmla="*/ 0 h 3672"/>
                <a:gd name="T60" fmla="*/ 0 w 14132"/>
                <a:gd name="T61" fmla="*/ 0 h 3672"/>
                <a:gd name="T62" fmla="*/ 0 w 14132"/>
                <a:gd name="T63" fmla="*/ 0 h 3672"/>
                <a:gd name="T64" fmla="*/ 0 w 14132"/>
                <a:gd name="T65" fmla="*/ 0 h 3672"/>
                <a:gd name="T66" fmla="*/ 0 w 14132"/>
                <a:gd name="T67" fmla="*/ 0 h 3672"/>
                <a:gd name="T68" fmla="*/ 0 w 14132"/>
                <a:gd name="T69" fmla="*/ 0 h 36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132"/>
                <a:gd name="T106" fmla="*/ 0 h 3672"/>
                <a:gd name="T107" fmla="*/ 14132 w 14132"/>
                <a:gd name="T108" fmla="*/ 3672 h 36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132" h="3672">
                  <a:moveTo>
                    <a:pt x="14132" y="3672"/>
                  </a:moveTo>
                  <a:lnTo>
                    <a:pt x="13848" y="3672"/>
                  </a:lnTo>
                  <a:lnTo>
                    <a:pt x="13530" y="3672"/>
                  </a:lnTo>
                  <a:lnTo>
                    <a:pt x="13245" y="3672"/>
                  </a:lnTo>
                  <a:lnTo>
                    <a:pt x="12955" y="3672"/>
                  </a:lnTo>
                  <a:lnTo>
                    <a:pt x="12667" y="3672"/>
                  </a:lnTo>
                  <a:lnTo>
                    <a:pt x="12353" y="3672"/>
                  </a:lnTo>
                  <a:lnTo>
                    <a:pt x="12080" y="3672"/>
                  </a:lnTo>
                  <a:lnTo>
                    <a:pt x="11776" y="3672"/>
                  </a:lnTo>
                  <a:lnTo>
                    <a:pt x="11484" y="3672"/>
                  </a:lnTo>
                  <a:lnTo>
                    <a:pt x="11190" y="3672"/>
                  </a:lnTo>
                  <a:lnTo>
                    <a:pt x="10886" y="3670"/>
                  </a:lnTo>
                  <a:lnTo>
                    <a:pt x="10599" y="3670"/>
                  </a:lnTo>
                  <a:lnTo>
                    <a:pt x="10298" y="3670"/>
                  </a:lnTo>
                  <a:lnTo>
                    <a:pt x="10014" y="3670"/>
                  </a:lnTo>
                  <a:lnTo>
                    <a:pt x="9711" y="3670"/>
                  </a:lnTo>
                  <a:lnTo>
                    <a:pt x="9421" y="3669"/>
                  </a:lnTo>
                  <a:lnTo>
                    <a:pt x="9129" y="3668"/>
                  </a:lnTo>
                  <a:lnTo>
                    <a:pt x="8844" y="3668"/>
                  </a:lnTo>
                  <a:lnTo>
                    <a:pt x="8525" y="3665"/>
                  </a:lnTo>
                  <a:lnTo>
                    <a:pt x="8244" y="3664"/>
                  </a:lnTo>
                  <a:lnTo>
                    <a:pt x="7944" y="3660"/>
                  </a:lnTo>
                  <a:lnTo>
                    <a:pt x="7641" y="3656"/>
                  </a:lnTo>
                  <a:lnTo>
                    <a:pt x="7347" y="3652"/>
                  </a:lnTo>
                  <a:lnTo>
                    <a:pt x="7065" y="3645"/>
                  </a:lnTo>
                  <a:lnTo>
                    <a:pt x="6765" y="3636"/>
                  </a:lnTo>
                  <a:lnTo>
                    <a:pt x="6465" y="3623"/>
                  </a:lnTo>
                  <a:lnTo>
                    <a:pt x="6186" y="3608"/>
                  </a:lnTo>
                  <a:lnTo>
                    <a:pt x="5888" y="3587"/>
                  </a:lnTo>
                  <a:lnTo>
                    <a:pt x="5593" y="3559"/>
                  </a:lnTo>
                  <a:lnTo>
                    <a:pt x="5289" y="3521"/>
                  </a:lnTo>
                  <a:lnTo>
                    <a:pt x="5011" y="3478"/>
                  </a:lnTo>
                  <a:lnTo>
                    <a:pt x="4711" y="3414"/>
                  </a:lnTo>
                  <a:lnTo>
                    <a:pt x="4427" y="3339"/>
                  </a:lnTo>
                  <a:lnTo>
                    <a:pt x="4108" y="3228"/>
                  </a:lnTo>
                  <a:lnTo>
                    <a:pt x="3840" y="3110"/>
                  </a:lnTo>
                  <a:lnTo>
                    <a:pt x="3687" y="3031"/>
                  </a:lnTo>
                  <a:lnTo>
                    <a:pt x="3533" y="2940"/>
                  </a:lnTo>
                  <a:lnTo>
                    <a:pt x="3240" y="2737"/>
                  </a:lnTo>
                  <a:lnTo>
                    <a:pt x="3087" y="2614"/>
                  </a:lnTo>
                  <a:lnTo>
                    <a:pt x="2935" y="2477"/>
                  </a:lnTo>
                  <a:lnTo>
                    <a:pt x="2665" y="2198"/>
                  </a:lnTo>
                  <a:lnTo>
                    <a:pt x="2510" y="2017"/>
                  </a:lnTo>
                  <a:lnTo>
                    <a:pt x="2356" y="1823"/>
                  </a:lnTo>
                  <a:lnTo>
                    <a:pt x="2058" y="1409"/>
                  </a:lnTo>
                  <a:lnTo>
                    <a:pt x="1758" y="958"/>
                  </a:lnTo>
                  <a:lnTo>
                    <a:pt x="1469" y="525"/>
                  </a:lnTo>
                  <a:lnTo>
                    <a:pt x="1323" y="329"/>
                  </a:lnTo>
                  <a:lnTo>
                    <a:pt x="1177" y="164"/>
                  </a:lnTo>
                  <a:lnTo>
                    <a:pt x="1105" y="98"/>
                  </a:lnTo>
                  <a:lnTo>
                    <a:pt x="1032" y="47"/>
                  </a:lnTo>
                  <a:lnTo>
                    <a:pt x="959" y="14"/>
                  </a:lnTo>
                  <a:lnTo>
                    <a:pt x="886" y="0"/>
                  </a:lnTo>
                  <a:lnTo>
                    <a:pt x="810" y="14"/>
                  </a:lnTo>
                  <a:lnTo>
                    <a:pt x="735" y="58"/>
                  </a:lnTo>
                  <a:lnTo>
                    <a:pt x="697" y="94"/>
                  </a:lnTo>
                  <a:lnTo>
                    <a:pt x="659" y="140"/>
                  </a:lnTo>
                  <a:lnTo>
                    <a:pt x="621" y="198"/>
                  </a:lnTo>
                  <a:lnTo>
                    <a:pt x="583" y="267"/>
                  </a:lnTo>
                  <a:lnTo>
                    <a:pt x="507" y="443"/>
                  </a:lnTo>
                  <a:lnTo>
                    <a:pt x="470" y="552"/>
                  </a:lnTo>
                  <a:lnTo>
                    <a:pt x="433" y="678"/>
                  </a:lnTo>
                  <a:lnTo>
                    <a:pt x="395" y="819"/>
                  </a:lnTo>
                  <a:lnTo>
                    <a:pt x="357" y="979"/>
                  </a:lnTo>
                  <a:lnTo>
                    <a:pt x="319" y="1159"/>
                  </a:lnTo>
                  <a:lnTo>
                    <a:pt x="282" y="1358"/>
                  </a:lnTo>
                  <a:lnTo>
                    <a:pt x="211" y="1792"/>
                  </a:lnTo>
                  <a:lnTo>
                    <a:pt x="141" y="2315"/>
                  </a:lnTo>
                  <a:lnTo>
                    <a:pt x="70" y="2937"/>
                  </a:lnTo>
                  <a:lnTo>
                    <a:pt x="0" y="3672"/>
                  </a:lnTo>
                </a:path>
              </a:pathLst>
            </a:custGeom>
            <a:noFill/>
            <a:ln w="2698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6" name="Line 2056"/>
            <p:cNvSpPr>
              <a:spLocks noChangeShapeType="1"/>
            </p:cNvSpPr>
            <p:nvPr/>
          </p:nvSpPr>
          <p:spPr bwMode="auto">
            <a:xfrm flipV="1">
              <a:off x="4790" y="984"/>
              <a:ext cx="1" cy="249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7" name="Line 2057"/>
            <p:cNvSpPr>
              <a:spLocks noChangeShapeType="1"/>
            </p:cNvSpPr>
            <p:nvPr/>
          </p:nvSpPr>
          <p:spPr bwMode="auto">
            <a:xfrm>
              <a:off x="1258" y="984"/>
              <a:ext cx="3532" cy="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8" name="Line 2058"/>
            <p:cNvSpPr>
              <a:spLocks noChangeShapeType="1"/>
            </p:cNvSpPr>
            <p:nvPr/>
          </p:nvSpPr>
          <p:spPr bwMode="auto">
            <a:xfrm flipV="1">
              <a:off x="4790" y="3459"/>
              <a:ext cx="1" cy="3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9" name="Line 2059"/>
            <p:cNvSpPr>
              <a:spLocks noChangeShapeType="1"/>
            </p:cNvSpPr>
            <p:nvPr/>
          </p:nvSpPr>
          <p:spPr bwMode="auto">
            <a:xfrm flipV="1">
              <a:off x="4614" y="3469"/>
              <a:ext cx="1" cy="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0" name="Line 2060"/>
            <p:cNvSpPr>
              <a:spLocks noChangeShapeType="1"/>
            </p:cNvSpPr>
            <p:nvPr/>
          </p:nvSpPr>
          <p:spPr bwMode="auto">
            <a:xfrm flipV="1">
              <a:off x="4437" y="3469"/>
              <a:ext cx="1" cy="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1" name="Line 2061"/>
            <p:cNvSpPr>
              <a:spLocks noChangeShapeType="1"/>
            </p:cNvSpPr>
            <p:nvPr/>
          </p:nvSpPr>
          <p:spPr bwMode="auto">
            <a:xfrm flipV="1">
              <a:off x="4260" y="3469"/>
              <a:ext cx="1" cy="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2" name="Line 2062"/>
            <p:cNvSpPr>
              <a:spLocks noChangeShapeType="1"/>
            </p:cNvSpPr>
            <p:nvPr/>
          </p:nvSpPr>
          <p:spPr bwMode="auto">
            <a:xfrm flipV="1">
              <a:off x="4084" y="3469"/>
              <a:ext cx="1" cy="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3" name="Line 2063"/>
            <p:cNvSpPr>
              <a:spLocks noChangeShapeType="1"/>
            </p:cNvSpPr>
            <p:nvPr/>
          </p:nvSpPr>
          <p:spPr bwMode="auto">
            <a:xfrm flipV="1">
              <a:off x="3907" y="3459"/>
              <a:ext cx="1" cy="3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4" name="Line 2064"/>
            <p:cNvSpPr>
              <a:spLocks noChangeShapeType="1"/>
            </p:cNvSpPr>
            <p:nvPr/>
          </p:nvSpPr>
          <p:spPr bwMode="auto">
            <a:xfrm flipV="1">
              <a:off x="3731" y="3469"/>
              <a:ext cx="1" cy="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5" name="Line 2065"/>
            <p:cNvSpPr>
              <a:spLocks noChangeShapeType="1"/>
            </p:cNvSpPr>
            <p:nvPr/>
          </p:nvSpPr>
          <p:spPr bwMode="auto">
            <a:xfrm flipV="1">
              <a:off x="3554" y="3469"/>
              <a:ext cx="1" cy="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6" name="Line 2066"/>
            <p:cNvSpPr>
              <a:spLocks noChangeShapeType="1"/>
            </p:cNvSpPr>
            <p:nvPr/>
          </p:nvSpPr>
          <p:spPr bwMode="auto">
            <a:xfrm flipV="1">
              <a:off x="3377" y="3469"/>
              <a:ext cx="1" cy="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7" name="Line 2067"/>
            <p:cNvSpPr>
              <a:spLocks noChangeShapeType="1"/>
            </p:cNvSpPr>
            <p:nvPr/>
          </p:nvSpPr>
          <p:spPr bwMode="auto">
            <a:xfrm flipV="1">
              <a:off x="3201" y="3469"/>
              <a:ext cx="1" cy="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8" name="Line 2068"/>
            <p:cNvSpPr>
              <a:spLocks noChangeShapeType="1"/>
            </p:cNvSpPr>
            <p:nvPr/>
          </p:nvSpPr>
          <p:spPr bwMode="auto">
            <a:xfrm flipV="1">
              <a:off x="3024" y="3459"/>
              <a:ext cx="1" cy="3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9" name="Line 2069"/>
            <p:cNvSpPr>
              <a:spLocks noChangeShapeType="1"/>
            </p:cNvSpPr>
            <p:nvPr/>
          </p:nvSpPr>
          <p:spPr bwMode="auto">
            <a:xfrm flipV="1">
              <a:off x="2847" y="3469"/>
              <a:ext cx="1" cy="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0" name="Line 2070"/>
            <p:cNvSpPr>
              <a:spLocks noChangeShapeType="1"/>
            </p:cNvSpPr>
            <p:nvPr/>
          </p:nvSpPr>
          <p:spPr bwMode="auto">
            <a:xfrm flipV="1">
              <a:off x="2671" y="3469"/>
              <a:ext cx="1" cy="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1" name="Line 2071"/>
            <p:cNvSpPr>
              <a:spLocks noChangeShapeType="1"/>
            </p:cNvSpPr>
            <p:nvPr/>
          </p:nvSpPr>
          <p:spPr bwMode="auto">
            <a:xfrm flipV="1">
              <a:off x="2494" y="3469"/>
              <a:ext cx="1" cy="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2" name="Line 2072"/>
            <p:cNvSpPr>
              <a:spLocks noChangeShapeType="1"/>
            </p:cNvSpPr>
            <p:nvPr/>
          </p:nvSpPr>
          <p:spPr bwMode="auto">
            <a:xfrm flipV="1">
              <a:off x="2317" y="3469"/>
              <a:ext cx="1" cy="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3" name="Line 2073"/>
            <p:cNvSpPr>
              <a:spLocks noChangeShapeType="1"/>
            </p:cNvSpPr>
            <p:nvPr/>
          </p:nvSpPr>
          <p:spPr bwMode="auto">
            <a:xfrm flipV="1">
              <a:off x="2141" y="3459"/>
              <a:ext cx="1" cy="3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4" name="Line 2074"/>
            <p:cNvSpPr>
              <a:spLocks noChangeShapeType="1"/>
            </p:cNvSpPr>
            <p:nvPr/>
          </p:nvSpPr>
          <p:spPr bwMode="auto">
            <a:xfrm flipV="1">
              <a:off x="1964" y="3469"/>
              <a:ext cx="1" cy="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5" name="Line 2075"/>
            <p:cNvSpPr>
              <a:spLocks noChangeShapeType="1"/>
            </p:cNvSpPr>
            <p:nvPr/>
          </p:nvSpPr>
          <p:spPr bwMode="auto">
            <a:xfrm flipV="1">
              <a:off x="1788" y="3469"/>
              <a:ext cx="1" cy="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6" name="Line 2076"/>
            <p:cNvSpPr>
              <a:spLocks noChangeShapeType="1"/>
            </p:cNvSpPr>
            <p:nvPr/>
          </p:nvSpPr>
          <p:spPr bwMode="auto">
            <a:xfrm flipV="1">
              <a:off x="1611" y="3469"/>
              <a:ext cx="1" cy="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7" name="Line 2077"/>
            <p:cNvSpPr>
              <a:spLocks noChangeShapeType="1"/>
            </p:cNvSpPr>
            <p:nvPr/>
          </p:nvSpPr>
          <p:spPr bwMode="auto">
            <a:xfrm flipV="1">
              <a:off x="1434" y="3469"/>
              <a:ext cx="1" cy="2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8" name="Line 2078"/>
            <p:cNvSpPr>
              <a:spLocks noChangeShapeType="1"/>
            </p:cNvSpPr>
            <p:nvPr/>
          </p:nvSpPr>
          <p:spPr bwMode="auto">
            <a:xfrm flipV="1">
              <a:off x="1258" y="3459"/>
              <a:ext cx="1" cy="39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9" name="Line 2079"/>
            <p:cNvSpPr>
              <a:spLocks noChangeShapeType="1"/>
            </p:cNvSpPr>
            <p:nvPr/>
          </p:nvSpPr>
          <p:spPr bwMode="auto">
            <a:xfrm>
              <a:off x="1258" y="3479"/>
              <a:ext cx="3532" cy="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0" name="Line 2080"/>
            <p:cNvSpPr>
              <a:spLocks noChangeShapeType="1"/>
            </p:cNvSpPr>
            <p:nvPr/>
          </p:nvSpPr>
          <p:spPr bwMode="auto">
            <a:xfrm>
              <a:off x="1229" y="984"/>
              <a:ext cx="57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1" name="Line 2081"/>
            <p:cNvSpPr>
              <a:spLocks noChangeShapeType="1"/>
            </p:cNvSpPr>
            <p:nvPr/>
          </p:nvSpPr>
          <p:spPr bwMode="auto">
            <a:xfrm>
              <a:off x="1243" y="1083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2" name="Line 2082"/>
            <p:cNvSpPr>
              <a:spLocks noChangeShapeType="1"/>
            </p:cNvSpPr>
            <p:nvPr/>
          </p:nvSpPr>
          <p:spPr bwMode="auto">
            <a:xfrm>
              <a:off x="1243" y="1183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3" name="Line 2083"/>
            <p:cNvSpPr>
              <a:spLocks noChangeShapeType="1"/>
            </p:cNvSpPr>
            <p:nvPr/>
          </p:nvSpPr>
          <p:spPr bwMode="auto">
            <a:xfrm>
              <a:off x="1243" y="1283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4" name="Line 2084"/>
            <p:cNvSpPr>
              <a:spLocks noChangeShapeType="1"/>
            </p:cNvSpPr>
            <p:nvPr/>
          </p:nvSpPr>
          <p:spPr bwMode="auto">
            <a:xfrm>
              <a:off x="1243" y="1383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5" name="Line 2085"/>
            <p:cNvSpPr>
              <a:spLocks noChangeShapeType="1"/>
            </p:cNvSpPr>
            <p:nvPr/>
          </p:nvSpPr>
          <p:spPr bwMode="auto">
            <a:xfrm>
              <a:off x="1229" y="1483"/>
              <a:ext cx="57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6" name="Line 2086"/>
            <p:cNvSpPr>
              <a:spLocks noChangeShapeType="1"/>
            </p:cNvSpPr>
            <p:nvPr/>
          </p:nvSpPr>
          <p:spPr bwMode="auto">
            <a:xfrm>
              <a:off x="1243" y="1583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7" name="Line 2087"/>
            <p:cNvSpPr>
              <a:spLocks noChangeShapeType="1"/>
            </p:cNvSpPr>
            <p:nvPr/>
          </p:nvSpPr>
          <p:spPr bwMode="auto">
            <a:xfrm>
              <a:off x="1243" y="1682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8" name="Line 2088"/>
            <p:cNvSpPr>
              <a:spLocks noChangeShapeType="1"/>
            </p:cNvSpPr>
            <p:nvPr/>
          </p:nvSpPr>
          <p:spPr bwMode="auto">
            <a:xfrm>
              <a:off x="1243" y="1782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49" name="Line 2089"/>
            <p:cNvSpPr>
              <a:spLocks noChangeShapeType="1"/>
            </p:cNvSpPr>
            <p:nvPr/>
          </p:nvSpPr>
          <p:spPr bwMode="auto">
            <a:xfrm>
              <a:off x="1243" y="1882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0" name="Line 2090"/>
            <p:cNvSpPr>
              <a:spLocks noChangeShapeType="1"/>
            </p:cNvSpPr>
            <p:nvPr/>
          </p:nvSpPr>
          <p:spPr bwMode="auto">
            <a:xfrm>
              <a:off x="1229" y="1982"/>
              <a:ext cx="57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1" name="Line 2091"/>
            <p:cNvSpPr>
              <a:spLocks noChangeShapeType="1"/>
            </p:cNvSpPr>
            <p:nvPr/>
          </p:nvSpPr>
          <p:spPr bwMode="auto">
            <a:xfrm>
              <a:off x="1243" y="2081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2" name="Line 2092"/>
            <p:cNvSpPr>
              <a:spLocks noChangeShapeType="1"/>
            </p:cNvSpPr>
            <p:nvPr/>
          </p:nvSpPr>
          <p:spPr bwMode="auto">
            <a:xfrm>
              <a:off x="1243" y="2181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3" name="Line 2093"/>
            <p:cNvSpPr>
              <a:spLocks noChangeShapeType="1"/>
            </p:cNvSpPr>
            <p:nvPr/>
          </p:nvSpPr>
          <p:spPr bwMode="auto">
            <a:xfrm>
              <a:off x="1243" y="2281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" name="Line 2094"/>
            <p:cNvSpPr>
              <a:spLocks noChangeShapeType="1"/>
            </p:cNvSpPr>
            <p:nvPr/>
          </p:nvSpPr>
          <p:spPr bwMode="auto">
            <a:xfrm>
              <a:off x="1243" y="2381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5" name="Line 2095"/>
            <p:cNvSpPr>
              <a:spLocks noChangeShapeType="1"/>
            </p:cNvSpPr>
            <p:nvPr/>
          </p:nvSpPr>
          <p:spPr bwMode="auto">
            <a:xfrm>
              <a:off x="1229" y="2481"/>
              <a:ext cx="57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6" name="Line 2096"/>
            <p:cNvSpPr>
              <a:spLocks noChangeShapeType="1"/>
            </p:cNvSpPr>
            <p:nvPr/>
          </p:nvSpPr>
          <p:spPr bwMode="auto">
            <a:xfrm>
              <a:off x="1243" y="2580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7" name="Line 2097"/>
            <p:cNvSpPr>
              <a:spLocks noChangeShapeType="1"/>
            </p:cNvSpPr>
            <p:nvPr/>
          </p:nvSpPr>
          <p:spPr bwMode="auto">
            <a:xfrm>
              <a:off x="1243" y="2680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8" name="Line 2098"/>
            <p:cNvSpPr>
              <a:spLocks noChangeShapeType="1"/>
            </p:cNvSpPr>
            <p:nvPr/>
          </p:nvSpPr>
          <p:spPr bwMode="auto">
            <a:xfrm>
              <a:off x="1243" y="2780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9" name="Line 2099"/>
            <p:cNvSpPr>
              <a:spLocks noChangeShapeType="1"/>
            </p:cNvSpPr>
            <p:nvPr/>
          </p:nvSpPr>
          <p:spPr bwMode="auto">
            <a:xfrm>
              <a:off x="1243" y="2880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0" name="Line 2100"/>
            <p:cNvSpPr>
              <a:spLocks noChangeShapeType="1"/>
            </p:cNvSpPr>
            <p:nvPr/>
          </p:nvSpPr>
          <p:spPr bwMode="auto">
            <a:xfrm>
              <a:off x="1229" y="2980"/>
              <a:ext cx="57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1" name="Line 2101"/>
            <p:cNvSpPr>
              <a:spLocks noChangeShapeType="1"/>
            </p:cNvSpPr>
            <p:nvPr/>
          </p:nvSpPr>
          <p:spPr bwMode="auto">
            <a:xfrm>
              <a:off x="1243" y="3080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2" name="Line 2102"/>
            <p:cNvSpPr>
              <a:spLocks noChangeShapeType="1"/>
            </p:cNvSpPr>
            <p:nvPr/>
          </p:nvSpPr>
          <p:spPr bwMode="auto">
            <a:xfrm>
              <a:off x="1243" y="3179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3" name="Line 2103"/>
            <p:cNvSpPr>
              <a:spLocks noChangeShapeType="1"/>
            </p:cNvSpPr>
            <p:nvPr/>
          </p:nvSpPr>
          <p:spPr bwMode="auto">
            <a:xfrm>
              <a:off x="1243" y="3279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4" name="Line 2104"/>
            <p:cNvSpPr>
              <a:spLocks noChangeShapeType="1"/>
            </p:cNvSpPr>
            <p:nvPr/>
          </p:nvSpPr>
          <p:spPr bwMode="auto">
            <a:xfrm>
              <a:off x="1243" y="3379"/>
              <a:ext cx="29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5" name="Line 2105"/>
            <p:cNvSpPr>
              <a:spLocks noChangeShapeType="1"/>
            </p:cNvSpPr>
            <p:nvPr/>
          </p:nvSpPr>
          <p:spPr bwMode="auto">
            <a:xfrm>
              <a:off x="1229" y="3479"/>
              <a:ext cx="57" cy="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6" name="Line 2106"/>
            <p:cNvSpPr>
              <a:spLocks noChangeShapeType="1"/>
            </p:cNvSpPr>
            <p:nvPr/>
          </p:nvSpPr>
          <p:spPr bwMode="auto">
            <a:xfrm flipV="1">
              <a:off x="1258" y="984"/>
              <a:ext cx="1" cy="249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67" name="Rectangle 2108"/>
            <p:cNvSpPr>
              <a:spLocks noChangeArrowheads="1"/>
            </p:cNvSpPr>
            <p:nvPr/>
          </p:nvSpPr>
          <p:spPr bwMode="auto">
            <a:xfrm>
              <a:off x="4757" y="3498"/>
              <a:ext cx="7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1350">
                  <a:solidFill>
                    <a:srgbClr val="0000FF"/>
                  </a:solidFill>
                  <a:latin typeface="Times New Roman" pitchFamily="18" charset="0"/>
                </a:rPr>
                <a:t>8</a:t>
              </a:r>
              <a:endParaRPr lang="en-US" altLang="en-US" sz="1350">
                <a:solidFill>
                  <a:srgbClr val="0000FF"/>
                </a:solidFill>
              </a:endParaRPr>
            </a:p>
          </p:txBody>
        </p:sp>
        <p:sp>
          <p:nvSpPr>
            <p:cNvPr id="68" name="Rectangle 2109"/>
            <p:cNvSpPr>
              <a:spLocks noChangeArrowheads="1"/>
            </p:cNvSpPr>
            <p:nvPr/>
          </p:nvSpPr>
          <p:spPr bwMode="auto">
            <a:xfrm>
              <a:off x="3874" y="3498"/>
              <a:ext cx="7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135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  <a:endParaRPr lang="en-US" altLang="en-US" sz="1350">
                <a:solidFill>
                  <a:srgbClr val="0000FF"/>
                </a:solidFill>
              </a:endParaRPr>
            </a:p>
          </p:txBody>
        </p:sp>
        <p:sp>
          <p:nvSpPr>
            <p:cNvPr id="69" name="Rectangle 2110"/>
            <p:cNvSpPr>
              <a:spLocks noChangeArrowheads="1"/>
            </p:cNvSpPr>
            <p:nvPr/>
          </p:nvSpPr>
          <p:spPr bwMode="auto">
            <a:xfrm>
              <a:off x="2991" y="3498"/>
              <a:ext cx="7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135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 altLang="en-US" sz="1350">
                <a:solidFill>
                  <a:srgbClr val="0000FF"/>
                </a:solidFill>
              </a:endParaRPr>
            </a:p>
          </p:txBody>
        </p:sp>
        <p:sp>
          <p:nvSpPr>
            <p:cNvPr id="70" name="Rectangle 2111"/>
            <p:cNvSpPr>
              <a:spLocks noChangeArrowheads="1"/>
            </p:cNvSpPr>
            <p:nvPr/>
          </p:nvSpPr>
          <p:spPr bwMode="auto">
            <a:xfrm>
              <a:off x="2108" y="3498"/>
              <a:ext cx="7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135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 altLang="en-US" sz="1350">
                <a:solidFill>
                  <a:srgbClr val="0000FF"/>
                </a:solidFill>
              </a:endParaRPr>
            </a:p>
          </p:txBody>
        </p:sp>
        <p:sp>
          <p:nvSpPr>
            <p:cNvPr id="71" name="Rectangle 2112"/>
            <p:cNvSpPr>
              <a:spLocks noChangeArrowheads="1"/>
            </p:cNvSpPr>
            <p:nvPr/>
          </p:nvSpPr>
          <p:spPr bwMode="auto">
            <a:xfrm>
              <a:off x="1258" y="3498"/>
              <a:ext cx="7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135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 altLang="en-US" sz="1350">
                <a:solidFill>
                  <a:srgbClr val="0000FF"/>
                </a:solidFill>
              </a:endParaRPr>
            </a:p>
          </p:txBody>
        </p:sp>
        <p:sp>
          <p:nvSpPr>
            <p:cNvPr id="72" name="Rectangle 2113"/>
            <p:cNvSpPr>
              <a:spLocks noChangeArrowheads="1"/>
            </p:cNvSpPr>
            <p:nvPr/>
          </p:nvSpPr>
          <p:spPr bwMode="auto">
            <a:xfrm>
              <a:off x="1064" y="900"/>
              <a:ext cx="18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1350">
                  <a:solidFill>
                    <a:srgbClr val="0000FF"/>
                  </a:solidFill>
                  <a:latin typeface="Times New Roman" pitchFamily="18" charset="0"/>
                </a:rPr>
                <a:t>0.5</a:t>
              </a:r>
              <a:endParaRPr lang="en-US" altLang="en-US" sz="1350">
                <a:solidFill>
                  <a:srgbClr val="0000FF"/>
                </a:solidFill>
              </a:endParaRPr>
            </a:p>
          </p:txBody>
        </p:sp>
        <p:sp>
          <p:nvSpPr>
            <p:cNvPr id="73" name="Rectangle 2114"/>
            <p:cNvSpPr>
              <a:spLocks noChangeArrowheads="1"/>
            </p:cNvSpPr>
            <p:nvPr/>
          </p:nvSpPr>
          <p:spPr bwMode="auto">
            <a:xfrm>
              <a:off x="1064" y="1399"/>
              <a:ext cx="18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1350">
                  <a:solidFill>
                    <a:srgbClr val="0000FF"/>
                  </a:solidFill>
                  <a:latin typeface="Times New Roman" pitchFamily="18" charset="0"/>
                </a:rPr>
                <a:t>0.4</a:t>
              </a:r>
              <a:endParaRPr lang="en-US" altLang="en-US" sz="1350">
                <a:solidFill>
                  <a:srgbClr val="0000FF"/>
                </a:solidFill>
              </a:endParaRPr>
            </a:p>
          </p:txBody>
        </p:sp>
        <p:sp>
          <p:nvSpPr>
            <p:cNvPr id="74" name="Rectangle 2115"/>
            <p:cNvSpPr>
              <a:spLocks noChangeArrowheads="1"/>
            </p:cNvSpPr>
            <p:nvPr/>
          </p:nvSpPr>
          <p:spPr bwMode="auto">
            <a:xfrm>
              <a:off x="1064" y="1899"/>
              <a:ext cx="18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1350">
                  <a:solidFill>
                    <a:srgbClr val="0000FF"/>
                  </a:solidFill>
                  <a:latin typeface="Times New Roman" pitchFamily="18" charset="0"/>
                </a:rPr>
                <a:t>0.3</a:t>
              </a:r>
              <a:endParaRPr lang="en-US" altLang="en-US" sz="1350">
                <a:solidFill>
                  <a:srgbClr val="0000FF"/>
                </a:solidFill>
              </a:endParaRPr>
            </a:p>
          </p:txBody>
        </p:sp>
        <p:sp>
          <p:nvSpPr>
            <p:cNvPr id="75" name="Rectangle 2116"/>
            <p:cNvSpPr>
              <a:spLocks noChangeArrowheads="1"/>
            </p:cNvSpPr>
            <p:nvPr/>
          </p:nvSpPr>
          <p:spPr bwMode="auto">
            <a:xfrm>
              <a:off x="1064" y="2397"/>
              <a:ext cx="18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1350">
                  <a:solidFill>
                    <a:srgbClr val="0000FF"/>
                  </a:solidFill>
                  <a:latin typeface="Times New Roman" pitchFamily="18" charset="0"/>
                </a:rPr>
                <a:t>0.2</a:t>
              </a:r>
              <a:endParaRPr lang="en-US" altLang="en-US" sz="1350">
                <a:solidFill>
                  <a:srgbClr val="0000FF"/>
                </a:solidFill>
              </a:endParaRPr>
            </a:p>
          </p:txBody>
        </p:sp>
        <p:sp>
          <p:nvSpPr>
            <p:cNvPr id="76" name="Rectangle 2117"/>
            <p:cNvSpPr>
              <a:spLocks noChangeArrowheads="1"/>
            </p:cNvSpPr>
            <p:nvPr/>
          </p:nvSpPr>
          <p:spPr bwMode="auto">
            <a:xfrm>
              <a:off x="1064" y="2897"/>
              <a:ext cx="18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1350">
                  <a:solidFill>
                    <a:srgbClr val="0000FF"/>
                  </a:solidFill>
                  <a:latin typeface="Times New Roman" pitchFamily="18" charset="0"/>
                </a:rPr>
                <a:t>0.1</a:t>
              </a:r>
              <a:endParaRPr lang="en-US" altLang="en-US" sz="1350">
                <a:solidFill>
                  <a:srgbClr val="0000FF"/>
                </a:solidFill>
              </a:endParaRPr>
            </a:p>
          </p:txBody>
        </p:sp>
        <p:sp>
          <p:nvSpPr>
            <p:cNvPr id="77" name="Rectangle 2118"/>
            <p:cNvSpPr>
              <a:spLocks noChangeArrowheads="1"/>
            </p:cNvSpPr>
            <p:nvPr/>
          </p:nvSpPr>
          <p:spPr bwMode="auto">
            <a:xfrm>
              <a:off x="1163" y="3479"/>
              <a:ext cx="7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1350">
                  <a:solidFill>
                    <a:srgbClr val="0000FF"/>
                  </a:solidFill>
                  <a:latin typeface="Times New Roman" pitchFamily="18" charset="0"/>
                </a:rPr>
                <a:t>0</a:t>
              </a:r>
              <a:endParaRPr lang="en-US" altLang="en-US" sz="135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9067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ALOHA Doesn’t Scale Well…</a:t>
            </a:r>
          </a:p>
        </p:txBody>
      </p:sp>
    </p:spTree>
    <p:extLst>
      <p:ext uri="{BB962C8B-B14F-4D97-AF65-F5344CB8AC3E}">
        <p14:creationId xmlns:p14="http://schemas.microsoft.com/office/powerpoint/2010/main" val="322249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CSMA- Carrier Sense Multiple Access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>
            <a:off x="1143000" y="3558778"/>
            <a:ext cx="6858000" cy="124182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69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Tons of varieties of CSMA…</a:t>
            </a:r>
          </a:p>
          <a:p>
            <a:r>
              <a:rPr lang="en-US" dirty="0"/>
              <a:t>But the overall purpose:</a:t>
            </a:r>
          </a:p>
          <a:p>
            <a:r>
              <a:rPr lang="en-US" dirty="0"/>
              <a:t>Look before you leap</a:t>
            </a:r>
          </a:p>
          <a:p>
            <a:r>
              <a:rPr lang="en-US" dirty="0"/>
              <a:t>When a timeslot is upon us…</a:t>
            </a:r>
          </a:p>
          <a:p>
            <a:pPr lvl="1"/>
            <a:r>
              <a:rPr lang="en-US" dirty="0"/>
              <a:t>Quick listen first</a:t>
            </a:r>
          </a:p>
          <a:p>
            <a:pPr lvl="1"/>
            <a:r>
              <a:rPr lang="en-US" dirty="0"/>
              <a:t>If no one is talking, transmit</a:t>
            </a:r>
          </a:p>
        </p:txBody>
      </p:sp>
    </p:spTree>
    <p:extLst>
      <p:ext uri="{BB962C8B-B14F-4D97-AF65-F5344CB8AC3E}">
        <p14:creationId xmlns:p14="http://schemas.microsoft.com/office/powerpoint/2010/main" val="1472879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CSMA’s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Nonpersistent</a:t>
            </a:r>
            <a:r>
              <a:rPr lang="en-US" dirty="0"/>
              <a:t> CSMA</a:t>
            </a:r>
          </a:p>
          <a:p>
            <a:pPr lvl="1"/>
            <a:r>
              <a:rPr lang="en-US" dirty="0"/>
              <a:t>Basically just like ALOHA (or slotted) but listens first</a:t>
            </a:r>
          </a:p>
          <a:p>
            <a:r>
              <a:rPr lang="en-US" dirty="0"/>
              <a:t>1-Persistent CSMA</a:t>
            </a:r>
          </a:p>
          <a:p>
            <a:pPr lvl="1"/>
            <a:r>
              <a:rPr lang="en-US" dirty="0"/>
              <a:t>Listens, if no one is talking, assume no-one will talk</a:t>
            </a:r>
          </a:p>
          <a:p>
            <a:pPr lvl="1"/>
            <a:r>
              <a:rPr lang="en-US" dirty="0"/>
              <a:t>Always transmit as soon as it’s quiet</a:t>
            </a:r>
          </a:p>
          <a:p>
            <a:r>
              <a:rPr lang="en-US" dirty="0"/>
              <a:t>P-Persistent CSMA</a:t>
            </a:r>
          </a:p>
          <a:p>
            <a:pPr lvl="1"/>
            <a:r>
              <a:rPr lang="en-US" dirty="0"/>
              <a:t>Slotted</a:t>
            </a:r>
          </a:p>
          <a:p>
            <a:pPr lvl="1"/>
            <a:r>
              <a:rPr lang="en-US" dirty="0"/>
              <a:t>Slots vary in size</a:t>
            </a:r>
          </a:p>
          <a:p>
            <a:pPr lvl="1"/>
            <a:r>
              <a:rPr lang="en-US" dirty="0"/>
              <a:t>We gamble the likelihood of colliding</a:t>
            </a:r>
          </a:p>
          <a:p>
            <a:pPr lvl="2"/>
            <a:r>
              <a:rPr lang="en-US" dirty="0"/>
              <a:t>Based on the number of terminals</a:t>
            </a:r>
          </a:p>
          <a:p>
            <a:pPr lvl="1"/>
            <a:r>
              <a:rPr lang="en-US" dirty="0"/>
              <a:t>Estimate: when should I transmit</a:t>
            </a:r>
          </a:p>
        </p:txBody>
      </p:sp>
    </p:spTree>
    <p:extLst>
      <p:ext uri="{BB962C8B-B14F-4D97-AF65-F5344CB8AC3E}">
        <p14:creationId xmlns:p14="http://schemas.microsoft.com/office/powerpoint/2010/main" val="2039934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2582877" y="4607909"/>
            <a:ext cx="4629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2582877" y="4036409"/>
            <a:ext cx="5715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2582877" y="3750659"/>
            <a:ext cx="5715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2582877" y="3464909"/>
            <a:ext cx="5715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2582877" y="3179159"/>
            <a:ext cx="5715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2582877" y="2893409"/>
            <a:ext cx="5715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2582877" y="2607659"/>
            <a:ext cx="5715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2582877" y="2321909"/>
            <a:ext cx="5715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>
            <a:off x="2582877" y="2036159"/>
            <a:ext cx="5715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2582877" y="4322159"/>
            <a:ext cx="5715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>
            <a:off x="3040077" y="4550759"/>
            <a:ext cx="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3554427" y="4550759"/>
            <a:ext cx="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4011627" y="4550759"/>
            <a:ext cx="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4525977" y="4550759"/>
            <a:ext cx="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4983177" y="4550759"/>
            <a:ext cx="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5497527" y="4550759"/>
            <a:ext cx="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>
            <a:off x="6011877" y="4550759"/>
            <a:ext cx="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>
            <a:off x="6469077" y="4550759"/>
            <a:ext cx="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2468577" y="4641247"/>
            <a:ext cx="46863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0000FF"/>
                </a:solidFill>
                <a:latin typeface="Times New Roman" pitchFamily="18" charset="0"/>
              </a:rPr>
              <a:t>0          1           2           3           4          5            6           7          8           9</a:t>
            </a: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3840177" y="4893658"/>
            <a:ext cx="26289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100">
                <a:solidFill>
                  <a:srgbClr val="0000FF"/>
                </a:solidFill>
                <a:latin typeface="Times New Roman" pitchFamily="18" charset="0"/>
              </a:rPr>
              <a:t>Traffic Load </a:t>
            </a:r>
            <a:r>
              <a:rPr lang="en-US" altLang="en-US" sz="2100" i="1">
                <a:solidFill>
                  <a:srgbClr val="0000FF"/>
                </a:solidFill>
                <a:latin typeface="Times New Roman" pitchFamily="18" charset="0"/>
              </a:rPr>
              <a:t>G</a:t>
            </a: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2239977" y="1662302"/>
            <a:ext cx="3429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0000FF"/>
                </a:solidFill>
                <a:latin typeface="Times New Roman" pitchFamily="18" charset="0"/>
              </a:rPr>
              <a:t>1.0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0000FF"/>
                </a:solidFill>
                <a:latin typeface="Times New Roman" pitchFamily="18" charset="0"/>
              </a:rPr>
              <a:t>0.9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0000FF"/>
                </a:solidFill>
                <a:latin typeface="Times New Roman" pitchFamily="18" charset="0"/>
              </a:rPr>
              <a:t>0.8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0000FF"/>
                </a:solidFill>
                <a:latin typeface="Times New Roman" pitchFamily="18" charset="0"/>
              </a:rPr>
              <a:t>0.7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0000FF"/>
                </a:solidFill>
                <a:latin typeface="Times New Roman" pitchFamily="18" charset="0"/>
              </a:rPr>
              <a:t>0.6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0000FF"/>
                </a:solidFill>
                <a:latin typeface="Times New Roman" pitchFamily="18" charset="0"/>
              </a:rPr>
              <a:t>0.5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0000FF"/>
                </a:solidFill>
                <a:latin typeface="Times New Roman" pitchFamily="18" charset="0"/>
              </a:rPr>
              <a:t>0.4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0000FF"/>
                </a:solidFill>
                <a:latin typeface="Times New Roman" pitchFamily="18" charset="0"/>
              </a:rPr>
              <a:t>0.3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0000FF"/>
                </a:solidFill>
                <a:latin typeface="Times New Roman" pitchFamily="18" charset="0"/>
              </a:rPr>
              <a:t>0.2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0000FF"/>
                </a:solidFill>
                <a:latin typeface="Times New Roman" pitchFamily="18" charset="0"/>
              </a:rPr>
              <a:t>0.1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200">
                <a:solidFill>
                  <a:srgbClr val="0000FF"/>
                </a:solidFill>
                <a:latin typeface="Times New Roman" pitchFamily="18" charset="0"/>
              </a:rPr>
              <a:t>  0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 rot="16200000">
            <a:off x="976129" y="3171435"/>
            <a:ext cx="18859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100">
                <a:solidFill>
                  <a:srgbClr val="0000FF"/>
                </a:solidFill>
                <a:latin typeface="Times New Roman" pitchFamily="18" charset="0"/>
              </a:rPr>
              <a:t>Throughput </a:t>
            </a:r>
            <a:r>
              <a:rPr lang="en-US" altLang="en-US" sz="2100" i="1">
                <a:solidFill>
                  <a:srgbClr val="0000FF"/>
                </a:solidFill>
                <a:latin typeface="Times New Roman" pitchFamily="18" charset="0"/>
              </a:rPr>
              <a:t>S</a:t>
            </a:r>
            <a:endParaRPr lang="en-US" altLang="en-US" sz="21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6" name="Freeform 31"/>
          <p:cNvSpPr>
            <a:spLocks/>
          </p:cNvSpPr>
          <p:nvPr/>
        </p:nvSpPr>
        <p:spPr bwMode="auto">
          <a:xfrm>
            <a:off x="2582877" y="4093559"/>
            <a:ext cx="1428750" cy="514350"/>
          </a:xfrm>
          <a:custGeom>
            <a:avLst/>
            <a:gdLst>
              <a:gd name="T0" fmla="*/ 0 w 1200"/>
              <a:gd name="T1" fmla="*/ 2147483647 h 480"/>
              <a:gd name="T2" fmla="*/ 2147483647 w 1200"/>
              <a:gd name="T3" fmla="*/ 2147483647 h 480"/>
              <a:gd name="T4" fmla="*/ 2147483647 w 1200"/>
              <a:gd name="T5" fmla="*/ 0 h 480"/>
              <a:gd name="T6" fmla="*/ 2147483647 w 1200"/>
              <a:gd name="T7" fmla="*/ 2147483647 h 480"/>
              <a:gd name="T8" fmla="*/ 2147483647 w 1200"/>
              <a:gd name="T9" fmla="*/ 2147483647 h 480"/>
              <a:gd name="T10" fmla="*/ 2147483647 w 1200"/>
              <a:gd name="T11" fmla="*/ 2147483647 h 4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00"/>
              <a:gd name="T19" fmla="*/ 0 h 480"/>
              <a:gd name="T20" fmla="*/ 1200 w 1200"/>
              <a:gd name="T21" fmla="*/ 480 h 4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00" h="480">
                <a:moveTo>
                  <a:pt x="0" y="480"/>
                </a:moveTo>
                <a:cubicBezTo>
                  <a:pt x="8" y="376"/>
                  <a:pt x="16" y="272"/>
                  <a:pt x="48" y="192"/>
                </a:cubicBezTo>
                <a:cubicBezTo>
                  <a:pt x="80" y="112"/>
                  <a:pt x="120" y="0"/>
                  <a:pt x="192" y="0"/>
                </a:cubicBezTo>
                <a:cubicBezTo>
                  <a:pt x="264" y="0"/>
                  <a:pt x="368" y="128"/>
                  <a:pt x="480" y="192"/>
                </a:cubicBezTo>
                <a:cubicBezTo>
                  <a:pt x="592" y="256"/>
                  <a:pt x="744" y="336"/>
                  <a:pt x="864" y="384"/>
                </a:cubicBezTo>
                <a:cubicBezTo>
                  <a:pt x="984" y="432"/>
                  <a:pt x="1092" y="456"/>
                  <a:pt x="1200" y="48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27" name="Freeform 32"/>
          <p:cNvSpPr>
            <a:spLocks/>
          </p:cNvSpPr>
          <p:nvPr/>
        </p:nvSpPr>
        <p:spPr bwMode="auto">
          <a:xfrm>
            <a:off x="2582877" y="3512534"/>
            <a:ext cx="3143250" cy="1095375"/>
          </a:xfrm>
          <a:custGeom>
            <a:avLst/>
            <a:gdLst>
              <a:gd name="T0" fmla="*/ 0 w 2640"/>
              <a:gd name="T1" fmla="*/ 2147483647 h 920"/>
              <a:gd name="T2" fmla="*/ 2147483647 w 2640"/>
              <a:gd name="T3" fmla="*/ 2147483647 h 920"/>
              <a:gd name="T4" fmla="*/ 2147483647 w 2640"/>
              <a:gd name="T5" fmla="*/ 2147483647 h 920"/>
              <a:gd name="T6" fmla="*/ 2147483647 w 2640"/>
              <a:gd name="T7" fmla="*/ 2147483647 h 920"/>
              <a:gd name="T8" fmla="*/ 2147483647 w 2640"/>
              <a:gd name="T9" fmla="*/ 2147483647 h 920"/>
              <a:gd name="T10" fmla="*/ 2147483647 w 2640"/>
              <a:gd name="T11" fmla="*/ 2147483647 h 920"/>
              <a:gd name="T12" fmla="*/ 2147483647 w 2640"/>
              <a:gd name="T13" fmla="*/ 2147483647 h 920"/>
              <a:gd name="T14" fmla="*/ 2147483647 w 2640"/>
              <a:gd name="T15" fmla="*/ 2147483647 h 920"/>
              <a:gd name="T16" fmla="*/ 2147483647 w 2640"/>
              <a:gd name="T17" fmla="*/ 2147483647 h 9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40"/>
              <a:gd name="T28" fmla="*/ 0 h 920"/>
              <a:gd name="T29" fmla="*/ 2640 w 2640"/>
              <a:gd name="T30" fmla="*/ 920 h 92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40" h="920">
                <a:moveTo>
                  <a:pt x="0" y="920"/>
                </a:moveTo>
                <a:cubicBezTo>
                  <a:pt x="12" y="784"/>
                  <a:pt x="24" y="648"/>
                  <a:pt x="48" y="536"/>
                </a:cubicBezTo>
                <a:cubicBezTo>
                  <a:pt x="72" y="424"/>
                  <a:pt x="88" y="336"/>
                  <a:pt x="144" y="248"/>
                </a:cubicBezTo>
                <a:cubicBezTo>
                  <a:pt x="200" y="160"/>
                  <a:pt x="288" y="16"/>
                  <a:pt x="384" y="8"/>
                </a:cubicBezTo>
                <a:cubicBezTo>
                  <a:pt x="480" y="0"/>
                  <a:pt x="600" y="120"/>
                  <a:pt x="720" y="200"/>
                </a:cubicBezTo>
                <a:cubicBezTo>
                  <a:pt x="840" y="280"/>
                  <a:pt x="984" y="408"/>
                  <a:pt x="1104" y="488"/>
                </a:cubicBezTo>
                <a:cubicBezTo>
                  <a:pt x="1224" y="568"/>
                  <a:pt x="1296" y="624"/>
                  <a:pt x="1440" y="680"/>
                </a:cubicBezTo>
                <a:cubicBezTo>
                  <a:pt x="1584" y="736"/>
                  <a:pt x="1768" y="784"/>
                  <a:pt x="1968" y="824"/>
                </a:cubicBezTo>
                <a:cubicBezTo>
                  <a:pt x="2168" y="864"/>
                  <a:pt x="2404" y="892"/>
                  <a:pt x="2640" y="920"/>
                </a:cubicBezTo>
              </a:path>
            </a:pathLst>
          </a:custGeom>
          <a:noFill/>
          <a:ln w="28575">
            <a:solidFill>
              <a:srgbClr val="66FF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28" name="Freeform 33"/>
          <p:cNvSpPr>
            <a:spLocks/>
          </p:cNvSpPr>
          <p:nvPr/>
        </p:nvSpPr>
        <p:spPr bwMode="auto">
          <a:xfrm>
            <a:off x="2582877" y="2998184"/>
            <a:ext cx="3429000" cy="1609725"/>
          </a:xfrm>
          <a:custGeom>
            <a:avLst/>
            <a:gdLst>
              <a:gd name="T0" fmla="*/ 0 w 2880"/>
              <a:gd name="T1" fmla="*/ 2147483647 h 1352"/>
              <a:gd name="T2" fmla="*/ 2147483647 w 2880"/>
              <a:gd name="T3" fmla="*/ 2147483647 h 1352"/>
              <a:gd name="T4" fmla="*/ 2147483647 w 2880"/>
              <a:gd name="T5" fmla="*/ 2147483647 h 1352"/>
              <a:gd name="T6" fmla="*/ 2147483647 w 2880"/>
              <a:gd name="T7" fmla="*/ 2147483647 h 1352"/>
              <a:gd name="T8" fmla="*/ 2147483647 w 2880"/>
              <a:gd name="T9" fmla="*/ 2147483647 h 1352"/>
              <a:gd name="T10" fmla="*/ 2147483647 w 2880"/>
              <a:gd name="T11" fmla="*/ 2147483647 h 1352"/>
              <a:gd name="T12" fmla="*/ 2147483647 w 2880"/>
              <a:gd name="T13" fmla="*/ 2147483647 h 1352"/>
              <a:gd name="T14" fmla="*/ 2147483647 w 2880"/>
              <a:gd name="T15" fmla="*/ 2147483647 h 13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880"/>
              <a:gd name="T25" fmla="*/ 0 h 1352"/>
              <a:gd name="T26" fmla="*/ 2880 w 2880"/>
              <a:gd name="T27" fmla="*/ 1352 h 135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880" h="1352">
                <a:moveTo>
                  <a:pt x="0" y="1352"/>
                </a:moveTo>
                <a:cubicBezTo>
                  <a:pt x="40" y="1028"/>
                  <a:pt x="80" y="704"/>
                  <a:pt x="144" y="488"/>
                </a:cubicBezTo>
                <a:cubicBezTo>
                  <a:pt x="208" y="272"/>
                  <a:pt x="304" y="112"/>
                  <a:pt x="384" y="56"/>
                </a:cubicBezTo>
                <a:cubicBezTo>
                  <a:pt x="464" y="0"/>
                  <a:pt x="512" y="40"/>
                  <a:pt x="624" y="152"/>
                </a:cubicBezTo>
                <a:cubicBezTo>
                  <a:pt x="736" y="264"/>
                  <a:pt x="888" y="568"/>
                  <a:pt x="1056" y="728"/>
                </a:cubicBezTo>
                <a:cubicBezTo>
                  <a:pt x="1224" y="888"/>
                  <a:pt x="1408" y="1016"/>
                  <a:pt x="1632" y="1112"/>
                </a:cubicBezTo>
                <a:cubicBezTo>
                  <a:pt x="1856" y="1208"/>
                  <a:pt x="2192" y="1264"/>
                  <a:pt x="2400" y="1304"/>
                </a:cubicBezTo>
                <a:cubicBezTo>
                  <a:pt x="2608" y="1344"/>
                  <a:pt x="2744" y="1348"/>
                  <a:pt x="2880" y="1352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29" name="Freeform 35"/>
          <p:cNvSpPr>
            <a:spLocks/>
          </p:cNvSpPr>
          <p:nvPr/>
        </p:nvSpPr>
        <p:spPr bwMode="auto">
          <a:xfrm>
            <a:off x="2582877" y="2598134"/>
            <a:ext cx="4400550" cy="2009775"/>
          </a:xfrm>
          <a:custGeom>
            <a:avLst/>
            <a:gdLst>
              <a:gd name="T0" fmla="*/ 0 w 3696"/>
              <a:gd name="T1" fmla="*/ 2147483647 h 1688"/>
              <a:gd name="T2" fmla="*/ 2147483647 w 3696"/>
              <a:gd name="T3" fmla="*/ 2147483647 h 1688"/>
              <a:gd name="T4" fmla="*/ 2147483647 w 3696"/>
              <a:gd name="T5" fmla="*/ 2147483647 h 1688"/>
              <a:gd name="T6" fmla="*/ 2147483647 w 3696"/>
              <a:gd name="T7" fmla="*/ 2147483647 h 1688"/>
              <a:gd name="T8" fmla="*/ 2147483647 w 3696"/>
              <a:gd name="T9" fmla="*/ 2147483647 h 1688"/>
              <a:gd name="T10" fmla="*/ 2147483647 w 3696"/>
              <a:gd name="T11" fmla="*/ 2147483647 h 1688"/>
              <a:gd name="T12" fmla="*/ 2147483647 w 3696"/>
              <a:gd name="T13" fmla="*/ 2147483647 h 1688"/>
              <a:gd name="T14" fmla="*/ 2147483647 w 3696"/>
              <a:gd name="T15" fmla="*/ 2147483647 h 1688"/>
              <a:gd name="T16" fmla="*/ 2147483647 w 3696"/>
              <a:gd name="T17" fmla="*/ 2147483647 h 16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696"/>
              <a:gd name="T28" fmla="*/ 0 h 1688"/>
              <a:gd name="T29" fmla="*/ 3696 w 3696"/>
              <a:gd name="T30" fmla="*/ 1688 h 168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696" h="1688">
                <a:moveTo>
                  <a:pt x="0" y="1688"/>
                </a:moveTo>
                <a:cubicBezTo>
                  <a:pt x="48" y="1368"/>
                  <a:pt x="96" y="1048"/>
                  <a:pt x="144" y="824"/>
                </a:cubicBezTo>
                <a:cubicBezTo>
                  <a:pt x="192" y="600"/>
                  <a:pt x="216" y="480"/>
                  <a:pt x="288" y="344"/>
                </a:cubicBezTo>
                <a:cubicBezTo>
                  <a:pt x="360" y="208"/>
                  <a:pt x="432" y="0"/>
                  <a:pt x="576" y="8"/>
                </a:cubicBezTo>
                <a:cubicBezTo>
                  <a:pt x="720" y="16"/>
                  <a:pt x="936" y="232"/>
                  <a:pt x="1152" y="392"/>
                </a:cubicBezTo>
                <a:cubicBezTo>
                  <a:pt x="1368" y="552"/>
                  <a:pt x="1664" y="824"/>
                  <a:pt x="1872" y="968"/>
                </a:cubicBezTo>
                <a:cubicBezTo>
                  <a:pt x="2080" y="1112"/>
                  <a:pt x="2200" y="1168"/>
                  <a:pt x="2400" y="1256"/>
                </a:cubicBezTo>
                <a:cubicBezTo>
                  <a:pt x="2600" y="1344"/>
                  <a:pt x="2856" y="1440"/>
                  <a:pt x="3072" y="1496"/>
                </a:cubicBezTo>
                <a:cubicBezTo>
                  <a:pt x="3288" y="1552"/>
                  <a:pt x="3492" y="1572"/>
                  <a:pt x="3696" y="1592"/>
                </a:cubicBezTo>
              </a:path>
            </a:pathLst>
          </a:cu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30" name="Freeform 36"/>
          <p:cNvSpPr>
            <a:spLocks/>
          </p:cNvSpPr>
          <p:nvPr/>
        </p:nvSpPr>
        <p:spPr bwMode="auto">
          <a:xfrm>
            <a:off x="2582877" y="2036159"/>
            <a:ext cx="4400550" cy="2571750"/>
          </a:xfrm>
          <a:custGeom>
            <a:avLst/>
            <a:gdLst>
              <a:gd name="T0" fmla="*/ 0 w 3696"/>
              <a:gd name="T1" fmla="*/ 2147483647 h 2224"/>
              <a:gd name="T2" fmla="*/ 2147483647 w 3696"/>
              <a:gd name="T3" fmla="*/ 2147483647 h 2224"/>
              <a:gd name="T4" fmla="*/ 2147483647 w 3696"/>
              <a:gd name="T5" fmla="*/ 2147483647 h 2224"/>
              <a:gd name="T6" fmla="*/ 2147483647 w 3696"/>
              <a:gd name="T7" fmla="*/ 2147483647 h 2224"/>
              <a:gd name="T8" fmla="*/ 2147483647 w 3696"/>
              <a:gd name="T9" fmla="*/ 2147483647 h 2224"/>
              <a:gd name="T10" fmla="*/ 2147483647 w 3696"/>
              <a:gd name="T11" fmla="*/ 2147483647 h 2224"/>
              <a:gd name="T12" fmla="*/ 2147483647 w 3696"/>
              <a:gd name="T13" fmla="*/ 2147483647 h 2224"/>
              <a:gd name="T14" fmla="*/ 2147483647 w 3696"/>
              <a:gd name="T15" fmla="*/ 2147483647 h 22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696"/>
              <a:gd name="T25" fmla="*/ 0 h 2224"/>
              <a:gd name="T26" fmla="*/ 3696 w 3696"/>
              <a:gd name="T27" fmla="*/ 2224 h 222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696" h="2224">
                <a:moveTo>
                  <a:pt x="0" y="2224"/>
                </a:moveTo>
                <a:cubicBezTo>
                  <a:pt x="24" y="2016"/>
                  <a:pt x="48" y="1808"/>
                  <a:pt x="96" y="1552"/>
                </a:cubicBezTo>
                <a:cubicBezTo>
                  <a:pt x="144" y="1296"/>
                  <a:pt x="216" y="904"/>
                  <a:pt x="288" y="688"/>
                </a:cubicBezTo>
                <a:cubicBezTo>
                  <a:pt x="360" y="472"/>
                  <a:pt x="424" y="368"/>
                  <a:pt x="528" y="256"/>
                </a:cubicBezTo>
                <a:cubicBezTo>
                  <a:pt x="632" y="144"/>
                  <a:pt x="728" y="32"/>
                  <a:pt x="912" y="16"/>
                </a:cubicBezTo>
                <a:cubicBezTo>
                  <a:pt x="1096" y="0"/>
                  <a:pt x="1344" y="96"/>
                  <a:pt x="1632" y="160"/>
                </a:cubicBezTo>
                <a:cubicBezTo>
                  <a:pt x="1920" y="224"/>
                  <a:pt x="2296" y="320"/>
                  <a:pt x="2640" y="400"/>
                </a:cubicBezTo>
                <a:cubicBezTo>
                  <a:pt x="2984" y="480"/>
                  <a:pt x="3520" y="600"/>
                  <a:pt x="3696" y="640"/>
                </a:cubicBezTo>
              </a:path>
            </a:pathLst>
          </a:custGeom>
          <a:noFill/>
          <a:ln w="28575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31" name="Freeform 37"/>
          <p:cNvSpPr>
            <a:spLocks/>
          </p:cNvSpPr>
          <p:nvPr/>
        </p:nvSpPr>
        <p:spPr bwMode="auto">
          <a:xfrm>
            <a:off x="2582877" y="2150459"/>
            <a:ext cx="4400550" cy="2457450"/>
          </a:xfrm>
          <a:custGeom>
            <a:avLst/>
            <a:gdLst>
              <a:gd name="T0" fmla="*/ 0 w 3696"/>
              <a:gd name="T1" fmla="*/ 2147483647 h 2136"/>
              <a:gd name="T2" fmla="*/ 2147483647 w 3696"/>
              <a:gd name="T3" fmla="*/ 2147483647 h 2136"/>
              <a:gd name="T4" fmla="*/ 2147483647 w 3696"/>
              <a:gd name="T5" fmla="*/ 2147483647 h 2136"/>
              <a:gd name="T6" fmla="*/ 2147483647 w 3696"/>
              <a:gd name="T7" fmla="*/ 2147483647 h 2136"/>
              <a:gd name="T8" fmla="*/ 2147483647 w 3696"/>
              <a:gd name="T9" fmla="*/ 2147483647 h 2136"/>
              <a:gd name="T10" fmla="*/ 2147483647 w 3696"/>
              <a:gd name="T11" fmla="*/ 2147483647 h 2136"/>
              <a:gd name="T12" fmla="*/ 2147483647 w 3696"/>
              <a:gd name="T13" fmla="*/ 2147483647 h 21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696"/>
              <a:gd name="T22" fmla="*/ 0 h 2136"/>
              <a:gd name="T23" fmla="*/ 3696 w 3696"/>
              <a:gd name="T24" fmla="*/ 2136 h 21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96" h="2136">
                <a:moveTo>
                  <a:pt x="0" y="2136"/>
                </a:moveTo>
                <a:cubicBezTo>
                  <a:pt x="28" y="1868"/>
                  <a:pt x="56" y="1600"/>
                  <a:pt x="144" y="1368"/>
                </a:cubicBezTo>
                <a:cubicBezTo>
                  <a:pt x="232" y="1136"/>
                  <a:pt x="384" y="904"/>
                  <a:pt x="528" y="744"/>
                </a:cubicBezTo>
                <a:cubicBezTo>
                  <a:pt x="672" y="584"/>
                  <a:pt x="784" y="504"/>
                  <a:pt x="1008" y="408"/>
                </a:cubicBezTo>
                <a:cubicBezTo>
                  <a:pt x="1232" y="312"/>
                  <a:pt x="1512" y="232"/>
                  <a:pt x="1872" y="168"/>
                </a:cubicBezTo>
                <a:cubicBezTo>
                  <a:pt x="2232" y="104"/>
                  <a:pt x="2864" y="48"/>
                  <a:pt x="3168" y="24"/>
                </a:cubicBezTo>
                <a:cubicBezTo>
                  <a:pt x="3472" y="0"/>
                  <a:pt x="3584" y="12"/>
                  <a:pt x="3696" y="24"/>
                </a:cubicBezTo>
              </a:path>
            </a:pathLst>
          </a:cu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32" name="Freeform 38"/>
          <p:cNvSpPr>
            <a:spLocks/>
          </p:cNvSpPr>
          <p:nvPr/>
        </p:nvSpPr>
        <p:spPr bwMode="auto">
          <a:xfrm>
            <a:off x="2582877" y="1864709"/>
            <a:ext cx="4400550" cy="2743200"/>
          </a:xfrm>
          <a:custGeom>
            <a:avLst/>
            <a:gdLst>
              <a:gd name="T0" fmla="*/ 0 w 3696"/>
              <a:gd name="T1" fmla="*/ 2147483647 h 2360"/>
              <a:gd name="T2" fmla="*/ 2147483647 w 3696"/>
              <a:gd name="T3" fmla="*/ 2147483647 h 2360"/>
              <a:gd name="T4" fmla="*/ 2147483647 w 3696"/>
              <a:gd name="T5" fmla="*/ 2147483647 h 2360"/>
              <a:gd name="T6" fmla="*/ 2147483647 w 3696"/>
              <a:gd name="T7" fmla="*/ 2147483647 h 2360"/>
              <a:gd name="T8" fmla="*/ 2147483647 w 3696"/>
              <a:gd name="T9" fmla="*/ 2147483647 h 2360"/>
              <a:gd name="T10" fmla="*/ 2147483647 w 3696"/>
              <a:gd name="T11" fmla="*/ 2147483647 h 2360"/>
              <a:gd name="T12" fmla="*/ 2147483647 w 3696"/>
              <a:gd name="T13" fmla="*/ 2147483647 h 2360"/>
              <a:gd name="T14" fmla="*/ 2147483647 w 3696"/>
              <a:gd name="T15" fmla="*/ 2147483647 h 23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696"/>
              <a:gd name="T25" fmla="*/ 0 h 2360"/>
              <a:gd name="T26" fmla="*/ 3696 w 3696"/>
              <a:gd name="T27" fmla="*/ 2360 h 23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696" h="2360">
                <a:moveTo>
                  <a:pt x="0" y="2360"/>
                </a:moveTo>
                <a:cubicBezTo>
                  <a:pt x="64" y="1928"/>
                  <a:pt x="128" y="1496"/>
                  <a:pt x="192" y="1208"/>
                </a:cubicBezTo>
                <a:cubicBezTo>
                  <a:pt x="256" y="920"/>
                  <a:pt x="312" y="792"/>
                  <a:pt x="384" y="632"/>
                </a:cubicBezTo>
                <a:cubicBezTo>
                  <a:pt x="456" y="472"/>
                  <a:pt x="536" y="344"/>
                  <a:pt x="624" y="248"/>
                </a:cubicBezTo>
                <a:cubicBezTo>
                  <a:pt x="712" y="152"/>
                  <a:pt x="808" y="96"/>
                  <a:pt x="912" y="56"/>
                </a:cubicBezTo>
                <a:cubicBezTo>
                  <a:pt x="1016" y="16"/>
                  <a:pt x="1072" y="16"/>
                  <a:pt x="1248" y="8"/>
                </a:cubicBezTo>
                <a:cubicBezTo>
                  <a:pt x="1424" y="0"/>
                  <a:pt x="1560" y="0"/>
                  <a:pt x="1968" y="8"/>
                </a:cubicBezTo>
                <a:cubicBezTo>
                  <a:pt x="2376" y="16"/>
                  <a:pt x="3036" y="36"/>
                  <a:pt x="3696" y="56"/>
                </a:cubicBezTo>
              </a:path>
            </a:pathLst>
          </a:custGeom>
          <a:noFill/>
          <a:ln w="2857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33" name="Text Box 39"/>
          <p:cNvSpPr txBox="1">
            <a:spLocks noChangeArrowheads="1"/>
          </p:cNvSpPr>
          <p:nvPr/>
        </p:nvSpPr>
        <p:spPr bwMode="auto">
          <a:xfrm>
            <a:off x="3268677" y="3979259"/>
            <a:ext cx="85725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500">
                <a:solidFill>
                  <a:srgbClr val="FF0000"/>
                </a:solidFill>
                <a:latin typeface="Times New Roman" pitchFamily="18" charset="0"/>
              </a:rPr>
              <a:t>Aloha</a:t>
            </a:r>
          </a:p>
        </p:txBody>
      </p:sp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4011627" y="3761375"/>
            <a:ext cx="10858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500">
                <a:solidFill>
                  <a:srgbClr val="00FF00"/>
                </a:solidFill>
                <a:latin typeface="Times New Roman" pitchFamily="18" charset="0"/>
              </a:rPr>
              <a:t>Slotted Aloha</a:t>
            </a:r>
          </a:p>
        </p:txBody>
      </p:sp>
      <p:sp>
        <p:nvSpPr>
          <p:cNvPr id="35" name="Text Box 41"/>
          <p:cNvSpPr txBox="1">
            <a:spLocks noChangeArrowheads="1"/>
          </p:cNvSpPr>
          <p:nvPr/>
        </p:nvSpPr>
        <p:spPr bwMode="auto">
          <a:xfrm>
            <a:off x="4411677" y="3224402"/>
            <a:ext cx="2228850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ts val="900"/>
              </a:lnSpc>
              <a:spcBef>
                <a:spcPct val="50000"/>
              </a:spcBef>
            </a:pPr>
            <a:r>
              <a:rPr lang="en-US" altLang="en-US" sz="1500" i="1">
                <a:solidFill>
                  <a:srgbClr val="FFCC00"/>
                </a:solidFill>
              </a:rPr>
              <a:t>p</a:t>
            </a:r>
            <a:r>
              <a:rPr lang="en-US" altLang="en-US" sz="1500">
                <a:solidFill>
                  <a:srgbClr val="FFCC00"/>
                </a:solidFill>
              </a:rPr>
              <a:t>=</a:t>
            </a:r>
            <a:r>
              <a:rPr lang="en-US" altLang="en-US" sz="1500">
                <a:solidFill>
                  <a:srgbClr val="FFCC00"/>
                </a:solidFill>
                <a:latin typeface="Times New Roman" pitchFamily="18" charset="0"/>
              </a:rPr>
              <a:t>1: persistent CSMA</a:t>
            </a:r>
          </a:p>
          <a:p>
            <a:pPr algn="ctr" eaLnBrk="1" hangingPunct="1">
              <a:lnSpc>
                <a:spcPts val="900"/>
              </a:lnSpc>
              <a:spcBef>
                <a:spcPct val="50000"/>
              </a:spcBef>
            </a:pPr>
            <a:r>
              <a:rPr lang="en-US" altLang="en-US" sz="1500">
                <a:solidFill>
                  <a:srgbClr val="FFCC00"/>
                </a:solidFill>
                <a:latin typeface="Times New Roman" pitchFamily="18" charset="0"/>
              </a:rPr>
              <a:t>No wait </a:t>
            </a:r>
          </a:p>
        </p:txBody>
      </p:sp>
      <p:sp>
        <p:nvSpPr>
          <p:cNvPr id="36" name="Line 42"/>
          <p:cNvSpPr>
            <a:spLocks noChangeShapeType="1"/>
          </p:cNvSpPr>
          <p:nvPr/>
        </p:nvSpPr>
        <p:spPr bwMode="auto">
          <a:xfrm flipH="1">
            <a:off x="3840177" y="3922109"/>
            <a:ext cx="228600" cy="1143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37" name="Line 43"/>
          <p:cNvSpPr>
            <a:spLocks noChangeShapeType="1"/>
          </p:cNvSpPr>
          <p:nvPr/>
        </p:nvSpPr>
        <p:spPr bwMode="auto">
          <a:xfrm flipH="1">
            <a:off x="3783027" y="3436334"/>
            <a:ext cx="914400" cy="40005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38" name="Line 44"/>
          <p:cNvSpPr>
            <a:spLocks noChangeShapeType="1"/>
          </p:cNvSpPr>
          <p:nvPr/>
        </p:nvSpPr>
        <p:spPr bwMode="auto">
          <a:xfrm flipH="1">
            <a:off x="3097227" y="4093559"/>
            <a:ext cx="228600" cy="171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39" name="Text Box 45"/>
          <p:cNvSpPr txBox="1">
            <a:spLocks noChangeArrowheads="1"/>
          </p:cNvSpPr>
          <p:nvPr/>
        </p:nvSpPr>
        <p:spPr bwMode="auto">
          <a:xfrm>
            <a:off x="4240227" y="2836259"/>
            <a:ext cx="22860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500" i="1">
                <a:solidFill>
                  <a:srgbClr val="CC0099"/>
                </a:solidFill>
              </a:rPr>
              <a:t>p</a:t>
            </a:r>
            <a:r>
              <a:rPr lang="en-US" altLang="en-US" sz="1500">
                <a:solidFill>
                  <a:srgbClr val="CC0099"/>
                </a:solidFill>
              </a:rPr>
              <a:t>=</a:t>
            </a:r>
            <a:r>
              <a:rPr lang="en-US" altLang="en-US" sz="1500">
                <a:solidFill>
                  <a:srgbClr val="CC0099"/>
                </a:solidFill>
                <a:latin typeface="Times New Roman" pitchFamily="18" charset="0"/>
              </a:rPr>
              <a:t>0.5: persistent CSMA</a:t>
            </a:r>
          </a:p>
        </p:txBody>
      </p:sp>
      <p:sp>
        <p:nvSpPr>
          <p:cNvPr id="40" name="Line 46"/>
          <p:cNvSpPr>
            <a:spLocks noChangeShapeType="1"/>
          </p:cNvSpPr>
          <p:nvPr/>
        </p:nvSpPr>
        <p:spPr bwMode="auto">
          <a:xfrm flipH="1">
            <a:off x="3954477" y="2950559"/>
            <a:ext cx="342900" cy="11430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1" name="Text Box 47"/>
          <p:cNvSpPr txBox="1">
            <a:spLocks noChangeArrowheads="1"/>
          </p:cNvSpPr>
          <p:nvPr/>
        </p:nvSpPr>
        <p:spPr bwMode="auto">
          <a:xfrm>
            <a:off x="4183077" y="2561225"/>
            <a:ext cx="222885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500">
                <a:solidFill>
                  <a:srgbClr val="FF9933"/>
                </a:solidFill>
                <a:latin typeface="Times New Roman" pitchFamily="18" charset="0"/>
              </a:rPr>
              <a:t>p=0.1: persistent CSMA</a:t>
            </a:r>
          </a:p>
        </p:txBody>
      </p:sp>
      <p:sp>
        <p:nvSpPr>
          <p:cNvPr id="42" name="Text Box 48"/>
          <p:cNvSpPr txBox="1">
            <a:spLocks noChangeArrowheads="1"/>
          </p:cNvSpPr>
          <p:nvPr/>
        </p:nvSpPr>
        <p:spPr bwMode="auto">
          <a:xfrm>
            <a:off x="5211777" y="1578959"/>
            <a:ext cx="234315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500" i="1">
                <a:solidFill>
                  <a:srgbClr val="0000FF"/>
                </a:solidFill>
              </a:rPr>
              <a:t>p</a:t>
            </a:r>
            <a:r>
              <a:rPr lang="en-US" altLang="en-US" sz="1500">
                <a:solidFill>
                  <a:srgbClr val="0000FF"/>
                </a:solidFill>
              </a:rPr>
              <a:t>=</a:t>
            </a:r>
            <a:r>
              <a:rPr lang="en-US" altLang="en-US" sz="1500">
                <a:solidFill>
                  <a:srgbClr val="0000FF"/>
                </a:solidFill>
                <a:latin typeface="Times New Roman" pitchFamily="18" charset="0"/>
              </a:rPr>
              <a:t>0.01: persistent CSMA</a:t>
            </a:r>
          </a:p>
        </p:txBody>
      </p:sp>
      <p:sp>
        <p:nvSpPr>
          <p:cNvPr id="43" name="Line 50"/>
          <p:cNvSpPr>
            <a:spLocks noChangeShapeType="1"/>
          </p:cNvSpPr>
          <p:nvPr/>
        </p:nvSpPr>
        <p:spPr bwMode="auto">
          <a:xfrm flipV="1">
            <a:off x="5783277" y="2550509"/>
            <a:ext cx="228600" cy="114300"/>
          </a:xfrm>
          <a:prstGeom prst="line">
            <a:avLst/>
          </a:prstGeom>
          <a:noFill/>
          <a:ln w="28575">
            <a:solidFill>
              <a:srgbClr val="FF9933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4" name="Line 51"/>
          <p:cNvSpPr>
            <a:spLocks noChangeShapeType="1"/>
          </p:cNvSpPr>
          <p:nvPr/>
        </p:nvSpPr>
        <p:spPr bwMode="auto">
          <a:xfrm>
            <a:off x="2582877" y="1750409"/>
            <a:ext cx="5715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5" name="Line 52"/>
          <p:cNvSpPr>
            <a:spLocks noChangeShapeType="1"/>
          </p:cNvSpPr>
          <p:nvPr/>
        </p:nvSpPr>
        <p:spPr bwMode="auto">
          <a:xfrm>
            <a:off x="6983427" y="4550759"/>
            <a:ext cx="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6" name="Text Box 49"/>
          <p:cNvSpPr txBox="1">
            <a:spLocks noChangeArrowheads="1"/>
          </p:cNvSpPr>
          <p:nvPr/>
        </p:nvSpPr>
        <p:spPr bwMode="auto">
          <a:xfrm>
            <a:off x="5440377" y="2036158"/>
            <a:ext cx="2343150" cy="412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ts val="750"/>
              </a:lnSpc>
              <a:spcBef>
                <a:spcPct val="50000"/>
              </a:spcBef>
            </a:pPr>
            <a:r>
              <a:rPr lang="en-US" altLang="en-US" sz="1500" i="1" dirty="0">
                <a:solidFill>
                  <a:srgbClr val="008000"/>
                </a:solidFill>
                <a:latin typeface="Times New Roman" pitchFamily="18" charset="0"/>
              </a:rPr>
              <a:t>p</a:t>
            </a:r>
            <a:r>
              <a:rPr lang="en-US" altLang="en-US" sz="1500" dirty="0">
                <a:solidFill>
                  <a:srgbClr val="008000"/>
                </a:solidFill>
                <a:latin typeface="Times New Roman" pitchFamily="18" charset="0"/>
              </a:rPr>
              <a:t>=0: </a:t>
            </a:r>
            <a:r>
              <a:rPr lang="en-US" altLang="en-US" sz="1500" dirty="0" err="1">
                <a:solidFill>
                  <a:srgbClr val="008000"/>
                </a:solidFill>
                <a:latin typeface="Times New Roman" pitchFamily="18" charset="0"/>
              </a:rPr>
              <a:t>Nonpersistent</a:t>
            </a:r>
            <a:r>
              <a:rPr lang="en-US" altLang="en-US" sz="1500" dirty="0">
                <a:solidFill>
                  <a:srgbClr val="008000"/>
                </a:solidFill>
                <a:latin typeface="Times New Roman" pitchFamily="18" charset="0"/>
              </a:rPr>
              <a:t> CSMA</a:t>
            </a:r>
          </a:p>
          <a:p>
            <a:pPr eaLnBrk="1" hangingPunct="1">
              <a:lnSpc>
                <a:spcPts val="750"/>
              </a:lnSpc>
              <a:spcBef>
                <a:spcPct val="50000"/>
              </a:spcBef>
            </a:pPr>
            <a:r>
              <a:rPr lang="en-US" altLang="en-US" sz="1500" dirty="0">
                <a:solidFill>
                  <a:srgbClr val="008000"/>
                </a:solidFill>
                <a:latin typeface="Times New Roman" pitchFamily="18" charset="0"/>
              </a:rPr>
              <a:t>Always wait for T units</a:t>
            </a:r>
          </a:p>
        </p:txBody>
      </p:sp>
    </p:spTree>
    <p:extLst>
      <p:ext uri="{BB962C8B-B14F-4D97-AF65-F5344CB8AC3E}">
        <p14:creationId xmlns:p14="http://schemas.microsoft.com/office/powerpoint/2010/main" val="1527795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were they?</a:t>
            </a:r>
          </a:p>
          <a:p>
            <a:r>
              <a:rPr lang="en-US" dirty="0"/>
              <a:t>We need them</a:t>
            </a:r>
          </a:p>
          <a:p>
            <a:pPr lvl="1"/>
            <a:r>
              <a:rPr lang="en-US" dirty="0"/>
              <a:t>Manages our communication circuits</a:t>
            </a:r>
          </a:p>
          <a:p>
            <a:r>
              <a:rPr lang="en-US" dirty="0"/>
              <a:t>Statically allocate or share?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854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CSMA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previous CSMA methods have faults</a:t>
            </a:r>
          </a:p>
          <a:p>
            <a:pPr lvl="1"/>
            <a:r>
              <a:rPr lang="en-US" dirty="0"/>
              <a:t>Even if they’re talking at the same time, they keep talking</a:t>
            </a:r>
          </a:p>
          <a:p>
            <a:r>
              <a:rPr lang="en-US" dirty="0"/>
              <a:t>CSMA/CD</a:t>
            </a:r>
          </a:p>
          <a:p>
            <a:pPr lvl="1"/>
            <a:r>
              <a:rPr lang="en-US" dirty="0"/>
              <a:t>Collision detection</a:t>
            </a:r>
          </a:p>
          <a:p>
            <a:pPr lvl="1"/>
            <a:r>
              <a:rPr lang="en-US" dirty="0"/>
              <a:t>We interrupted each other, let’s stop talking</a:t>
            </a:r>
          </a:p>
          <a:p>
            <a:r>
              <a:rPr lang="en-US" dirty="0"/>
              <a:t>Ethernet!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62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CSMA/CA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Collision Avoidance</a:t>
            </a:r>
          </a:p>
          <a:p>
            <a:r>
              <a:rPr lang="en-US" dirty="0"/>
              <a:t>Used by 802.11</a:t>
            </a:r>
          </a:p>
          <a:p>
            <a:r>
              <a:rPr lang="en-US" dirty="0"/>
              <a:t>Everyone listens for traffic</a:t>
            </a:r>
          </a:p>
          <a:p>
            <a:r>
              <a:rPr lang="en-US" dirty="0"/>
              <a:t>When ready, we listen one more time, then offset a bit</a:t>
            </a:r>
          </a:p>
          <a:p>
            <a:r>
              <a:rPr lang="en-US" dirty="0"/>
              <a:t>If we have a collision, we increase </a:t>
            </a:r>
            <a:r>
              <a:rPr lang="en-US"/>
              <a:t>our offset</a:t>
            </a:r>
          </a:p>
        </p:txBody>
      </p:sp>
    </p:spTree>
    <p:extLst>
      <p:ext uri="{BB962C8B-B14F-4D97-AF65-F5344CB8AC3E}">
        <p14:creationId xmlns:p14="http://schemas.microsoft.com/office/powerpoint/2010/main" val="2026322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1A18B-61CE-D44D-B97C-9482FD964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1AE12-CFEF-9F44-A721-4E6AB5205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what spectrum sharing is, and why timing is essential to the operation of wireless networks</a:t>
            </a:r>
          </a:p>
          <a:p>
            <a:r>
              <a:rPr lang="en-US" dirty="0"/>
              <a:t>Discuss the historical context of the ALOHA protocol and compare it to protocols used today</a:t>
            </a:r>
          </a:p>
        </p:txBody>
      </p:sp>
    </p:spTree>
    <p:extLst>
      <p:ext uri="{BB962C8B-B14F-4D97-AF65-F5344CB8AC3E}">
        <p14:creationId xmlns:p14="http://schemas.microsoft.com/office/powerpoint/2010/main" val="4191847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Access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Static assignment won’t work</a:t>
            </a:r>
          </a:p>
          <a:p>
            <a:r>
              <a:rPr lang="en-US" dirty="0"/>
              <a:t>Users are irritating</a:t>
            </a:r>
          </a:p>
          <a:p>
            <a:pPr lvl="1"/>
            <a:r>
              <a:rPr lang="en-US" dirty="0"/>
              <a:t>Need control channels randomly</a:t>
            </a:r>
          </a:p>
          <a:p>
            <a:pPr lvl="1"/>
            <a:r>
              <a:rPr lang="en-US" dirty="0"/>
              <a:t>Need for random periods</a:t>
            </a:r>
          </a:p>
          <a:p>
            <a:r>
              <a:rPr lang="en-US" dirty="0"/>
              <a:t>Makes a control channel an expensive commodity</a:t>
            </a:r>
          </a:p>
          <a:p>
            <a:r>
              <a:rPr lang="en-US" dirty="0"/>
              <a:t>Central authorization is one good solution</a:t>
            </a:r>
          </a:p>
          <a:p>
            <a:pPr lvl="1"/>
            <a:r>
              <a:rPr lang="en-US" dirty="0"/>
              <a:t>Kind of like DHCP</a:t>
            </a:r>
          </a:p>
          <a:p>
            <a:pPr lvl="1"/>
            <a:r>
              <a:rPr lang="en-US" dirty="0"/>
              <a:t>Doesn’t work though- BS needs to initiate channel requests</a:t>
            </a:r>
          </a:p>
        </p:txBody>
      </p:sp>
    </p:spTree>
    <p:extLst>
      <p:ext uri="{BB962C8B-B14F-4D97-AF65-F5344CB8AC3E}">
        <p14:creationId xmlns:p14="http://schemas.microsoft.com/office/powerpoint/2010/main" val="855437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don’t know who is going to initiate control conversations</a:t>
            </a:r>
          </a:p>
          <a:p>
            <a:pPr lvl="1"/>
            <a:r>
              <a:rPr lang="en-US" dirty="0"/>
              <a:t>BS or MS</a:t>
            </a:r>
          </a:p>
          <a:p>
            <a:pPr lvl="1"/>
            <a:r>
              <a:rPr lang="en-US" dirty="0"/>
              <a:t>Different from DHCP -&gt; always client initiated</a:t>
            </a:r>
          </a:p>
          <a:p>
            <a:r>
              <a:rPr lang="en-US" dirty="0"/>
              <a:t>Ad-Hoc networking</a:t>
            </a:r>
          </a:p>
          <a:p>
            <a:pPr lvl="1"/>
            <a:r>
              <a:rPr lang="en-US" dirty="0"/>
              <a:t>We all connect to each other</a:t>
            </a:r>
          </a:p>
          <a:p>
            <a:pPr lvl="1"/>
            <a:r>
              <a:rPr lang="en-US" dirty="0"/>
              <a:t>Need to communicate nicely</a:t>
            </a:r>
          </a:p>
          <a:p>
            <a:r>
              <a:rPr lang="en-US" dirty="0"/>
              <a:t>One reason why </a:t>
            </a:r>
            <a:r>
              <a:rPr lang="en-US" dirty="0" err="1"/>
              <a:t>bluetooth</a:t>
            </a:r>
            <a:r>
              <a:rPr lang="en-US" dirty="0"/>
              <a:t> doesn’t scale</a:t>
            </a:r>
          </a:p>
          <a:p>
            <a:pPr lvl="1"/>
            <a:r>
              <a:rPr lang="en-US" dirty="0"/>
              <a:t>(conceptually)</a:t>
            </a:r>
          </a:p>
          <a:p>
            <a:pPr lvl="1"/>
            <a:r>
              <a:rPr lang="en-US" dirty="0"/>
              <a:t>Can’t handle multiple conversations at once</a:t>
            </a:r>
          </a:p>
        </p:txBody>
      </p:sp>
    </p:spTree>
    <p:extLst>
      <p:ext uri="{BB962C8B-B14F-4D97-AF65-F5344CB8AC3E}">
        <p14:creationId xmlns:p14="http://schemas.microsoft.com/office/powerpoint/2010/main" val="452390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is like a hub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all want to talk</a:t>
            </a:r>
          </a:p>
          <a:p>
            <a:r>
              <a:rPr lang="en-US" dirty="0"/>
              <a:t>Hub’s don’t care</a:t>
            </a:r>
          </a:p>
          <a:p>
            <a:r>
              <a:rPr lang="en-US" dirty="0"/>
              <a:t>Collisions </a:t>
            </a:r>
          </a:p>
          <a:p>
            <a:pPr lvl="1"/>
            <a:r>
              <a:rPr lang="en-US" dirty="0"/>
              <a:t>Co channel interference!</a:t>
            </a:r>
          </a:p>
          <a:p>
            <a:r>
              <a:rPr lang="en-US" dirty="0"/>
              <a:t>We all need to communicate</a:t>
            </a:r>
          </a:p>
          <a:p>
            <a:pPr lvl="1"/>
            <a:r>
              <a:rPr lang="en-US" dirty="0"/>
              <a:t>We can’t talk at the same time</a:t>
            </a:r>
          </a:p>
          <a:p>
            <a:r>
              <a:rPr lang="en-US" dirty="0"/>
              <a:t>Send/receive a packet at the same time: collision </a:t>
            </a:r>
          </a:p>
          <a:p>
            <a:r>
              <a:rPr lang="en-US" dirty="0"/>
              <a:t>Same thing happens in spectrum over the air</a:t>
            </a:r>
          </a:p>
        </p:txBody>
      </p:sp>
    </p:spTree>
    <p:extLst>
      <p:ext uri="{BB962C8B-B14F-4D97-AF65-F5344CB8AC3E}">
        <p14:creationId xmlns:p14="http://schemas.microsoft.com/office/powerpoint/2010/main" val="345116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rules we live by!</a:t>
            </a:r>
          </a:p>
          <a:p>
            <a:r>
              <a:rPr lang="en-US" dirty="0"/>
              <a:t>We need to determine:</a:t>
            </a:r>
          </a:p>
          <a:p>
            <a:pPr lvl="1"/>
            <a:r>
              <a:rPr lang="en-US" dirty="0"/>
              <a:t>Who is allowed to talk</a:t>
            </a:r>
          </a:p>
          <a:p>
            <a:pPr lvl="1"/>
            <a:r>
              <a:rPr lang="en-US" dirty="0"/>
              <a:t>How long can they talk for?</a:t>
            </a:r>
          </a:p>
          <a:p>
            <a:pPr lvl="1"/>
            <a:r>
              <a:rPr lang="en-US" dirty="0"/>
              <a:t>How long does it take to listen?</a:t>
            </a:r>
          </a:p>
          <a:p>
            <a:r>
              <a:rPr lang="en-US" dirty="0"/>
              <a:t>Two Types</a:t>
            </a:r>
          </a:p>
          <a:p>
            <a:pPr lvl="1"/>
            <a:r>
              <a:rPr lang="en-US" dirty="0"/>
              <a:t>Contention Based</a:t>
            </a:r>
          </a:p>
          <a:p>
            <a:pPr lvl="1"/>
            <a:r>
              <a:rPr lang="en-US" dirty="0"/>
              <a:t>Conflict Free</a:t>
            </a:r>
          </a:p>
        </p:txBody>
      </p:sp>
    </p:spTree>
    <p:extLst>
      <p:ext uri="{BB962C8B-B14F-4D97-AF65-F5344CB8AC3E}">
        <p14:creationId xmlns:p14="http://schemas.microsoft.com/office/powerpoint/2010/main" val="312756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Sharing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Static Channelization</a:t>
            </a:r>
          </a:p>
          <a:p>
            <a:pPr lvl="1"/>
            <a:r>
              <a:rPr lang="en-US" dirty="0"/>
              <a:t>Channel is assigned, never changes over time</a:t>
            </a:r>
          </a:p>
          <a:p>
            <a:r>
              <a:rPr lang="en-US" dirty="0"/>
              <a:t>Dynamic Medium Access Control</a:t>
            </a:r>
          </a:p>
          <a:p>
            <a:pPr lvl="1"/>
            <a:r>
              <a:rPr lang="en-US" dirty="0"/>
              <a:t>Channel assignments will change</a:t>
            </a:r>
          </a:p>
          <a:p>
            <a:pPr lvl="2"/>
            <a:r>
              <a:rPr lang="en-US" dirty="0"/>
              <a:t>We either schedule the change</a:t>
            </a:r>
          </a:p>
          <a:p>
            <a:pPr lvl="2"/>
            <a:r>
              <a:rPr lang="en-US" dirty="0"/>
              <a:t>Or randomly choose</a:t>
            </a:r>
          </a:p>
        </p:txBody>
      </p:sp>
    </p:spTree>
    <p:extLst>
      <p:ext uri="{BB962C8B-B14F-4D97-AF65-F5344CB8AC3E}">
        <p14:creationId xmlns:p14="http://schemas.microsoft.com/office/powerpoint/2010/main" val="162627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Contention Based</a:t>
            </a:r>
          </a:p>
          <a:p>
            <a:pPr lvl="1"/>
            <a:r>
              <a:rPr lang="en-US" dirty="0"/>
              <a:t>Let’s just talk and hope for the best</a:t>
            </a:r>
          </a:p>
          <a:p>
            <a:pPr lvl="1"/>
            <a:r>
              <a:rPr lang="en-US" dirty="0"/>
              <a:t>If we interrupt each other…</a:t>
            </a:r>
          </a:p>
          <a:p>
            <a:pPr lvl="2"/>
            <a:r>
              <a:rPr lang="en-US" dirty="0"/>
              <a:t>The protocol will define what to do</a:t>
            </a:r>
          </a:p>
          <a:p>
            <a:r>
              <a:rPr lang="en-US" dirty="0"/>
              <a:t>Conflict Free</a:t>
            </a:r>
          </a:p>
          <a:p>
            <a:pPr lvl="1"/>
            <a:r>
              <a:rPr lang="en-US" dirty="0"/>
              <a:t>We’ll talk so we never interrupt each other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479641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2169</TotalTime>
  <Words>739</Words>
  <Application>Microsoft Macintosh PowerPoint</Application>
  <PresentationFormat>On-screen Show (4:3)</PresentationFormat>
  <Paragraphs>190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Tahoma</vt:lpstr>
      <vt:lpstr>Times New Roman</vt:lpstr>
      <vt:lpstr>PP_C5Modules_CC_License_standard</vt:lpstr>
      <vt:lpstr>Sharing</vt:lpstr>
      <vt:lpstr>Control Channels</vt:lpstr>
      <vt:lpstr>Objectives</vt:lpstr>
      <vt:lpstr>Multiple Access </vt:lpstr>
      <vt:lpstr>Need Sharing</vt:lpstr>
      <vt:lpstr>Life is like a hub</vt:lpstr>
      <vt:lpstr>Protocols</vt:lpstr>
      <vt:lpstr>Channel Sharing Techniques</vt:lpstr>
      <vt:lpstr>Two Styles</vt:lpstr>
      <vt:lpstr>Contention Based</vt:lpstr>
      <vt:lpstr>ALOHA</vt:lpstr>
      <vt:lpstr>Slotted ALOHA</vt:lpstr>
      <vt:lpstr>PowerPoint Presentation</vt:lpstr>
      <vt:lpstr>PowerPoint Presentation</vt:lpstr>
      <vt:lpstr>ALOHA Doesn’t Scale Well…</vt:lpstr>
      <vt:lpstr>CSMA- Carrier Sense Multiple Access</vt:lpstr>
      <vt:lpstr>CSMA</vt:lpstr>
      <vt:lpstr>CSMA’s</vt:lpstr>
      <vt:lpstr>PowerPoint Presentation</vt:lpstr>
      <vt:lpstr>More CSMA</vt:lpstr>
      <vt:lpstr>CSMA/CA</vt:lpstr>
    </vt:vector>
  </TitlesOfParts>
  <Company>University of California at Davis</Company>
  <LinksUpToDate>false</LinksUpToDate>
  <SharedDoc>false</SharedDoc>
  <HyperlinksChanged>false</HyperlinksChanged>
  <AppVersion>16.0008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Cronin, Kyle</cp:lastModifiedBy>
  <cp:revision>195</cp:revision>
  <cp:lastPrinted>2016-07-18T16:40:10Z</cp:lastPrinted>
  <dcterms:created xsi:type="dcterms:W3CDTF">2016-07-03T20:12:42Z</dcterms:created>
  <dcterms:modified xsi:type="dcterms:W3CDTF">2017-12-12T16:49:18Z</dcterms:modified>
</cp:coreProperties>
</file>