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notesMasterIdLst>
    <p:notesMasterId r:id="rId12"/>
  </p:notesMasterIdLst>
  <p:sldIdLst>
    <p:sldId id="256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 autoAdjust="0"/>
    <p:restoredTop sz="81827" autoAdjust="0"/>
  </p:normalViewPr>
  <p:slideViewPr>
    <p:cSldViewPr snapToGrid="0" snapToObjects="1">
      <p:cViewPr varScale="1">
        <p:scale>
          <a:sx n="148" d="100"/>
          <a:sy n="148" d="100"/>
        </p:scale>
        <p:origin x="87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F34958D-5910-2B4E-8346-D45CE8D303AB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27B6843-3AD9-D947-BFC2-4A81687A7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21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270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291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173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26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64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00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89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513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641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29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49552" y="3401981"/>
            <a:ext cx="5372100" cy="2059641"/>
            <a:chOff x="914400" y="3657600"/>
            <a:chExt cx="7162800" cy="2059641"/>
          </a:xfrm>
        </p:grpSpPr>
        <p:sp>
          <p:nvSpPr>
            <p:cNvPr id="11" name="Rectangle 10"/>
            <p:cNvSpPr/>
            <p:nvPr/>
          </p:nvSpPr>
          <p:spPr>
            <a:xfrm>
              <a:off x="914400" y="3657600"/>
              <a:ext cx="7162800" cy="12954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14400" y="5069541"/>
              <a:ext cx="7162800" cy="6477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14400" y="3657600"/>
              <a:ext cx="228600" cy="12954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914400" y="5069541"/>
              <a:ext cx="228600" cy="6477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2629775" y="3616586"/>
            <a:ext cx="4611655" cy="803564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lang="en-US" sz="3000" b="1" kern="1200" baseline="0" dirty="0" smtClean="0">
                <a:solidFill>
                  <a:srgbClr val="2955A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Module Name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2629775" y="4998325"/>
            <a:ext cx="4220429" cy="27889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  <a:lvl3pPr marL="685800" indent="0">
              <a:buNone/>
              <a:defRPr/>
            </a:lvl3pPr>
            <a:lvl5pPr marL="1371600" indent="0" algn="l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427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62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5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76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42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05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2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58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587" y="187779"/>
            <a:ext cx="5550681" cy="6670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909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hyperlink" Target="https://creativecommons.org/licenses/by/4.0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 title="Page Number"/>
          <p:cNvSpPr>
            <a:spLocks noGrp="1"/>
          </p:cNvSpPr>
          <p:nvPr>
            <p:ph type="sldNum" sz="quarter" idx="4"/>
          </p:nvPr>
        </p:nvSpPr>
        <p:spPr>
          <a:xfrm>
            <a:off x="8019661" y="6329898"/>
            <a:ext cx="4956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6FE3C-7E70-4420-AA12-392E0D4EE9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457200"/>
            <a:ext cx="5685995" cy="1101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482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M</a:t>
            </a:r>
          </a:p>
          <a:p>
            <a:pPr lvl="0"/>
            <a:r>
              <a:rPr lang="en-US" dirty="0"/>
              <a:t>aster text styles</a:t>
            </a:r>
          </a:p>
          <a:p>
            <a:pPr lvl="1"/>
            <a:r>
              <a:rPr lang="en-US" dirty="0"/>
              <a:t>Second </a:t>
            </a:r>
            <a:r>
              <a:rPr lang="en-US" dirty="0" err="1"/>
              <a:t>levelThird</a:t>
            </a:r>
            <a:r>
              <a:rPr lang="en-US" dirty="0"/>
              <a:t>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" y="90100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pic>
        <p:nvPicPr>
          <p:cNvPr id="1025" name="Picture 2" descr="reative Commons License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65" y="6401628"/>
            <a:ext cx="838200" cy="29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976765" y="6415091"/>
            <a:ext cx="57006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This document is licensed with a </a:t>
            </a: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hlinkClick r:id="rId12"/>
              </a:rPr>
              <a:t>Creative Commons Attribution 4.0 International License</a:t>
            </a: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©2017 </a:t>
            </a:r>
          </a:p>
        </p:txBody>
      </p:sp>
    </p:spTree>
    <p:extLst>
      <p:ext uri="{BB962C8B-B14F-4D97-AF65-F5344CB8AC3E}">
        <p14:creationId xmlns:p14="http://schemas.microsoft.com/office/powerpoint/2010/main" val="282788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marR="0" indent="-171450" algn="l" defTabSz="685800" rtl="0" eaLnBrk="1" fontAlgn="auto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Demodulating  Signals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Unit</a:t>
            </a:r>
            <a:r>
              <a:rPr lang="en-US" sz="2000" b="1">
                <a:solidFill>
                  <a:schemeClr val="accent5">
                    <a:lumMod val="75000"/>
                  </a:schemeClr>
                </a:solidFill>
              </a:rPr>
              <a:t>: 4</a:t>
            </a:r>
            <a:endParaRPr lang="en-US" sz="20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Modulation</a:t>
            </a:r>
          </a:p>
        </p:txBody>
      </p:sp>
    </p:spTree>
    <p:extLst>
      <p:ext uri="{BB962C8B-B14F-4D97-AF65-F5344CB8AC3E}">
        <p14:creationId xmlns:p14="http://schemas.microsoft.com/office/powerpoint/2010/main" val="2704345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</a:t>
            </a:r>
            <a:r>
              <a:rPr lang="is-IS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Especially with VMs</a:t>
            </a:r>
          </a:p>
          <a:p>
            <a:r>
              <a:rPr lang="en-US" dirty="0"/>
              <a:t>Audio buffering</a:t>
            </a:r>
          </a:p>
          <a:p>
            <a:r>
              <a:rPr lang="en-US" dirty="0"/>
              <a:t>Excessive processing</a:t>
            </a:r>
          </a:p>
        </p:txBody>
      </p:sp>
    </p:spTree>
    <p:extLst>
      <p:ext uri="{BB962C8B-B14F-4D97-AF65-F5344CB8AC3E}">
        <p14:creationId xmlns:p14="http://schemas.microsoft.com/office/powerpoint/2010/main" val="1294354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What’s the purpose of a sine wave?</a:t>
            </a:r>
          </a:p>
          <a:p>
            <a:r>
              <a:rPr lang="en-US" dirty="0"/>
              <a:t>Why do we need modulation?</a:t>
            </a:r>
          </a:p>
          <a:p>
            <a:r>
              <a:rPr lang="en-US" dirty="0"/>
              <a:t>What were our two types?</a:t>
            </a:r>
          </a:p>
        </p:txBody>
      </p:sp>
    </p:spTree>
    <p:extLst>
      <p:ext uri="{BB962C8B-B14F-4D97-AF65-F5344CB8AC3E}">
        <p14:creationId xmlns:p14="http://schemas.microsoft.com/office/powerpoint/2010/main" val="287608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Fun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Capture some raw RF</a:t>
            </a:r>
          </a:p>
          <a:p>
            <a:endParaRPr lang="en-US" dirty="0"/>
          </a:p>
          <a:p>
            <a:r>
              <a:rPr lang="en-US" dirty="0"/>
              <a:t>Some disclaimers: capturing is easy</a:t>
            </a:r>
          </a:p>
          <a:p>
            <a:pPr lvl="1"/>
            <a:r>
              <a:rPr lang="en-US" dirty="0"/>
              <a:t>It does tend to take a lot of space</a:t>
            </a:r>
          </a:p>
          <a:p>
            <a:pPr lvl="1"/>
            <a:r>
              <a:rPr lang="en-US" dirty="0"/>
              <a:t>About 2,400,000 samples per second</a:t>
            </a:r>
          </a:p>
          <a:p>
            <a:pPr lvl="1"/>
            <a:endParaRPr lang="en-US" dirty="0"/>
          </a:p>
          <a:p>
            <a:r>
              <a:rPr lang="en-US" dirty="0"/>
              <a:t>Actual processing disclaimers</a:t>
            </a:r>
          </a:p>
          <a:p>
            <a:pPr lvl="1"/>
            <a:r>
              <a:rPr lang="en-US" dirty="0"/>
              <a:t>VM vs raw CPU</a:t>
            </a:r>
          </a:p>
          <a:p>
            <a:pPr lvl="1"/>
            <a:r>
              <a:rPr lang="en-US" dirty="0"/>
              <a:t>Won’t sound pretty</a:t>
            </a:r>
          </a:p>
        </p:txBody>
      </p:sp>
    </p:spTree>
    <p:extLst>
      <p:ext uri="{BB962C8B-B14F-4D97-AF65-F5344CB8AC3E}">
        <p14:creationId xmlns:p14="http://schemas.microsoft.com/office/powerpoint/2010/main" val="988212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Basics First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capture a signal and write it to file</a:t>
            </a:r>
          </a:p>
          <a:p>
            <a:endParaRPr lang="en-US" dirty="0"/>
          </a:p>
          <a:p>
            <a:r>
              <a:rPr lang="en-US" dirty="0"/>
              <a:t>What frequency should we center on?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sample rate would we want?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843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gets tricky</a:t>
            </a:r>
          </a:p>
          <a:p>
            <a:r>
              <a:rPr lang="en-US" dirty="0"/>
              <a:t>We want to sample at a rate our hardware likes</a:t>
            </a:r>
          </a:p>
          <a:p>
            <a:r>
              <a:rPr lang="en-US" dirty="0"/>
              <a:t>Can go lower on occasion, can never go higher</a:t>
            </a:r>
          </a:p>
          <a:p>
            <a:pPr lvl="1"/>
            <a:r>
              <a:rPr lang="en-US" dirty="0"/>
              <a:t>Can’t ask for more data than what’s being produced!</a:t>
            </a:r>
          </a:p>
          <a:p>
            <a:r>
              <a:rPr lang="en-US" dirty="0"/>
              <a:t>Can never use throttles</a:t>
            </a:r>
          </a:p>
          <a:p>
            <a:pPr lvl="1"/>
            <a:r>
              <a:rPr lang="en-US" dirty="0"/>
              <a:t>Two clock issues</a:t>
            </a:r>
          </a:p>
          <a:p>
            <a:pPr lvl="1"/>
            <a:r>
              <a:rPr lang="en-US" dirty="0"/>
              <a:t>Keep timing consistent</a:t>
            </a:r>
          </a:p>
          <a:p>
            <a:r>
              <a:rPr lang="en-US" dirty="0"/>
              <a:t>These particular [crappy] radios</a:t>
            </a:r>
          </a:p>
          <a:p>
            <a:pPr lvl="1"/>
            <a:r>
              <a:rPr lang="en-US" dirty="0"/>
              <a:t>Around 2-2.4 </a:t>
            </a:r>
            <a:r>
              <a:rPr lang="en-US" dirty="0" err="1"/>
              <a:t>megasamples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934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Taking in FM Radio: Resampling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2M samples/second is obscene</a:t>
            </a:r>
          </a:p>
          <a:p>
            <a:r>
              <a:rPr lang="en-US" dirty="0"/>
              <a:t>Interpolation</a:t>
            </a:r>
          </a:p>
          <a:p>
            <a:pPr lvl="1"/>
            <a:r>
              <a:rPr lang="en-US" dirty="0"/>
              <a:t>Discrete math for the win!</a:t>
            </a:r>
          </a:p>
          <a:p>
            <a:pPr lvl="1"/>
            <a:r>
              <a:rPr lang="en-US" dirty="0"/>
              <a:t>Basically: average out the signal</a:t>
            </a:r>
          </a:p>
          <a:p>
            <a:r>
              <a:rPr lang="en-US" dirty="0"/>
              <a:t>Decimation</a:t>
            </a:r>
          </a:p>
          <a:p>
            <a:pPr lvl="1"/>
            <a:r>
              <a:rPr lang="en-US" dirty="0"/>
              <a:t>Produce a signal</a:t>
            </a:r>
          </a:p>
          <a:p>
            <a:r>
              <a:rPr lang="en-US" dirty="0"/>
              <a:t>Convert one sample rate to another that’s related</a:t>
            </a:r>
          </a:p>
          <a:p>
            <a:pPr lvl="1"/>
            <a:r>
              <a:rPr lang="en-US" dirty="0"/>
              <a:t>We can aim to produce around 500k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152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 Pass 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Filter out junk we don’t want!</a:t>
            </a:r>
          </a:p>
          <a:p>
            <a:r>
              <a:rPr lang="en-US" dirty="0"/>
              <a:t>We have a given “expected” band</a:t>
            </a:r>
          </a:p>
          <a:p>
            <a:pPr lvl="1"/>
            <a:r>
              <a:rPr lang="en-US" dirty="0"/>
              <a:t>Basically: what’s our bandwidth?</a:t>
            </a:r>
          </a:p>
          <a:p>
            <a:r>
              <a:rPr lang="en-US" dirty="0"/>
              <a:t>Given the data, filter out what appears to be background noise</a:t>
            </a:r>
          </a:p>
          <a:p>
            <a:r>
              <a:rPr lang="en-US" dirty="0"/>
              <a:t>Sample Rate: What’s the rate we’re processing?</a:t>
            </a:r>
          </a:p>
          <a:p>
            <a:r>
              <a:rPr lang="en-US" dirty="0"/>
              <a:t>Cutoff Frequency: How wide of a band are we looking at?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627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WBFM Receive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We’re cheating a little</a:t>
            </a:r>
            <a:r>
              <a:rPr lang="is-IS" dirty="0"/>
              <a:t>…</a:t>
            </a:r>
          </a:p>
          <a:p>
            <a:r>
              <a:rPr lang="is-IS" dirty="0"/>
              <a:t>We have now cleaned out our signal</a:t>
            </a:r>
          </a:p>
          <a:p>
            <a:pPr lvl="1"/>
            <a:r>
              <a:rPr lang="is-IS" dirty="0"/>
              <a:t>We’re down to a [fairly] basic sine wave</a:t>
            </a:r>
          </a:p>
          <a:p>
            <a:r>
              <a:rPr lang="is-IS" dirty="0"/>
              <a:t>We need to demodulate the data to something useful</a:t>
            </a:r>
          </a:p>
          <a:p>
            <a:r>
              <a:rPr lang="is-IS" dirty="0"/>
              <a:t>Quadrature rate: 500k</a:t>
            </a:r>
          </a:p>
          <a:p>
            <a:r>
              <a:rPr lang="is-IS" dirty="0"/>
              <a:t>Decimation: 1/100th, so 50!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512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Finally</a:t>
            </a:r>
            <a:r>
              <a:rPr lang="is-IS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Audio sink</a:t>
            </a:r>
          </a:p>
          <a:p>
            <a:r>
              <a:rPr lang="en-US" dirty="0"/>
              <a:t>May need to re-sample again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000844"/>
      </p:ext>
    </p:extLst>
  </p:cSld>
  <p:clrMapOvr>
    <a:masterClrMapping/>
  </p:clrMapOvr>
</p:sld>
</file>

<file path=ppt/theme/theme1.xml><?xml version="1.0" encoding="utf-8"?>
<a:theme xmlns:a="http://schemas.openxmlformats.org/drawingml/2006/main" name="PP_C5Modules_CC_License_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C5Modules_CC_License_standard" id="{F0FA9D47-06A1-4F86-A3DE-945BA88B3B0E}" vid="{A7340899-09C2-4C21-8394-A4D30A56A3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C5 Modules</Template>
  <TotalTime>2137</TotalTime>
  <Words>315</Words>
  <Application>Microsoft Macintosh PowerPoint</Application>
  <PresentationFormat>On-screen Show (4:3)</PresentationFormat>
  <Paragraphs>74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PP_C5Modules_CC_License_standard</vt:lpstr>
      <vt:lpstr>Demodulating  Signals</vt:lpstr>
      <vt:lpstr>Review</vt:lpstr>
      <vt:lpstr>Today’s Fun</vt:lpstr>
      <vt:lpstr>Basics First</vt:lpstr>
      <vt:lpstr>Rates</vt:lpstr>
      <vt:lpstr>Taking in FM Radio: Resampling</vt:lpstr>
      <vt:lpstr>Low Pass Filter</vt:lpstr>
      <vt:lpstr>WBFM Receive</vt:lpstr>
      <vt:lpstr>Finally…</vt:lpstr>
      <vt:lpstr>Issues…</vt:lpstr>
    </vt:vector>
  </TitlesOfParts>
  <Company>University of California at Davis</Company>
  <LinksUpToDate>false</LinksUpToDate>
  <SharedDoc>false</SharedDoc>
  <HyperlinksChanged>false</HyperlinksChanged>
  <AppVersion>16.0008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Bishop</dc:creator>
  <cp:lastModifiedBy>Cronin, Kyle</cp:lastModifiedBy>
  <cp:revision>188</cp:revision>
  <cp:lastPrinted>2016-07-18T16:40:10Z</cp:lastPrinted>
  <dcterms:created xsi:type="dcterms:W3CDTF">2016-07-03T20:12:42Z</dcterms:created>
  <dcterms:modified xsi:type="dcterms:W3CDTF">2017-12-12T17:22:45Z</dcterms:modified>
</cp:coreProperties>
</file>