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16"/>
  </p:notesMasterIdLst>
  <p:sldIdLst>
    <p:sldId id="256" r:id="rId2"/>
    <p:sldId id="303" r:id="rId3"/>
    <p:sldId id="310" r:id="rId4"/>
    <p:sldId id="314" r:id="rId5"/>
    <p:sldId id="315" r:id="rId6"/>
    <p:sldId id="316" r:id="rId7"/>
    <p:sldId id="313" r:id="rId8"/>
    <p:sldId id="312" r:id="rId9"/>
    <p:sldId id="311" r:id="rId10"/>
    <p:sldId id="309" r:id="rId11"/>
    <p:sldId id="308" r:id="rId12"/>
    <p:sldId id="307" r:id="rId13"/>
    <p:sldId id="306" r:id="rId14"/>
    <p:sldId id="305" r:id="rId15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33" autoAdjust="0"/>
    <p:restoredTop sz="81868" autoAdjust="0"/>
  </p:normalViewPr>
  <p:slideViewPr>
    <p:cSldViewPr snapToGrid="0" snapToObjects="1">
      <p:cViewPr varScale="1">
        <p:scale>
          <a:sx n="56" d="100"/>
          <a:sy n="56" d="100"/>
        </p:scale>
        <p:origin x="150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F34958D-5910-2B4E-8346-D45CE8D303AB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27B6843-3AD9-D947-BFC2-4A81687A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270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9481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132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9869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818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126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73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88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206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5205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739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3814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525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061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49552" y="3401981"/>
            <a:ext cx="53721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629775" y="3616586"/>
            <a:ext cx="4611655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2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6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5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7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4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0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8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87" y="187779"/>
            <a:ext cx="55506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09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8019661" y="6329898"/>
            <a:ext cx="495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457200"/>
            <a:ext cx="5685995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5" name="Picture 2" descr="reative Commons License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65" y="6401628"/>
            <a:ext cx="8382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976765" y="6415091"/>
            <a:ext cx="57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This document is licensed with a 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2"/>
              </a:rPr>
              <a:t>Creative Commons Attribution 4.0 International License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©2017 </a:t>
            </a:r>
          </a:p>
        </p:txBody>
      </p:sp>
    </p:spTree>
    <p:extLst>
      <p:ext uri="{BB962C8B-B14F-4D97-AF65-F5344CB8AC3E}">
        <p14:creationId xmlns:p14="http://schemas.microsoft.com/office/powerpoint/2010/main" val="282788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sz="3300" dirty="0"/>
            </a:br>
            <a:br>
              <a:rPr lang="en-US" sz="3300" dirty="0"/>
            </a:br>
            <a:r>
              <a:rPr lang="en-US" sz="3300" dirty="0"/>
              <a:t>Cellphone Stuff!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Unit: 1</a:t>
            </a:r>
          </a:p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GSM</a:t>
            </a: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Bursts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Basically raw packets, sort of</a:t>
            </a:r>
          </a:p>
          <a:p>
            <a:r>
              <a:rPr lang="en-US" dirty="0"/>
              <a:t>Fast flying, remember: 1 burst every 576.9</a:t>
            </a:r>
            <a:r>
              <a:rPr lang="el-GR" dirty="0"/>
              <a:t>μ</a:t>
            </a:r>
            <a:r>
              <a:rPr lang="en-US" dirty="0"/>
              <a:t>s </a:t>
            </a:r>
          </a:p>
          <a:p>
            <a:r>
              <a:rPr lang="en-US" dirty="0"/>
              <a:t>Contain 148 bits</a:t>
            </a:r>
          </a:p>
          <a:p>
            <a:pPr lvl="1"/>
            <a:r>
              <a:rPr lang="en-US" dirty="0"/>
              <a:t>Only 57 bits of actual data b/c of encoding</a:t>
            </a:r>
          </a:p>
          <a:p>
            <a:r>
              <a:rPr lang="en-US" dirty="0"/>
              <a:t>What exists here?</a:t>
            </a:r>
          </a:p>
          <a:p>
            <a:pPr lvl="1"/>
            <a:r>
              <a:rPr lang="en-US" dirty="0"/>
              <a:t>2X 8.25 bits of guard band (kind of)</a:t>
            </a:r>
          </a:p>
          <a:p>
            <a:pPr lvl="1"/>
            <a:r>
              <a:rPr lang="en-US" dirty="0"/>
              <a:t>2X  3 tail bits (used for your encoder to sync up, basically)</a:t>
            </a:r>
          </a:p>
          <a:p>
            <a:pPr lvl="1"/>
            <a:r>
              <a:rPr lang="en-US" dirty="0"/>
              <a:t>2X 1 bit stealing flags (indicators of a FACCH</a:t>
            </a:r>
            <a:r>
              <a:rPr lang="is-IS" dirty="0"/>
              <a:t>… this comes later)</a:t>
            </a:r>
          </a:p>
          <a:p>
            <a:pPr lvl="1"/>
            <a:r>
              <a:rPr lang="is-IS" dirty="0"/>
              <a:t>26 bits of training sequence</a:t>
            </a:r>
          </a:p>
          <a:p>
            <a:pPr lvl="2"/>
            <a:r>
              <a:rPr lang="is-IS" dirty="0"/>
              <a:t>8 different nuber combos, keeps our BTS identified seperate from others</a:t>
            </a:r>
          </a:p>
          <a:p>
            <a:pPr lvl="2"/>
            <a:r>
              <a:rPr lang="is-IS" dirty="0"/>
              <a:t>Also helps estimate problems, time delays, jitter, ISL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B4BF67-53F0-4094-8DAE-8DFAB62E09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5830" y="230190"/>
            <a:ext cx="5517917" cy="1327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009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That’s enough burst talk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That’s as “deep” as we’ll go into a GSM packet</a:t>
            </a:r>
          </a:p>
          <a:p>
            <a:endParaRPr lang="en-US" dirty="0"/>
          </a:p>
          <a:p>
            <a:r>
              <a:rPr lang="en-US" dirty="0"/>
              <a:t>Which</a:t>
            </a:r>
            <a:r>
              <a:rPr lang="is-IS" dirty="0"/>
              <a:t>… is pretty deep actually...</a:t>
            </a:r>
          </a:p>
          <a:p>
            <a:pPr lvl="1"/>
            <a:endParaRPr lang="is-IS" dirty="0"/>
          </a:p>
          <a:p>
            <a:r>
              <a:rPr lang="is-IS" dirty="0"/>
              <a:t>Fun fact, with the guard bands, the margin of timing error is about:</a:t>
            </a:r>
          </a:p>
          <a:p>
            <a:pPr lvl="1"/>
            <a:r>
              <a:rPr lang="en-US" dirty="0"/>
              <a:t>31</a:t>
            </a:r>
            <a:r>
              <a:rPr lang="el-GR" dirty="0"/>
              <a:t>μ</a:t>
            </a:r>
            <a:r>
              <a:rPr lang="en-US" dirty="0"/>
              <a:t>s   (.031ms)</a:t>
            </a:r>
          </a:p>
        </p:txBody>
      </p:sp>
    </p:spTree>
    <p:extLst>
      <p:ext uri="{BB962C8B-B14F-4D97-AF65-F5344CB8AC3E}">
        <p14:creationId xmlns:p14="http://schemas.microsoft.com/office/powerpoint/2010/main" val="2800108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are tricky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 data is too big for a burst</a:t>
            </a:r>
          </a:p>
          <a:p>
            <a:r>
              <a:rPr lang="en-US" dirty="0"/>
              <a:t>They become interleaved over multiple burst periods</a:t>
            </a:r>
          </a:p>
        </p:txBody>
      </p:sp>
    </p:spTree>
    <p:extLst>
      <p:ext uri="{BB962C8B-B14F-4D97-AF65-F5344CB8AC3E}">
        <p14:creationId xmlns:p14="http://schemas.microsoft.com/office/powerpoint/2010/main" val="234919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0719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Logical Channels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732755"/>
            <a:ext cx="7886700" cy="24442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We’ve gone down to the burst</a:t>
            </a:r>
            <a:r>
              <a:rPr lang="is-IS" dirty="0"/>
              <a:t>…</a:t>
            </a:r>
          </a:p>
          <a:p>
            <a:pPr marL="0" indent="0" algn="ctr">
              <a:buNone/>
            </a:pPr>
            <a:r>
              <a:rPr lang="is-IS" dirty="0"/>
              <a:t>Let’s go up a bit</a:t>
            </a:r>
          </a:p>
          <a:p>
            <a:pPr marL="0" indent="0" algn="ctr">
              <a:buNone/>
            </a:pPr>
            <a:r>
              <a:rPr lang="is-IS" dirty="0"/>
              <a:t>Still living at L1 of GSM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034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Identity is important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Your MS needs to know it’s locking onto the right BTS</a:t>
            </a:r>
          </a:p>
          <a:p>
            <a:r>
              <a:rPr lang="en-US" dirty="0"/>
              <a:t>Some things are unique to T0 &amp; Combination V</a:t>
            </a:r>
          </a:p>
          <a:p>
            <a:pPr lvl="1"/>
            <a:r>
              <a:rPr lang="en-US" dirty="0"/>
              <a:t>FCCH: Frequency Correction Channel</a:t>
            </a:r>
          </a:p>
          <a:p>
            <a:pPr lvl="2"/>
            <a:r>
              <a:rPr lang="en-US" dirty="0"/>
              <a:t>Transmit all zeros!</a:t>
            </a:r>
          </a:p>
          <a:p>
            <a:pPr lvl="2"/>
            <a:r>
              <a:rPr lang="en-US" dirty="0"/>
              <a:t>Makes a solid tone when demodulated</a:t>
            </a:r>
          </a:p>
          <a:p>
            <a:pPr lvl="2"/>
            <a:r>
              <a:rPr lang="en-US" dirty="0"/>
              <a:t>MS uses this to lock on its oscillator</a:t>
            </a:r>
          </a:p>
          <a:p>
            <a:pPr lvl="1"/>
            <a:r>
              <a:rPr lang="en-US" dirty="0"/>
              <a:t>SCH: Synchronization Control Channel</a:t>
            </a:r>
          </a:p>
          <a:p>
            <a:pPr lvl="2"/>
            <a:r>
              <a:rPr lang="en-US" dirty="0"/>
              <a:t>Tells us where we are in this whole timing mess</a:t>
            </a:r>
          </a:p>
          <a:p>
            <a:pPr lvl="2"/>
            <a:r>
              <a:rPr lang="en-US" dirty="0" err="1"/>
              <a:t>Eg</a:t>
            </a:r>
            <a:r>
              <a:rPr lang="en-US" dirty="0"/>
              <a:t>: T0 C1</a:t>
            </a:r>
          </a:p>
          <a:p>
            <a:pPr lvl="1"/>
            <a:r>
              <a:rPr lang="en-US" dirty="0"/>
              <a:t>BCCH: Broadcast Control Channel</a:t>
            </a:r>
          </a:p>
          <a:p>
            <a:pPr lvl="2"/>
            <a:r>
              <a:rPr lang="en-US" dirty="0"/>
              <a:t>Important info! Cell identity, how to access it, what ARFCNs to use, how to register, and:</a:t>
            </a:r>
          </a:p>
          <a:p>
            <a:pPr lvl="2"/>
            <a:r>
              <a:rPr lang="en-US" dirty="0"/>
              <a:t>Do you take emergency calls?</a:t>
            </a:r>
          </a:p>
        </p:txBody>
      </p:sp>
    </p:spTree>
    <p:extLst>
      <p:ext uri="{BB962C8B-B14F-4D97-AF65-F5344CB8AC3E}">
        <p14:creationId xmlns:p14="http://schemas.microsoft.com/office/powerpoint/2010/main" val="2802962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are the units of cellular RF divided up into?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Frequency bands</a:t>
            </a:r>
          </a:p>
          <a:p>
            <a:r>
              <a:rPr lang="en-US" dirty="0"/>
              <a:t>What frequencies do cellular devices tend to live on?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850 MHz - US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08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Bands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Three primary regions</a:t>
            </a:r>
          </a:p>
          <a:p>
            <a:pPr lvl="1"/>
            <a:r>
              <a:rPr lang="en-US" dirty="0"/>
              <a:t>1 Europe and Africa</a:t>
            </a:r>
          </a:p>
          <a:p>
            <a:pPr lvl="1"/>
            <a:r>
              <a:rPr lang="en-US" dirty="0"/>
              <a:t>2 Americas</a:t>
            </a:r>
          </a:p>
          <a:p>
            <a:pPr lvl="1"/>
            <a:r>
              <a:rPr lang="en-US" dirty="0"/>
              <a:t>3 Asia</a:t>
            </a:r>
          </a:p>
          <a:p>
            <a:r>
              <a:rPr lang="en-US" dirty="0"/>
              <a:t>Quad Band Handsets?</a:t>
            </a:r>
          </a:p>
          <a:p>
            <a:pPr lvl="1"/>
            <a:r>
              <a:rPr lang="en-US" dirty="0"/>
              <a:t>”World Phones”</a:t>
            </a:r>
          </a:p>
          <a:p>
            <a:pPr lvl="1"/>
            <a:r>
              <a:rPr lang="en-US" dirty="0"/>
              <a:t>Support 850, 900, 1800, </a:t>
            </a:r>
            <a:br>
              <a:rPr lang="en-US" dirty="0"/>
            </a:br>
            <a:r>
              <a:rPr lang="en-US" dirty="0"/>
              <a:t>1900 MHz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F2067C-70EE-49DB-96DA-BFA495ED8F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0229" y="1825625"/>
            <a:ext cx="5209939" cy="2453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647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Loss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usually lose around 3% of voice data</a:t>
            </a:r>
          </a:p>
          <a:p>
            <a:r>
              <a:rPr lang="en-US" dirty="0"/>
              <a:t>5-7% isn’t too bad</a:t>
            </a:r>
          </a:p>
          <a:p>
            <a:r>
              <a:rPr lang="en-US" dirty="0"/>
              <a:t>10% &lt;- sounds funny</a:t>
            </a:r>
          </a:p>
          <a:p>
            <a:endParaRPr lang="en-US" dirty="0"/>
          </a:p>
          <a:p>
            <a:r>
              <a:rPr lang="en-US" dirty="0"/>
              <a:t>SMS solves many problems for us! </a:t>
            </a:r>
          </a:p>
          <a:p>
            <a:pPr lvl="1"/>
            <a:r>
              <a:rPr lang="en-US" dirty="0"/>
              <a:t>Why??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It’s just text</a:t>
            </a:r>
          </a:p>
        </p:txBody>
      </p:sp>
    </p:spTree>
    <p:extLst>
      <p:ext uri="{BB962C8B-B14F-4D97-AF65-F5344CB8AC3E}">
        <p14:creationId xmlns:p14="http://schemas.microsoft.com/office/powerpoint/2010/main" val="1466071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Message Service (SMS)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GSM allows SMS messages to use unused bandwidth.</a:t>
            </a:r>
          </a:p>
          <a:p>
            <a:r>
              <a:rPr lang="en-US" dirty="0"/>
              <a:t>Tough to max out system capacity</a:t>
            </a:r>
          </a:p>
          <a:p>
            <a:r>
              <a:rPr lang="en-US" dirty="0"/>
              <a:t>Around 1800 messages per ARFCN per minute</a:t>
            </a:r>
          </a:p>
          <a:p>
            <a:endParaRPr lang="en-US" dirty="0"/>
          </a:p>
          <a:p>
            <a:r>
              <a:rPr lang="en-US" dirty="0"/>
              <a:t>SMS doesn’t care about data loss so much</a:t>
            </a:r>
          </a:p>
          <a:p>
            <a:pPr lvl="1"/>
            <a:r>
              <a:rPr lang="en-US" dirty="0"/>
              <a:t>Retransmission!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753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inside GSM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Essentially an OSI Model</a:t>
            </a:r>
            <a:r>
              <a:rPr lang="is-IS" dirty="0"/>
              <a:t>… </a:t>
            </a:r>
          </a:p>
          <a:p>
            <a:r>
              <a:rPr lang="is-IS" dirty="0"/>
              <a:t>Only 3 layers of fun</a:t>
            </a:r>
          </a:p>
          <a:p>
            <a:endParaRPr lang="is-IS" dirty="0"/>
          </a:p>
          <a:p>
            <a:r>
              <a:rPr lang="is-IS" dirty="0"/>
              <a:t>L3- communication Management Layer</a:t>
            </a:r>
          </a:p>
          <a:p>
            <a:r>
              <a:rPr lang="is-IS" dirty="0"/>
              <a:t>L2- Data Link Layer</a:t>
            </a:r>
          </a:p>
          <a:p>
            <a:r>
              <a:rPr lang="is-IS" dirty="0"/>
              <a:t>L1- Physical Layer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924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 1: Timing is Everything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368495" cy="4351338"/>
          </a:xfrm>
        </p:spPr>
        <p:txBody>
          <a:bodyPr>
            <a:normAutofit/>
          </a:bodyPr>
          <a:lstStyle/>
          <a:p>
            <a:r>
              <a:rPr lang="en-US" dirty="0"/>
              <a:t>We’re using 8-way TDMA</a:t>
            </a:r>
          </a:p>
          <a:p>
            <a:r>
              <a:rPr lang="en-US" dirty="0"/>
              <a:t>Time slots are actually called ‘physical channels’ </a:t>
            </a:r>
          </a:p>
          <a:p>
            <a:endParaRPr lang="en-US" dirty="0"/>
          </a:p>
          <a:p>
            <a:r>
              <a:rPr lang="en-US" dirty="0"/>
              <a:t>How many “full-rate” calls can we handle over 8 physical channels?</a:t>
            </a:r>
          </a:p>
          <a:p>
            <a:r>
              <a:rPr lang="en-US" dirty="0"/>
              <a:t>Question: How much voice data do you lose?</a:t>
            </a:r>
          </a:p>
          <a:p>
            <a:r>
              <a:rPr lang="en-US" dirty="0"/>
              <a:t>What would half-rate do for us?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03F92A-1580-4816-9F56-D545BD49DE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6729" y="906317"/>
            <a:ext cx="1036410" cy="5371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043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Channels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5571734" cy="4351338"/>
          </a:xfrm>
        </p:spPr>
        <p:txBody>
          <a:bodyPr>
            <a:normAutofit/>
          </a:bodyPr>
          <a:lstStyle/>
          <a:p>
            <a:r>
              <a:rPr lang="en-US" dirty="0"/>
              <a:t>What can we do on a channel?</a:t>
            </a:r>
          </a:p>
          <a:p>
            <a:pPr lvl="1"/>
            <a:r>
              <a:rPr lang="en-US" dirty="0"/>
              <a:t>Remember: T0 through T7  = 8 channels</a:t>
            </a:r>
          </a:p>
          <a:p>
            <a:r>
              <a:rPr lang="en-US" dirty="0"/>
              <a:t>Restricted to certain things</a:t>
            </a:r>
            <a:r>
              <a:rPr lang="is-IS" dirty="0"/>
              <a:t>… called Combinations</a:t>
            </a:r>
          </a:p>
          <a:p>
            <a:endParaRPr lang="en-US" dirty="0"/>
          </a:p>
          <a:p>
            <a:r>
              <a:rPr lang="en-US" dirty="0"/>
              <a:t>Combination V: The Beacon</a:t>
            </a:r>
          </a:p>
          <a:p>
            <a:pPr lvl="1"/>
            <a:r>
              <a:rPr lang="en-US" dirty="0"/>
              <a:t>Reserved and always sent at T0</a:t>
            </a:r>
          </a:p>
          <a:p>
            <a:r>
              <a:rPr lang="en-US" dirty="0"/>
              <a:t>Combination I: full rate traffic</a:t>
            </a:r>
          </a:p>
          <a:p>
            <a:pPr lvl="1"/>
            <a:r>
              <a:rPr lang="en-US" dirty="0"/>
              <a:t>Used for voice or GPRS (slow data)</a:t>
            </a:r>
          </a:p>
          <a:p>
            <a:r>
              <a:rPr lang="en-US" dirty="0"/>
              <a:t>Combination VII: SMS</a:t>
            </a:r>
          </a:p>
          <a:p>
            <a:pPr lvl="1"/>
            <a:r>
              <a:rPr lang="en-US" dirty="0"/>
              <a:t> (and management sort of stuff)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E3D06E-B907-44B6-B923-BF6B6E7F12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9613" y="1690689"/>
            <a:ext cx="321692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650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Combinations: The Breakdown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Combinations are broken down into “logical channels”</a:t>
            </a:r>
          </a:p>
          <a:p>
            <a:r>
              <a:rPr lang="en-US" dirty="0"/>
              <a:t>Logical vs Physical channel?</a:t>
            </a:r>
          </a:p>
          <a:p>
            <a:pPr lvl="1"/>
            <a:r>
              <a:rPr lang="en-US" dirty="0"/>
              <a:t>Physical channel = single time slot</a:t>
            </a:r>
          </a:p>
          <a:p>
            <a:pPr lvl="1"/>
            <a:r>
              <a:rPr lang="en-US" dirty="0"/>
              <a:t>Logical Channel = data carried in physical channel</a:t>
            </a:r>
          </a:p>
          <a:p>
            <a:pPr lvl="1"/>
            <a:endParaRPr lang="en-US" dirty="0"/>
          </a:p>
          <a:p>
            <a:r>
              <a:rPr lang="en-US" dirty="0"/>
              <a:t>It takes about 4.62ms to send a burst on all 8 physical channels</a:t>
            </a:r>
          </a:p>
          <a:p>
            <a:r>
              <a:rPr lang="en-US" dirty="0"/>
              <a:t>Every physical channel is divided into 50 burst periods</a:t>
            </a:r>
          </a:p>
          <a:p>
            <a:pPr lvl="1"/>
            <a:r>
              <a:rPr lang="en-US" dirty="0"/>
              <a:t>What’s a burst?</a:t>
            </a:r>
          </a:p>
          <a:p>
            <a:pPr lvl="1"/>
            <a:r>
              <a:rPr lang="en-US" dirty="0"/>
              <a:t>Lasts for about 15/26 </a:t>
            </a:r>
            <a:r>
              <a:rPr lang="en-US" dirty="0" err="1"/>
              <a:t>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448515"/>
      </p:ext>
    </p:extLst>
  </p:cSld>
  <p:clrMapOvr>
    <a:masterClrMapping/>
  </p:clrMapOvr>
</p:sld>
</file>

<file path=ppt/theme/theme1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C5 Modules</Template>
  <TotalTime>2143</TotalTime>
  <Words>630</Words>
  <Application>Microsoft Office PowerPoint</Application>
  <PresentationFormat>On-screen Show (4:3)</PresentationFormat>
  <Paragraphs>119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PP_C5Modules_CC_License_standard</vt:lpstr>
      <vt:lpstr>  Cellphone Stuff!</vt:lpstr>
      <vt:lpstr>Review</vt:lpstr>
      <vt:lpstr>Frequency Bands</vt:lpstr>
      <vt:lpstr>Data Loss</vt:lpstr>
      <vt:lpstr>Short Message Service (SMS)</vt:lpstr>
      <vt:lpstr>What’s inside GSM</vt:lpstr>
      <vt:lpstr>Layer 1: Timing is Everything</vt:lpstr>
      <vt:lpstr>Physical Channels</vt:lpstr>
      <vt:lpstr>Combinations: The Breakdown</vt:lpstr>
      <vt:lpstr>Bursts</vt:lpstr>
      <vt:lpstr>That’s enough burst talk</vt:lpstr>
      <vt:lpstr>Things are tricky</vt:lpstr>
      <vt:lpstr>Logical Channels</vt:lpstr>
      <vt:lpstr>Identity is important</vt:lpstr>
    </vt:vector>
  </TitlesOfParts>
  <Company>University of California at Davis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Bishop</dc:creator>
  <cp:lastModifiedBy>Griffin Egner</cp:lastModifiedBy>
  <cp:revision>189</cp:revision>
  <cp:lastPrinted>2016-07-18T16:40:10Z</cp:lastPrinted>
  <dcterms:created xsi:type="dcterms:W3CDTF">2016-07-03T20:12:42Z</dcterms:created>
  <dcterms:modified xsi:type="dcterms:W3CDTF">2017-08-25T17:31:10Z</dcterms:modified>
</cp:coreProperties>
</file>