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6" r:id="rId1"/>
  </p:sldMasterIdLst>
  <p:notesMasterIdLst>
    <p:notesMasterId r:id="rId16"/>
  </p:notesMasterIdLst>
  <p:sldIdLst>
    <p:sldId id="256" r:id="rId2"/>
    <p:sldId id="303" r:id="rId3"/>
    <p:sldId id="310" r:id="rId4"/>
    <p:sldId id="314" r:id="rId5"/>
    <p:sldId id="315" r:id="rId6"/>
    <p:sldId id="316" r:id="rId7"/>
    <p:sldId id="313" r:id="rId8"/>
    <p:sldId id="312" r:id="rId9"/>
    <p:sldId id="311" r:id="rId10"/>
    <p:sldId id="309" r:id="rId11"/>
    <p:sldId id="308" r:id="rId12"/>
    <p:sldId id="307" r:id="rId13"/>
    <p:sldId id="306" r:id="rId14"/>
    <p:sldId id="305" r:id="rId15"/>
  </p:sldIdLst>
  <p:sldSz cx="9144000" cy="6858000" type="screen4x3"/>
  <p:notesSz cx="7315200" cy="9601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33" autoAdjust="0"/>
    <p:restoredTop sz="81868" autoAdjust="0"/>
  </p:normalViewPr>
  <p:slideViewPr>
    <p:cSldViewPr snapToGrid="0" snapToObjects="1">
      <p:cViewPr varScale="1">
        <p:scale>
          <a:sx n="56" d="100"/>
          <a:sy n="56" d="100"/>
        </p:scale>
        <p:origin x="1504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6F34958D-5910-2B4E-8346-D45CE8D303AB}" type="datetimeFigureOut">
              <a:rPr lang="en-US" smtClean="0"/>
              <a:t>8/25/2017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D27B6843-3AD9-D947-BFC2-4A81687A71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3215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7B6843-3AD9-D947-BFC2-4A81687A714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592709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7B6843-3AD9-D947-BFC2-4A81687A714D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94811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7B6843-3AD9-D947-BFC2-4A81687A714D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61327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7B6843-3AD9-D947-BFC2-4A81687A714D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98696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7B6843-3AD9-D947-BFC2-4A81687A714D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18180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7B6843-3AD9-D947-BFC2-4A81687A714D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41261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7B6843-3AD9-D947-BFC2-4A81687A714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41733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7B6843-3AD9-D947-BFC2-4A81687A714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85881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7B6843-3AD9-D947-BFC2-4A81687A714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22067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7B6843-3AD9-D947-BFC2-4A81687A714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5205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7B6843-3AD9-D947-BFC2-4A81687A714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73968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7B6843-3AD9-D947-BFC2-4A81687A714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838147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7B6843-3AD9-D947-BFC2-4A81687A714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015255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7B6843-3AD9-D947-BFC2-4A81687A714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0616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2249552" y="3401981"/>
            <a:ext cx="5372100" cy="2059641"/>
            <a:chOff x="914400" y="3657600"/>
            <a:chExt cx="7162800" cy="2059641"/>
          </a:xfrm>
        </p:grpSpPr>
        <p:sp>
          <p:nvSpPr>
            <p:cNvPr id="11" name="Rectangle 10"/>
            <p:cNvSpPr/>
            <p:nvPr/>
          </p:nvSpPr>
          <p:spPr>
            <a:xfrm>
              <a:off x="914400" y="3657600"/>
              <a:ext cx="7162800" cy="1295400"/>
            </a:xfrm>
            <a:prstGeom prst="rect">
              <a:avLst/>
            </a:prstGeom>
            <a:noFill/>
            <a:ln w="12700">
              <a:solidFill>
                <a:srgbClr val="2955A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914400" y="5069541"/>
              <a:ext cx="7162800" cy="647700"/>
            </a:xfrm>
            <a:prstGeom prst="rect">
              <a:avLst/>
            </a:prstGeom>
            <a:noFill/>
            <a:ln w="12700">
              <a:solidFill>
                <a:srgbClr val="2955A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914400" y="3657600"/>
              <a:ext cx="228600" cy="1295400"/>
            </a:xfrm>
            <a:prstGeom prst="rect">
              <a:avLst/>
            </a:prstGeom>
            <a:solidFill>
              <a:srgbClr val="2955A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914400" y="5069541"/>
              <a:ext cx="228600" cy="647700"/>
            </a:xfrm>
            <a:prstGeom prst="rect">
              <a:avLst/>
            </a:prstGeom>
            <a:solidFill>
              <a:srgbClr val="2955A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  <p:sp>
        <p:nvSpPr>
          <p:cNvPr id="15" name="Title 1"/>
          <p:cNvSpPr>
            <a:spLocks noGrp="1"/>
          </p:cNvSpPr>
          <p:nvPr>
            <p:ph type="ctrTitle" hasCustomPrompt="1"/>
          </p:nvPr>
        </p:nvSpPr>
        <p:spPr>
          <a:xfrm>
            <a:off x="2629775" y="3616586"/>
            <a:ext cx="4611655" cy="803564"/>
          </a:xfrm>
          <a:prstGeom prst="rect">
            <a:avLst/>
          </a:prstGeom>
        </p:spPr>
        <p:txBody>
          <a:bodyPr anchor="b">
            <a:noAutofit/>
          </a:bodyPr>
          <a:lstStyle>
            <a:lvl1pPr algn="l">
              <a:defRPr lang="en-US" sz="3000" b="1" kern="1200" baseline="0" dirty="0" smtClean="0">
                <a:solidFill>
                  <a:srgbClr val="2955A6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Module Name</a:t>
            </a:r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3"/>
          </p:nvPr>
        </p:nvSpPr>
        <p:spPr>
          <a:xfrm>
            <a:off x="2629775" y="4998325"/>
            <a:ext cx="4220429" cy="278892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/>
            </a:lvl1pPr>
            <a:lvl3pPr marL="685800" indent="0">
              <a:buNone/>
              <a:defRPr/>
            </a:lvl3pPr>
            <a:lvl5pPr marL="1371600" indent="0" algn="l"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74277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Slide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6FE3C-7E70-4420-AA12-392E0D4EE9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98629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6FE3C-7E70-4420-AA12-392E0D4EE9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7512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6FE3C-7E70-4420-AA12-392E0D4EE9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1768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6FE3C-7E70-4420-AA12-392E0D4EE9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93428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6FE3C-7E70-4420-AA12-392E0D4EE9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6053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6FE3C-7E70-4420-AA12-392E0D4EE9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820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6FE3C-7E70-4420-AA12-392E0D4EE9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4588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as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2587" y="187779"/>
            <a:ext cx="5550681" cy="66702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490986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hyperlink" Target="https://creativecommons.org/licenses/by/4.0/" TargetMode="Externa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 title="Page Number"/>
          <p:cNvSpPr>
            <a:spLocks noGrp="1"/>
          </p:cNvSpPr>
          <p:nvPr>
            <p:ph type="sldNum" sz="quarter" idx="4"/>
          </p:nvPr>
        </p:nvSpPr>
        <p:spPr>
          <a:xfrm>
            <a:off x="8019661" y="6329898"/>
            <a:ext cx="4956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26FE3C-7E70-4420-AA12-392E0D4EE99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457200"/>
            <a:ext cx="5685995" cy="1101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4826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171450" marR="0" lvl="0" indent="-17145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Click to edit M</a:t>
            </a:r>
          </a:p>
          <a:p>
            <a:pPr lvl="0"/>
            <a:r>
              <a:rPr lang="en-US" dirty="0"/>
              <a:t>aster text styles</a:t>
            </a:r>
          </a:p>
          <a:p>
            <a:pPr lvl="1"/>
            <a:r>
              <a:rPr lang="en-US" dirty="0"/>
              <a:t>Second </a:t>
            </a:r>
            <a:r>
              <a:rPr lang="en-US" dirty="0" err="1"/>
              <a:t>levelThird</a:t>
            </a:r>
            <a:r>
              <a:rPr lang="en-US" dirty="0"/>
              <a:t>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1" y="90100"/>
            <a:ext cx="13856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1350"/>
          </a:p>
        </p:txBody>
      </p:sp>
      <p:pic>
        <p:nvPicPr>
          <p:cNvPr id="1025" name="Picture 2" descr="reative Commons License"/>
          <p:cNvPicPr>
            <a:picLocks noChangeAspect="1" noChangeArrowheads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565" y="6401628"/>
            <a:ext cx="838200" cy="292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3"/>
          <p:cNvSpPr>
            <a:spLocks noChangeArrowheads="1"/>
          </p:cNvSpPr>
          <p:nvPr userDrawn="1"/>
        </p:nvSpPr>
        <p:spPr bwMode="auto">
          <a:xfrm>
            <a:off x="976765" y="6415091"/>
            <a:ext cx="5700600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x-none" altLang="x-none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 This document is licensed with a </a:t>
            </a:r>
            <a:r>
              <a:rPr kumimoji="0" lang="x-none" altLang="x-none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hlinkClick r:id="rId12"/>
              </a:rPr>
              <a:t>Creative Commons Attribution 4.0 International License</a:t>
            </a:r>
            <a:r>
              <a:rPr kumimoji="0" lang="x-none" altLang="x-none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©2017 </a:t>
            </a:r>
          </a:p>
        </p:txBody>
      </p:sp>
    </p:spTree>
    <p:extLst>
      <p:ext uri="{BB962C8B-B14F-4D97-AF65-F5344CB8AC3E}">
        <p14:creationId xmlns:p14="http://schemas.microsoft.com/office/powerpoint/2010/main" val="28278834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marR="0" indent="-171450" algn="l" defTabSz="685800" rtl="0" eaLnBrk="1" fontAlgn="auto" latinLnBrk="0" hangingPunct="1">
        <a:lnSpc>
          <a:spcPct val="90000"/>
        </a:lnSpc>
        <a:spcBef>
          <a:spcPts val="750"/>
        </a:spcBef>
        <a:spcAft>
          <a:spcPts val="0"/>
        </a:spcAft>
        <a:buClrTx/>
        <a:buSzTx/>
        <a:buFont typeface="Arial" panose="020B0604020202020204" pitchFamily="34" charset="0"/>
        <a:buChar char="•"/>
        <a:tabLst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br>
              <a:rPr lang="en-US" sz="3300" dirty="0"/>
            </a:br>
            <a:br>
              <a:rPr lang="en-US" sz="3300" dirty="0"/>
            </a:br>
            <a:r>
              <a:rPr lang="en-US" sz="3300" dirty="0"/>
              <a:t>Cellphone Stuff!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body" sz="quarter" idx="13"/>
          </p:nvPr>
        </p:nvSpPr>
        <p:spPr/>
        <p:txBody>
          <a:bodyPr>
            <a:noAutofit/>
          </a:bodyPr>
          <a:lstStyle/>
          <a:p>
            <a:pPr algn="l"/>
            <a:r>
              <a:rPr lang="en-US" sz="2000" b="1" dirty="0">
                <a:solidFill>
                  <a:schemeClr val="accent5">
                    <a:lumMod val="75000"/>
                  </a:schemeClr>
                </a:solidFill>
              </a:rPr>
              <a:t>Unit: 1</a:t>
            </a:r>
          </a:p>
          <a:p>
            <a:pPr algn="l"/>
            <a:r>
              <a:rPr lang="en-US" sz="2000" b="1" dirty="0">
                <a:solidFill>
                  <a:schemeClr val="accent5">
                    <a:lumMod val="75000"/>
                  </a:schemeClr>
                </a:solidFill>
              </a:rPr>
              <a:t>GSM</a:t>
            </a:r>
          </a:p>
        </p:txBody>
      </p:sp>
    </p:spTree>
    <p:extLst>
      <p:ext uri="{BB962C8B-B14F-4D97-AF65-F5344CB8AC3E}">
        <p14:creationId xmlns:p14="http://schemas.microsoft.com/office/powerpoint/2010/main" val="27043453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Bursts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Basically raw packets, sort of</a:t>
            </a:r>
          </a:p>
          <a:p>
            <a:r>
              <a:rPr lang="en-US" dirty="0"/>
              <a:t>Fast flying, remember: 1 burst every 576.9</a:t>
            </a:r>
            <a:r>
              <a:rPr lang="el-GR" dirty="0"/>
              <a:t>μ</a:t>
            </a:r>
            <a:r>
              <a:rPr lang="en-US" dirty="0"/>
              <a:t>s </a:t>
            </a:r>
          </a:p>
          <a:p>
            <a:r>
              <a:rPr lang="en-US" dirty="0"/>
              <a:t>Contain 148 bits</a:t>
            </a:r>
          </a:p>
          <a:p>
            <a:pPr lvl="1"/>
            <a:r>
              <a:rPr lang="en-US" dirty="0"/>
              <a:t>Only 57 bits of actual data b/c of encoding</a:t>
            </a:r>
          </a:p>
          <a:p>
            <a:r>
              <a:rPr lang="en-US" dirty="0"/>
              <a:t>What exists here?</a:t>
            </a:r>
          </a:p>
          <a:p>
            <a:pPr lvl="1"/>
            <a:r>
              <a:rPr lang="en-US" dirty="0"/>
              <a:t>2X 8.25 bits of guard band (kind of)</a:t>
            </a:r>
          </a:p>
          <a:p>
            <a:pPr lvl="1"/>
            <a:r>
              <a:rPr lang="en-US" dirty="0"/>
              <a:t>2X  3 tail bits (used for your encoder to sync up, basically)</a:t>
            </a:r>
          </a:p>
          <a:p>
            <a:pPr lvl="1"/>
            <a:r>
              <a:rPr lang="en-US" dirty="0"/>
              <a:t>2X 1 bit stealing flags (indicators of a FACCH</a:t>
            </a:r>
            <a:r>
              <a:rPr lang="is-IS" dirty="0"/>
              <a:t>… this comes later)</a:t>
            </a:r>
          </a:p>
          <a:p>
            <a:pPr lvl="1"/>
            <a:r>
              <a:rPr lang="is-IS" dirty="0"/>
              <a:t>26 bits of training sequence</a:t>
            </a:r>
          </a:p>
          <a:p>
            <a:pPr lvl="2"/>
            <a:r>
              <a:rPr lang="is-IS" dirty="0"/>
              <a:t>8 different nuber combos, keeps our BTS identified seperate from others</a:t>
            </a:r>
          </a:p>
          <a:p>
            <a:pPr lvl="2"/>
            <a:r>
              <a:rPr lang="is-IS" dirty="0"/>
              <a:t>Also helps estimate problems, time delays, jitter, ISL</a:t>
            </a: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4B4BF67-53F0-4094-8DAE-8DFAB62E09D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05830" y="230190"/>
            <a:ext cx="5517917" cy="1327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50099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That’s enough burst talk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That’s as “deep” as we’ll go into a GSM packet</a:t>
            </a:r>
          </a:p>
          <a:p>
            <a:endParaRPr lang="en-US" dirty="0"/>
          </a:p>
          <a:p>
            <a:r>
              <a:rPr lang="en-US" dirty="0"/>
              <a:t>Which</a:t>
            </a:r>
            <a:r>
              <a:rPr lang="is-IS" dirty="0"/>
              <a:t>… is pretty deep actually...</a:t>
            </a:r>
          </a:p>
          <a:p>
            <a:pPr lvl="1"/>
            <a:endParaRPr lang="is-IS" dirty="0"/>
          </a:p>
          <a:p>
            <a:r>
              <a:rPr lang="is-IS" dirty="0"/>
              <a:t>Fun fact, with the guard bands, the margin of timing error is about:</a:t>
            </a:r>
          </a:p>
          <a:p>
            <a:pPr lvl="1"/>
            <a:r>
              <a:rPr lang="en-US" dirty="0"/>
              <a:t>31</a:t>
            </a:r>
            <a:r>
              <a:rPr lang="el-GR" dirty="0"/>
              <a:t>μ</a:t>
            </a:r>
            <a:r>
              <a:rPr lang="en-US" dirty="0"/>
              <a:t>s   (.031ms)</a:t>
            </a:r>
          </a:p>
        </p:txBody>
      </p:sp>
    </p:spTree>
    <p:extLst>
      <p:ext uri="{BB962C8B-B14F-4D97-AF65-F5344CB8AC3E}">
        <p14:creationId xmlns:p14="http://schemas.microsoft.com/office/powerpoint/2010/main" val="28001086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Things are tricky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Some data is too big for a burst</a:t>
            </a:r>
          </a:p>
          <a:p>
            <a:r>
              <a:rPr lang="en-US" dirty="0"/>
              <a:t>They become interleaved over multiple burst periods</a:t>
            </a:r>
          </a:p>
        </p:txBody>
      </p:sp>
    </p:spTree>
    <p:extLst>
      <p:ext uri="{BB962C8B-B14F-4D97-AF65-F5344CB8AC3E}">
        <p14:creationId xmlns:p14="http://schemas.microsoft.com/office/powerpoint/2010/main" val="2349199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407192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Logical Channels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3732755"/>
            <a:ext cx="7886700" cy="244420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/>
              <a:t>We’ve gone down to the burst</a:t>
            </a:r>
            <a:r>
              <a:rPr lang="is-IS" dirty="0"/>
              <a:t>…</a:t>
            </a:r>
          </a:p>
          <a:p>
            <a:pPr marL="0" indent="0" algn="ctr">
              <a:buNone/>
            </a:pPr>
            <a:r>
              <a:rPr lang="is-IS" dirty="0"/>
              <a:t>Let’s go up a bit</a:t>
            </a:r>
          </a:p>
          <a:p>
            <a:pPr marL="0" indent="0" algn="ctr">
              <a:buNone/>
            </a:pPr>
            <a:r>
              <a:rPr lang="is-IS" dirty="0"/>
              <a:t>Still living at L1 of GSM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70346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Identity is important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Your MS needs to know it’s locking onto the right BTS</a:t>
            </a:r>
          </a:p>
          <a:p>
            <a:r>
              <a:rPr lang="en-US" dirty="0"/>
              <a:t>Some things are unique to T0 &amp; Combination V</a:t>
            </a:r>
          </a:p>
          <a:p>
            <a:pPr lvl="1"/>
            <a:r>
              <a:rPr lang="en-US" dirty="0"/>
              <a:t>FCCH: Frequency Correction Channel</a:t>
            </a:r>
          </a:p>
          <a:p>
            <a:pPr lvl="2"/>
            <a:r>
              <a:rPr lang="en-US" dirty="0"/>
              <a:t>Transmit all zeros!</a:t>
            </a:r>
          </a:p>
          <a:p>
            <a:pPr lvl="2"/>
            <a:r>
              <a:rPr lang="en-US" dirty="0"/>
              <a:t>Makes a solid tone when demodulated</a:t>
            </a:r>
          </a:p>
          <a:p>
            <a:pPr lvl="2"/>
            <a:r>
              <a:rPr lang="en-US" dirty="0"/>
              <a:t>MS uses this to lock on its oscillator</a:t>
            </a:r>
          </a:p>
          <a:p>
            <a:pPr lvl="1"/>
            <a:r>
              <a:rPr lang="en-US" dirty="0"/>
              <a:t>SCH: Synchronization Control Channel</a:t>
            </a:r>
          </a:p>
          <a:p>
            <a:pPr lvl="2"/>
            <a:r>
              <a:rPr lang="en-US" dirty="0"/>
              <a:t>Tells us where we are in this whole timing mess</a:t>
            </a:r>
          </a:p>
          <a:p>
            <a:pPr lvl="2"/>
            <a:r>
              <a:rPr lang="en-US" dirty="0" err="1"/>
              <a:t>Eg</a:t>
            </a:r>
            <a:r>
              <a:rPr lang="en-US" dirty="0"/>
              <a:t>: T0 C1</a:t>
            </a:r>
          </a:p>
          <a:p>
            <a:pPr lvl="1"/>
            <a:r>
              <a:rPr lang="en-US" dirty="0"/>
              <a:t>BCCH: Broadcast Control Channel</a:t>
            </a:r>
          </a:p>
          <a:p>
            <a:pPr lvl="2"/>
            <a:r>
              <a:rPr lang="en-US" dirty="0"/>
              <a:t>Important info! Cell identity, how to access it, what ARFCNs to use, how to register, and:</a:t>
            </a:r>
          </a:p>
          <a:p>
            <a:pPr lvl="2"/>
            <a:r>
              <a:rPr lang="en-US" dirty="0"/>
              <a:t>Do you take emergency calls?</a:t>
            </a:r>
          </a:p>
        </p:txBody>
      </p:sp>
    </p:spTree>
    <p:extLst>
      <p:ext uri="{BB962C8B-B14F-4D97-AF65-F5344CB8AC3E}">
        <p14:creationId xmlns:p14="http://schemas.microsoft.com/office/powerpoint/2010/main" val="28029628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are the units of cellular RF divided up into?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Frequency bands</a:t>
            </a:r>
          </a:p>
          <a:p>
            <a:r>
              <a:rPr lang="en-US" dirty="0"/>
              <a:t>What frequencies do cellular devices tend to live on?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850 MHz - US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60894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Frequency Bands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Three primary regions</a:t>
            </a:r>
          </a:p>
          <a:p>
            <a:pPr lvl="1"/>
            <a:r>
              <a:rPr lang="en-US" dirty="0"/>
              <a:t>1 Europe and Africa</a:t>
            </a:r>
          </a:p>
          <a:p>
            <a:pPr lvl="1"/>
            <a:r>
              <a:rPr lang="en-US" dirty="0"/>
              <a:t>2 Americas</a:t>
            </a:r>
          </a:p>
          <a:p>
            <a:pPr lvl="1"/>
            <a:r>
              <a:rPr lang="en-US" dirty="0"/>
              <a:t>3 Asia</a:t>
            </a:r>
          </a:p>
          <a:p>
            <a:r>
              <a:rPr lang="en-US" dirty="0"/>
              <a:t>Quad Band Handsets?</a:t>
            </a:r>
          </a:p>
          <a:p>
            <a:pPr lvl="1"/>
            <a:r>
              <a:rPr lang="en-US" dirty="0"/>
              <a:t>”World Phones”</a:t>
            </a:r>
          </a:p>
          <a:p>
            <a:pPr lvl="1"/>
            <a:r>
              <a:rPr lang="en-US" dirty="0"/>
              <a:t>Support 850, 900, 1800, </a:t>
            </a:r>
            <a:br>
              <a:rPr lang="en-US" dirty="0"/>
            </a:br>
            <a:r>
              <a:rPr lang="en-US" dirty="0"/>
              <a:t>1900 MHz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BF2067C-70EE-49DB-96DA-BFA495ED8FD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20229" y="1825625"/>
            <a:ext cx="5209939" cy="2453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56475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Loss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We usually lose around 3% of voice data</a:t>
            </a:r>
          </a:p>
          <a:p>
            <a:r>
              <a:rPr lang="en-US" dirty="0"/>
              <a:t>5-7% isn’t too bad</a:t>
            </a:r>
          </a:p>
          <a:p>
            <a:r>
              <a:rPr lang="en-US" dirty="0"/>
              <a:t>10% &lt;- sounds funny</a:t>
            </a:r>
          </a:p>
          <a:p>
            <a:endParaRPr lang="en-US" dirty="0"/>
          </a:p>
          <a:p>
            <a:r>
              <a:rPr lang="en-US" dirty="0"/>
              <a:t>SMS solves many problems for us! </a:t>
            </a:r>
          </a:p>
          <a:p>
            <a:pPr lvl="1"/>
            <a:r>
              <a:rPr lang="en-US" dirty="0"/>
              <a:t>Why??</a:t>
            </a:r>
          </a:p>
          <a:p>
            <a:pPr lvl="2"/>
            <a:r>
              <a:rPr lang="en-US" dirty="0">
                <a:solidFill>
                  <a:srgbClr val="FF0000"/>
                </a:solidFill>
              </a:rPr>
              <a:t>It’s just text</a:t>
            </a:r>
          </a:p>
        </p:txBody>
      </p:sp>
    </p:spTree>
    <p:extLst>
      <p:ext uri="{BB962C8B-B14F-4D97-AF65-F5344CB8AC3E}">
        <p14:creationId xmlns:p14="http://schemas.microsoft.com/office/powerpoint/2010/main" val="14660718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Short Message Service (SMS)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GSM allows SMS messages to use unused bandwidth.</a:t>
            </a:r>
          </a:p>
          <a:p>
            <a:r>
              <a:rPr lang="en-US" dirty="0"/>
              <a:t>Tough to max out system capacity</a:t>
            </a:r>
          </a:p>
          <a:p>
            <a:r>
              <a:rPr lang="en-US" dirty="0"/>
              <a:t>Around 1800 messages per ARFCN per minute</a:t>
            </a:r>
          </a:p>
          <a:p>
            <a:endParaRPr lang="en-US" dirty="0"/>
          </a:p>
          <a:p>
            <a:r>
              <a:rPr lang="en-US" dirty="0"/>
              <a:t>SMS doesn’t care about data loss so much</a:t>
            </a:r>
          </a:p>
          <a:p>
            <a:pPr lvl="1"/>
            <a:r>
              <a:rPr lang="en-US" dirty="0"/>
              <a:t>Retransmission!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87531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What’s inside GSM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Essentially an OSI Model</a:t>
            </a:r>
            <a:r>
              <a:rPr lang="is-IS" dirty="0"/>
              <a:t>… </a:t>
            </a:r>
          </a:p>
          <a:p>
            <a:r>
              <a:rPr lang="is-IS" dirty="0"/>
              <a:t>Only 3 layers of fun</a:t>
            </a:r>
          </a:p>
          <a:p>
            <a:endParaRPr lang="is-IS" dirty="0"/>
          </a:p>
          <a:p>
            <a:r>
              <a:rPr lang="is-IS" dirty="0"/>
              <a:t>L3- communication Management Layer</a:t>
            </a:r>
          </a:p>
          <a:p>
            <a:r>
              <a:rPr lang="is-IS" dirty="0"/>
              <a:t>L2- Data Link Layer</a:t>
            </a:r>
          </a:p>
          <a:p>
            <a:r>
              <a:rPr lang="is-IS" dirty="0"/>
              <a:t>L1- Physical Layer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19243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Layer 1: Timing is Everything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368495" cy="4351338"/>
          </a:xfrm>
        </p:spPr>
        <p:txBody>
          <a:bodyPr>
            <a:normAutofit/>
          </a:bodyPr>
          <a:lstStyle/>
          <a:p>
            <a:r>
              <a:rPr lang="en-US" dirty="0"/>
              <a:t>We’re using 8-way TDMA</a:t>
            </a:r>
          </a:p>
          <a:p>
            <a:r>
              <a:rPr lang="en-US" dirty="0"/>
              <a:t>Time slots are actually called ‘physical channels’ </a:t>
            </a:r>
          </a:p>
          <a:p>
            <a:endParaRPr lang="en-US" dirty="0"/>
          </a:p>
          <a:p>
            <a:r>
              <a:rPr lang="en-US" dirty="0"/>
              <a:t>How many “full-rate” calls can we handle over 8 physical channels?</a:t>
            </a:r>
          </a:p>
          <a:p>
            <a:r>
              <a:rPr lang="en-US" dirty="0"/>
              <a:t>Question: How much voice data do you lose?</a:t>
            </a:r>
          </a:p>
          <a:p>
            <a:r>
              <a:rPr lang="en-US" dirty="0"/>
              <a:t>What would half-rate do for us?</a:t>
            </a:r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D03F92A-1580-4816-9F56-D545BD49DE1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96729" y="906317"/>
            <a:ext cx="1036410" cy="53710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60434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Physical Channels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5571734" cy="4351338"/>
          </a:xfrm>
        </p:spPr>
        <p:txBody>
          <a:bodyPr>
            <a:normAutofit/>
          </a:bodyPr>
          <a:lstStyle/>
          <a:p>
            <a:r>
              <a:rPr lang="en-US" dirty="0"/>
              <a:t>What can we do on a channel?</a:t>
            </a:r>
          </a:p>
          <a:p>
            <a:pPr lvl="1"/>
            <a:r>
              <a:rPr lang="en-US" dirty="0"/>
              <a:t>Remember: T0 through T7  = 8 channels</a:t>
            </a:r>
          </a:p>
          <a:p>
            <a:r>
              <a:rPr lang="en-US" dirty="0"/>
              <a:t>Restricted to certain things</a:t>
            </a:r>
            <a:r>
              <a:rPr lang="is-IS" dirty="0"/>
              <a:t>… called Combinations</a:t>
            </a:r>
          </a:p>
          <a:p>
            <a:endParaRPr lang="en-US" dirty="0"/>
          </a:p>
          <a:p>
            <a:r>
              <a:rPr lang="en-US" dirty="0"/>
              <a:t>Combination V: The Beacon</a:t>
            </a:r>
          </a:p>
          <a:p>
            <a:pPr lvl="1"/>
            <a:r>
              <a:rPr lang="en-US" dirty="0"/>
              <a:t>Reserved and always sent at T0</a:t>
            </a:r>
          </a:p>
          <a:p>
            <a:r>
              <a:rPr lang="en-US" dirty="0"/>
              <a:t>Combination I: full rate traffic</a:t>
            </a:r>
          </a:p>
          <a:p>
            <a:pPr lvl="1"/>
            <a:r>
              <a:rPr lang="en-US" dirty="0"/>
              <a:t>Used for voice or GPRS (slow data)</a:t>
            </a:r>
          </a:p>
          <a:p>
            <a:r>
              <a:rPr lang="en-US" dirty="0"/>
              <a:t>Combination VII: SMS</a:t>
            </a:r>
          </a:p>
          <a:p>
            <a:pPr lvl="1"/>
            <a:r>
              <a:rPr lang="en-US" dirty="0"/>
              <a:t> (and management sort of stuff)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5E3D06E-B907-44B6-B923-BF6B6E7F12D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49613" y="1690689"/>
            <a:ext cx="3216921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56509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Combinations: The Breakdown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Combinations are broken down into “logical channels”</a:t>
            </a:r>
          </a:p>
          <a:p>
            <a:r>
              <a:rPr lang="en-US" dirty="0"/>
              <a:t>Logical vs Physical channel?</a:t>
            </a:r>
          </a:p>
          <a:p>
            <a:pPr lvl="1"/>
            <a:r>
              <a:rPr lang="en-US" dirty="0"/>
              <a:t>Physical channel = single time slot</a:t>
            </a:r>
          </a:p>
          <a:p>
            <a:pPr lvl="1"/>
            <a:r>
              <a:rPr lang="en-US" dirty="0"/>
              <a:t>Logical Channel = data carried in physical channel</a:t>
            </a:r>
          </a:p>
          <a:p>
            <a:pPr lvl="1"/>
            <a:endParaRPr lang="en-US" dirty="0"/>
          </a:p>
          <a:p>
            <a:r>
              <a:rPr lang="en-US" dirty="0"/>
              <a:t>It takes about 4.62ms to send a burst on all 8 physical channels</a:t>
            </a:r>
          </a:p>
          <a:p>
            <a:r>
              <a:rPr lang="en-US" dirty="0"/>
              <a:t>Every physical channel is divided into 50 burst periods</a:t>
            </a:r>
          </a:p>
          <a:p>
            <a:pPr lvl="1"/>
            <a:r>
              <a:rPr lang="en-US" dirty="0"/>
              <a:t>What’s a burst?</a:t>
            </a:r>
          </a:p>
          <a:p>
            <a:pPr lvl="1"/>
            <a:r>
              <a:rPr lang="en-US" dirty="0"/>
              <a:t>Lasts for about 15/26 </a:t>
            </a:r>
            <a:r>
              <a:rPr lang="en-US" dirty="0" err="1"/>
              <a:t>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3448515"/>
      </p:ext>
    </p:extLst>
  </p:cSld>
  <p:clrMapOvr>
    <a:masterClrMapping/>
  </p:clrMapOvr>
</p:sld>
</file>

<file path=ppt/theme/theme1.xml><?xml version="1.0" encoding="utf-8"?>
<a:theme xmlns:a="http://schemas.openxmlformats.org/drawingml/2006/main" name="PP_C5Modules_CC_License_standard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P_C5Modules_CC_License_standard" id="{F0FA9D47-06A1-4F86-A3DE-945BA88B3B0E}" vid="{A7340899-09C2-4C21-8394-A4D30A56A33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C5 Modules</Template>
  <TotalTime>2143</TotalTime>
  <Words>630</Words>
  <Application>Microsoft Office PowerPoint</Application>
  <PresentationFormat>On-screen Show (4:3)</PresentationFormat>
  <Paragraphs>119</Paragraphs>
  <Slides>14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PP_C5Modules_CC_License_standard</vt:lpstr>
      <vt:lpstr>  Cellphone Stuff!</vt:lpstr>
      <vt:lpstr>Review</vt:lpstr>
      <vt:lpstr>Frequency Bands</vt:lpstr>
      <vt:lpstr>Data Loss</vt:lpstr>
      <vt:lpstr>Short Message Service (SMS)</vt:lpstr>
      <vt:lpstr>What’s inside GSM</vt:lpstr>
      <vt:lpstr>Layer 1: Timing is Everything</vt:lpstr>
      <vt:lpstr>Physical Channels</vt:lpstr>
      <vt:lpstr>Combinations: The Breakdown</vt:lpstr>
      <vt:lpstr>Bursts</vt:lpstr>
      <vt:lpstr>That’s enough burst talk</vt:lpstr>
      <vt:lpstr>Things are tricky</vt:lpstr>
      <vt:lpstr>Logical Channels</vt:lpstr>
      <vt:lpstr>Identity is important</vt:lpstr>
    </vt:vector>
  </TitlesOfParts>
  <Company>University of California at Davis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Matt Bishop</dc:creator>
  <cp:lastModifiedBy>Griffin Egner</cp:lastModifiedBy>
  <cp:revision>189</cp:revision>
  <cp:lastPrinted>2016-07-18T16:40:10Z</cp:lastPrinted>
  <dcterms:created xsi:type="dcterms:W3CDTF">2016-07-03T20:12:42Z</dcterms:created>
  <dcterms:modified xsi:type="dcterms:W3CDTF">2017-08-25T17:31:10Z</dcterms:modified>
</cp:coreProperties>
</file>