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3" autoAdjust="0"/>
    <p:restoredTop sz="81868" autoAdjust="0"/>
  </p:normalViewPr>
  <p:slideViewPr>
    <p:cSldViewPr snapToGrid="0" snapToObjects="1">
      <p:cViewPr varScale="1">
        <p:scale>
          <a:sx n="56" d="100"/>
          <a:sy n="56" d="100"/>
        </p:scale>
        <p:origin x="15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2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4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0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7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 Fun!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Unit: 2</a:t>
            </a:r>
          </a:p>
          <a:p>
            <a:pPr algn="l"/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Networking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MNC’s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Really important</a:t>
            </a:r>
          </a:p>
          <a:p>
            <a:r>
              <a:rPr lang="en-US" dirty="0"/>
              <a:t>Standard SIMs have room for 33 MNC’s</a:t>
            </a:r>
          </a:p>
          <a:p>
            <a:r>
              <a:rPr lang="en-US" dirty="0"/>
              <a:t>Others can hold up to 80MNC’s</a:t>
            </a:r>
          </a:p>
          <a:p>
            <a:endParaRPr lang="en-US" dirty="0"/>
          </a:p>
          <a:p>
            <a:r>
              <a:rPr lang="en-US" dirty="0"/>
              <a:t>Important for roaming</a:t>
            </a:r>
          </a:p>
          <a:p>
            <a:pPr lvl="1"/>
            <a:r>
              <a:rPr lang="en-US" dirty="0"/>
              <a:t>Going to roam? You may get a new SIM</a:t>
            </a:r>
          </a:p>
          <a:p>
            <a:pPr lvl="1"/>
            <a:endParaRPr lang="en-US" dirty="0"/>
          </a:p>
          <a:p>
            <a:r>
              <a:rPr lang="en-US" dirty="0"/>
              <a:t>What’s a cheap way to roam to &lt;non-US&gt; places?</a:t>
            </a:r>
          </a:p>
        </p:txBody>
      </p:sp>
    </p:spTree>
    <p:extLst>
      <p:ext uri="{BB962C8B-B14F-4D97-AF65-F5344CB8AC3E}">
        <p14:creationId xmlns:p14="http://schemas.microsoft.com/office/powerpoint/2010/main" val="345635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</a:t>
            </a:r>
            <a:r>
              <a:rPr lang="en-US" dirty="0"/>
              <a:t>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the ‘Ki’</a:t>
            </a:r>
          </a:p>
          <a:p>
            <a:r>
              <a:rPr lang="en-US" dirty="0"/>
              <a:t>Each is unique</a:t>
            </a:r>
          </a:p>
          <a:p>
            <a:r>
              <a:rPr lang="en-US" dirty="0"/>
              <a:t>Programmed by network provider</a:t>
            </a:r>
          </a:p>
          <a:p>
            <a:pPr lvl="1"/>
            <a:r>
              <a:rPr lang="en-US" dirty="0" err="1"/>
              <a:t>AuC</a:t>
            </a:r>
            <a:r>
              <a:rPr lang="mr-IN" dirty="0"/>
              <a:t>–</a:t>
            </a:r>
            <a:r>
              <a:rPr lang="en-US" dirty="0"/>
              <a:t> stores it</a:t>
            </a:r>
          </a:p>
          <a:p>
            <a:r>
              <a:rPr lang="en-US" dirty="0"/>
              <a:t>Write-Once Write-Only area of memory</a:t>
            </a:r>
          </a:p>
          <a:p>
            <a:pPr lvl="1"/>
            <a:r>
              <a:rPr lang="en-US" dirty="0"/>
              <a:t>Similar to ROM</a:t>
            </a:r>
          </a:p>
          <a:p>
            <a:pPr lvl="1"/>
            <a:endParaRPr lang="en-US" dirty="0"/>
          </a:p>
          <a:p>
            <a:r>
              <a:rPr lang="en-US" dirty="0"/>
              <a:t>128 bit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9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Ki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Remember, a SIM is a computer</a:t>
            </a:r>
          </a:p>
          <a:p>
            <a:r>
              <a:rPr lang="en-US" dirty="0"/>
              <a:t>Can’t read the Ki</a:t>
            </a:r>
          </a:p>
          <a:p>
            <a:r>
              <a:rPr lang="en-US" dirty="0"/>
              <a:t>Signs data w/Ki though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9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</a:t>
            </a:r>
            <a:r>
              <a:rPr lang="en-US" dirty="0"/>
              <a:t> Procedures: SUCKS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Handset starts up</a:t>
            </a:r>
          </a:p>
          <a:p>
            <a:pPr lvl="1"/>
            <a:r>
              <a:rPr lang="en-US" dirty="0"/>
              <a:t>Gets IMSI from SIM, hands to BTS</a:t>
            </a:r>
          </a:p>
          <a:p>
            <a:r>
              <a:rPr lang="en-US" dirty="0"/>
              <a:t>Network looks up the IMSI’s Ki</a:t>
            </a:r>
          </a:p>
          <a:p>
            <a:r>
              <a:rPr lang="en-US" dirty="0"/>
              <a:t>Network generates rand, signs it with Ki, returns:</a:t>
            </a:r>
          </a:p>
          <a:p>
            <a:pPr lvl="1"/>
            <a:r>
              <a:rPr lang="en-US" dirty="0"/>
              <a:t>Signed Response I   -32 bit number</a:t>
            </a:r>
          </a:p>
          <a:p>
            <a:pPr lvl="1"/>
            <a:r>
              <a:rPr lang="en-US" dirty="0"/>
              <a:t>Encryption Key         -64 bit key</a:t>
            </a:r>
          </a:p>
          <a:p>
            <a:r>
              <a:rPr lang="en-US" dirty="0"/>
              <a:t>Sends rand to the phone</a:t>
            </a:r>
          </a:p>
          <a:p>
            <a:pPr lvl="1"/>
            <a:r>
              <a:rPr lang="en-US" dirty="0"/>
              <a:t>Phone passes rand to the SIM</a:t>
            </a:r>
          </a:p>
          <a:p>
            <a:pPr lvl="1"/>
            <a:r>
              <a:rPr lang="en-US" dirty="0"/>
              <a:t>SIM returns a signed number</a:t>
            </a:r>
          </a:p>
          <a:p>
            <a:r>
              <a:rPr lang="en-US" dirty="0"/>
              <a:t>Phone returns the signed number</a:t>
            </a:r>
          </a:p>
          <a:p>
            <a:pPr lvl="1"/>
            <a:r>
              <a:rPr lang="en-US" dirty="0"/>
              <a:t>It should match what the network created</a:t>
            </a:r>
          </a:p>
        </p:txBody>
      </p:sp>
    </p:spTree>
    <p:extLst>
      <p:ext uri="{BB962C8B-B14F-4D97-AF65-F5344CB8AC3E}">
        <p14:creationId xmlns:p14="http://schemas.microsoft.com/office/powerpoint/2010/main" val="393831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so cool about SS7?</a:t>
            </a:r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Subscriber Identity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Stores what value?</a:t>
            </a:r>
          </a:p>
        </p:txBody>
      </p:sp>
    </p:spTree>
    <p:extLst>
      <p:ext uri="{BB962C8B-B14F-4D97-AF65-F5344CB8AC3E}">
        <p14:creationId xmlns:p14="http://schemas.microsoft.com/office/powerpoint/2010/main" val="45822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SIMs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r-IN" dirty="0"/>
              <a:t>…</a:t>
            </a:r>
            <a:r>
              <a:rPr lang="en-US" dirty="0"/>
              <a:t>Can store</a:t>
            </a:r>
          </a:p>
          <a:p>
            <a:r>
              <a:rPr lang="en-US" dirty="0"/>
              <a:t>Address book</a:t>
            </a:r>
          </a:p>
          <a:p>
            <a:r>
              <a:rPr lang="en-US" dirty="0"/>
              <a:t>SMS messages</a:t>
            </a:r>
          </a:p>
          <a:p>
            <a:r>
              <a:rPr lang="en-US" dirty="0"/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98615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they really?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 Integrated Circuit Card (UICC)</a:t>
            </a:r>
          </a:p>
          <a:p>
            <a:r>
              <a:rPr lang="en-US" dirty="0"/>
              <a:t>Generally embedded in PVC</a:t>
            </a:r>
          </a:p>
          <a:p>
            <a:pPr lvl="1"/>
            <a:r>
              <a:rPr lang="en-US" dirty="0"/>
              <a:t>The plastic ones suck</a:t>
            </a:r>
          </a:p>
          <a:p>
            <a:pPr lvl="1"/>
            <a:r>
              <a:rPr lang="en-US" dirty="0"/>
              <a:t>I have plastic ones</a:t>
            </a:r>
          </a:p>
          <a:p>
            <a:r>
              <a:rPr lang="en-US" dirty="0"/>
              <a:t>Various form factors</a:t>
            </a:r>
          </a:p>
        </p:txBody>
      </p:sp>
    </p:spTree>
    <p:extLst>
      <p:ext uri="{BB962C8B-B14F-4D97-AF65-F5344CB8AC3E}">
        <p14:creationId xmlns:p14="http://schemas.microsoft.com/office/powerpoint/2010/main" val="263606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Standard: size of credit card</a:t>
            </a:r>
          </a:p>
          <a:p>
            <a:r>
              <a:rPr lang="en-US" dirty="0"/>
              <a:t>Mini: about an inch tall</a:t>
            </a:r>
          </a:p>
          <a:p>
            <a:r>
              <a:rPr lang="en-US" dirty="0"/>
              <a:t>Micro: a little over ½ inch tall</a:t>
            </a:r>
          </a:p>
          <a:p>
            <a:r>
              <a:rPr lang="en-US" dirty="0"/>
              <a:t>Nano: a wee but under a ½ inch tall</a:t>
            </a:r>
          </a:p>
          <a:p>
            <a:r>
              <a:rPr lang="en-US" dirty="0"/>
              <a:t>Embedded: soldered into the phone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1CA64-57F1-489F-BAD3-BA76E0147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03" y="1971262"/>
            <a:ext cx="4060064" cy="40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0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7389"/>
            <a:ext cx="7886700" cy="1325563"/>
          </a:xfrm>
        </p:spPr>
        <p:txBody>
          <a:bodyPr/>
          <a:lstStyle/>
          <a:p>
            <a:r>
              <a:rPr lang="en-US" dirty="0"/>
              <a:t>Size isn’t that big of a deal: why?</a:t>
            </a:r>
          </a:p>
        </p:txBody>
      </p:sp>
    </p:spTree>
    <p:extLst>
      <p:ext uri="{BB962C8B-B14F-4D97-AF65-F5344CB8AC3E}">
        <p14:creationId xmlns:p14="http://schemas.microsoft.com/office/powerpoint/2010/main" val="358528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</a:t>
            </a:r>
            <a:r>
              <a:rPr lang="en-US" dirty="0" err="1"/>
              <a:t>ID’d</a:t>
            </a:r>
            <a:r>
              <a:rPr lang="en-US" dirty="0"/>
              <a:t> by a serial number of sorts</a:t>
            </a:r>
          </a:p>
          <a:p>
            <a:pPr lvl="1"/>
            <a:r>
              <a:rPr lang="en-US" dirty="0"/>
              <a:t>Prefer not to use IMSI</a:t>
            </a:r>
          </a:p>
          <a:p>
            <a:pPr lvl="1"/>
            <a:r>
              <a:rPr lang="en-US" dirty="0"/>
              <a:t>ICCID- Integrated Circuit Card Identifier</a:t>
            </a:r>
          </a:p>
          <a:p>
            <a:r>
              <a:rPr lang="en-US" dirty="0"/>
              <a:t>ICCID Made of:</a:t>
            </a:r>
          </a:p>
          <a:p>
            <a:pPr lvl="1"/>
            <a:r>
              <a:rPr lang="en-US" dirty="0"/>
              <a:t>89  -&gt; they all start with 89, just because</a:t>
            </a:r>
          </a:p>
          <a:p>
            <a:pPr lvl="1"/>
            <a:r>
              <a:rPr lang="en-US" dirty="0"/>
              <a:t>Country code (like 1)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Issuer ID (usually 1-4 digits)</a:t>
            </a:r>
          </a:p>
          <a:p>
            <a:pPr lvl="1"/>
            <a:r>
              <a:rPr lang="en-US" dirty="0"/>
              <a:t>Account ID</a:t>
            </a:r>
          </a:p>
          <a:p>
            <a:pPr lvl="1"/>
            <a:r>
              <a:rPr lang="en-US" dirty="0"/>
              <a:t>Check digit</a:t>
            </a:r>
          </a:p>
          <a:p>
            <a:r>
              <a:rPr lang="en-US" dirty="0"/>
              <a:t>Usually printed on the SIM</a:t>
            </a:r>
          </a:p>
        </p:txBody>
      </p:sp>
    </p:spTree>
    <p:extLst>
      <p:ext uri="{BB962C8B-B14F-4D97-AF65-F5344CB8AC3E}">
        <p14:creationId xmlns:p14="http://schemas.microsoft.com/office/powerpoint/2010/main" val="38513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Java apps to run from SIM</a:t>
            </a:r>
          </a:p>
          <a:p>
            <a:endParaRPr lang="en-US" dirty="0"/>
          </a:p>
          <a:p>
            <a:r>
              <a:rPr lang="en-US" dirty="0"/>
              <a:t>Not used in the US</a:t>
            </a:r>
          </a:p>
          <a:p>
            <a:endParaRPr lang="en-US" dirty="0"/>
          </a:p>
          <a:p>
            <a:r>
              <a:rPr lang="en-US" dirty="0"/>
              <a:t>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4148751246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2125</TotalTime>
  <Words>357</Words>
  <Application>Microsoft Office PowerPoint</Application>
  <PresentationFormat>On-screen Show (4:3)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PP_C5Modules_CC_License_standard</vt:lpstr>
      <vt:lpstr>SIM Fun!</vt:lpstr>
      <vt:lpstr>Review</vt:lpstr>
      <vt:lpstr>Subscriber Identity Module</vt:lpstr>
      <vt:lpstr>Things SIMs store</vt:lpstr>
      <vt:lpstr>What are they really?</vt:lpstr>
      <vt:lpstr>SIM Forms</vt:lpstr>
      <vt:lpstr>Size isn’t that big of a deal: why?</vt:lpstr>
      <vt:lpstr>SIM Info</vt:lpstr>
      <vt:lpstr>Java Card?</vt:lpstr>
      <vt:lpstr>MNC’s</vt:lpstr>
      <vt:lpstr>Auth Key</vt:lpstr>
      <vt:lpstr>Cool Ki Stuff</vt:lpstr>
      <vt:lpstr>Auth Procedures: SUCKS</vt:lpstr>
    </vt:vector>
  </TitlesOfParts>
  <Company>University of California at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Griffin Egner</cp:lastModifiedBy>
  <cp:revision>188</cp:revision>
  <cp:lastPrinted>2016-07-18T16:40:10Z</cp:lastPrinted>
  <dcterms:created xsi:type="dcterms:W3CDTF">2016-07-03T20:12:42Z</dcterms:created>
  <dcterms:modified xsi:type="dcterms:W3CDTF">2017-08-25T17:33:35Z</dcterms:modified>
</cp:coreProperties>
</file>