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13"/>
  </p:notesMasterIdLst>
  <p:sldIdLst>
    <p:sldId id="256" r:id="rId2"/>
    <p:sldId id="304" r:id="rId3"/>
    <p:sldId id="305" r:id="rId4"/>
    <p:sldId id="306" r:id="rId5"/>
    <p:sldId id="307" r:id="rId6"/>
    <p:sldId id="308" r:id="rId7"/>
    <p:sldId id="310" r:id="rId8"/>
    <p:sldId id="311" r:id="rId9"/>
    <p:sldId id="309" r:id="rId10"/>
    <p:sldId id="312" r:id="rId11"/>
    <p:sldId id="313" r:id="rId12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46" autoAdjust="0"/>
    <p:restoredTop sz="81857" autoAdjust="0"/>
  </p:normalViewPr>
  <p:slideViewPr>
    <p:cSldViewPr snapToGrid="0" snapToObjects="1">
      <p:cViewPr varScale="1">
        <p:scale>
          <a:sx n="136" d="100"/>
          <a:sy n="136" d="100"/>
        </p:scale>
        <p:origin x="243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F34958D-5910-2B4E-8346-D45CE8D303AB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27B6843-3AD9-D947-BFC2-4A81687A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27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49552" y="3401981"/>
            <a:ext cx="53721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629775" y="3616586"/>
            <a:ext cx="4611655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629775" y="4998325"/>
            <a:ext cx="422042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2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6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5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7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4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0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8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87" y="187779"/>
            <a:ext cx="5550681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909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8019661" y="6329898"/>
            <a:ext cx="495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457200"/>
            <a:ext cx="5685995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1025" name="Picture 2" descr="reative Commons License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65" y="6401628"/>
            <a:ext cx="8382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976765" y="6415091"/>
            <a:ext cx="570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This document is licensed with a 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12"/>
              </a:rPr>
              <a:t>Creative Commons Attribution 4.0 International License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©2017 </a:t>
            </a:r>
          </a:p>
        </p:txBody>
      </p:sp>
    </p:spTree>
    <p:extLst>
      <p:ext uri="{BB962C8B-B14F-4D97-AF65-F5344CB8AC3E}">
        <p14:creationId xmlns:p14="http://schemas.microsoft.com/office/powerpoint/2010/main" val="282788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gallery.digi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9775" y="3689872"/>
            <a:ext cx="4611655" cy="803564"/>
          </a:xfrm>
        </p:spPr>
        <p:txBody>
          <a:bodyPr>
            <a:normAutofit/>
          </a:bodyPr>
          <a:lstStyle/>
          <a:p>
            <a:r>
              <a:rPr lang="en-US" sz="3300" dirty="0"/>
              <a:t>Other Wireless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>
          <a:xfrm>
            <a:off x="2629775" y="4998325"/>
            <a:ext cx="4220429" cy="278892"/>
          </a:xfrm>
        </p:spPr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Unit: 5</a:t>
            </a:r>
          </a:p>
          <a:p>
            <a:pPr algn="l"/>
            <a:r>
              <a:rPr lang="en-US" sz="2000" b="1">
                <a:solidFill>
                  <a:schemeClr val="accent5">
                    <a:lumMod val="75000"/>
                  </a:schemeClr>
                </a:solidFill>
              </a:rPr>
              <a:t>Wireless</a:t>
            </a:r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CDA6B-F80F-430F-8367-957F1D270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XBee: easy for DIY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E617B-58A5-4E81-BF31-96116F230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Zigbee can require licensing with Zigbee alliance</a:t>
            </a:r>
          </a:p>
          <a:p>
            <a:r>
              <a:rPr lang="en-US" dirty="0"/>
              <a:t>XBee: modules are easy to get</a:t>
            </a:r>
          </a:p>
          <a:p>
            <a:pPr lvl="1"/>
            <a:r>
              <a:rPr lang="en-US" dirty="0"/>
              <a:t>Even have some + use them</a:t>
            </a:r>
          </a:p>
          <a:p>
            <a:r>
              <a:rPr lang="en-US" dirty="0"/>
              <a:t>Frequency use</a:t>
            </a:r>
          </a:p>
          <a:p>
            <a:pPr lvl="1"/>
            <a:r>
              <a:rPr lang="en-US" dirty="0"/>
              <a:t>ISM again, 2.4 GHz, 900 MHz, 860MHz</a:t>
            </a:r>
          </a:p>
          <a:p>
            <a:r>
              <a:rPr lang="en-US" dirty="0"/>
              <a:t>XBee also makes 802.11 devices</a:t>
            </a:r>
          </a:p>
          <a:p>
            <a:r>
              <a:rPr lang="en-US" dirty="0"/>
              <a:t>All are fairly cheap to purchase / easy to use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777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F781A-C1A7-4163-A97A-1CB1DC483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XBee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F72AD-79E1-44A0-82FB-266E0CA9F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About the size of a quarter</a:t>
            </a:r>
          </a:p>
          <a:p>
            <a:pPr lvl="1"/>
            <a:r>
              <a:rPr lang="en-US" dirty="0"/>
              <a:t>Same form factor for all devices</a:t>
            </a:r>
          </a:p>
          <a:p>
            <a:pPr lvl="1"/>
            <a:r>
              <a:rPr lang="en-US" dirty="0"/>
              <a:t>Neat: interchange radio hardware</a:t>
            </a:r>
          </a:p>
          <a:p>
            <a:pPr lvl="1"/>
            <a:r>
              <a:rPr lang="en-US" dirty="0"/>
              <a:t>Grab a USB connector for PC</a:t>
            </a:r>
          </a:p>
          <a:p>
            <a:r>
              <a:rPr lang="en-US" dirty="0"/>
              <a:t>Can be surface mount or external antennas</a:t>
            </a:r>
          </a:p>
          <a:p>
            <a:endParaRPr lang="en-US" dirty="0"/>
          </a:p>
          <a:p>
            <a:r>
              <a:rPr lang="en-US" dirty="0"/>
              <a:t>Pushing for open/public projects:</a:t>
            </a:r>
          </a:p>
          <a:p>
            <a:r>
              <a:rPr lang="en-US" dirty="0">
                <a:hlinkClick r:id="rId2"/>
              </a:rPr>
              <a:t>http://gallery.digi.com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92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1CDE2-E539-4FFE-9BC8-B52762397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Technologies We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47ECA-CB34-49B5-B51D-4DC662464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Zigbee</a:t>
            </a:r>
          </a:p>
          <a:p>
            <a:r>
              <a:rPr lang="en-US" dirty="0" err="1"/>
              <a:t>Xbee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594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7C299-196B-4430-8071-89D6A61C7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Zigbee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DD4A5-B5F2-4502-9E99-AB0B0FEB8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IEEE 802.15.4 tech</a:t>
            </a:r>
          </a:p>
          <a:p>
            <a:r>
              <a:rPr lang="en-US" dirty="0"/>
              <a:t>Personal Area Network (WPAN)</a:t>
            </a:r>
          </a:p>
          <a:p>
            <a:r>
              <a:rPr lang="en-US" dirty="0"/>
              <a:t>Focused on low power / low range</a:t>
            </a:r>
          </a:p>
          <a:p>
            <a:pPr lvl="1"/>
            <a:r>
              <a:rPr lang="en-US" dirty="0"/>
              <a:t>vs </a:t>
            </a:r>
            <a:r>
              <a:rPr lang="en-US" dirty="0" err="1"/>
              <a:t>WiFi</a:t>
            </a:r>
            <a:r>
              <a:rPr lang="en-US" dirty="0"/>
              <a:t> or Bluetooth</a:t>
            </a:r>
          </a:p>
          <a:p>
            <a:r>
              <a:rPr lang="en-US" dirty="0"/>
              <a:t>300 feet absolute max distance</a:t>
            </a:r>
          </a:p>
          <a:p>
            <a:pPr lvl="1"/>
            <a:r>
              <a:rPr lang="en-US" dirty="0"/>
              <a:t>Usually around 20-30 feet</a:t>
            </a:r>
          </a:p>
          <a:p>
            <a:r>
              <a:rPr lang="en-US" dirty="0"/>
              <a:t>Mesh network</a:t>
            </a:r>
          </a:p>
          <a:p>
            <a:pPr lvl="1"/>
            <a:r>
              <a:rPr lang="en-US" dirty="0"/>
              <a:t>Can extend range from device to device</a:t>
            </a:r>
          </a:p>
        </p:txBody>
      </p:sp>
    </p:spTree>
    <p:extLst>
      <p:ext uri="{BB962C8B-B14F-4D97-AF65-F5344CB8AC3E}">
        <p14:creationId xmlns:p14="http://schemas.microsoft.com/office/powerpoint/2010/main" val="3055712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6D1D8-D3B7-4D4D-A9F0-1C7CFA9B0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Zigbee 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5E588-2AEF-48C6-B4BE-1989AF904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Very low latency</a:t>
            </a:r>
          </a:p>
          <a:p>
            <a:r>
              <a:rPr lang="en-US" dirty="0"/>
              <a:t>Also low bandwidth -&gt; 250kb/s</a:t>
            </a:r>
          </a:p>
          <a:p>
            <a:r>
              <a:rPr lang="en-US" dirty="0"/>
              <a:t>Uses ISM bands</a:t>
            </a:r>
          </a:p>
          <a:p>
            <a:pPr lvl="1"/>
            <a:r>
              <a:rPr lang="en-US" dirty="0"/>
              <a:t>2.4 GHz </a:t>
            </a:r>
          </a:p>
          <a:p>
            <a:pPr lvl="1"/>
            <a:r>
              <a:rPr lang="en-US" dirty="0"/>
              <a:t>Also uses 915MHz</a:t>
            </a:r>
          </a:p>
          <a:p>
            <a:r>
              <a:rPr lang="en-US" dirty="0"/>
              <a:t>Great for battery based devices</a:t>
            </a:r>
          </a:p>
        </p:txBody>
      </p:sp>
    </p:spTree>
    <p:extLst>
      <p:ext uri="{BB962C8B-B14F-4D97-AF65-F5344CB8AC3E}">
        <p14:creationId xmlns:p14="http://schemas.microsoft.com/office/powerpoint/2010/main" val="3459403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A3FAB-4832-4B5D-83C7-179621EE2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Zigbee is used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EAB2C-C296-48B9-AAC6-C88955637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Home automation stuff</a:t>
            </a:r>
          </a:p>
          <a:p>
            <a:pPr lvl="1"/>
            <a:r>
              <a:rPr lang="en-US" dirty="0"/>
              <a:t>Lights, temperature, motion sensors</a:t>
            </a:r>
          </a:p>
          <a:p>
            <a:r>
              <a:rPr lang="en-US" dirty="0"/>
              <a:t>Smoke detectors</a:t>
            </a:r>
          </a:p>
          <a:p>
            <a:r>
              <a:rPr lang="en-US" dirty="0"/>
              <a:t>Door locks</a:t>
            </a:r>
          </a:p>
          <a:p>
            <a:r>
              <a:rPr lang="en-US" dirty="0"/>
              <a:t>Basically:</a:t>
            </a:r>
          </a:p>
          <a:p>
            <a:pPr lvl="1"/>
            <a:r>
              <a:rPr lang="en-US" dirty="0"/>
              <a:t>Any place where wires are hard and lots of data isn’t needed</a:t>
            </a:r>
          </a:p>
          <a:p>
            <a:r>
              <a:rPr lang="en-US" dirty="0"/>
              <a:t>Medical data</a:t>
            </a:r>
          </a:p>
          <a:p>
            <a:r>
              <a:rPr lang="en-US" dirty="0"/>
              <a:t>Industrial controls </a:t>
            </a:r>
          </a:p>
          <a:p>
            <a:r>
              <a:rPr lang="en-US" dirty="0"/>
              <a:t>Smart meters</a:t>
            </a:r>
          </a:p>
        </p:txBody>
      </p:sp>
    </p:spTree>
    <p:extLst>
      <p:ext uri="{BB962C8B-B14F-4D97-AF65-F5344CB8AC3E}">
        <p14:creationId xmlns:p14="http://schemas.microsoft.com/office/powerpoint/2010/main" val="3028110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128FA-F0CD-4612-998C-BD790BC6D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 Specs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555C7-1C77-44E4-BCD3-3804C621B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16 possible channels @ 2.4 GHz</a:t>
            </a:r>
          </a:p>
          <a:p>
            <a:pPr lvl="1"/>
            <a:r>
              <a:rPr lang="en-US" dirty="0"/>
              <a:t>5 MHz spacing between</a:t>
            </a:r>
          </a:p>
          <a:p>
            <a:r>
              <a:rPr lang="en-US" dirty="0"/>
              <a:t>Three key devices</a:t>
            </a:r>
          </a:p>
          <a:p>
            <a:pPr lvl="1"/>
            <a:r>
              <a:rPr lang="en-US" dirty="0"/>
              <a:t>ZigBee Coordinator &lt;- Root device in the network</a:t>
            </a:r>
          </a:p>
          <a:p>
            <a:pPr lvl="2"/>
            <a:r>
              <a:rPr lang="en-US" dirty="0"/>
              <a:t>Only one device possible </a:t>
            </a:r>
            <a:r>
              <a:rPr lang="en-US" dirty="0" err="1"/>
              <a:t>ni</a:t>
            </a:r>
            <a:r>
              <a:rPr lang="en-US" dirty="0"/>
              <a:t> the protocol</a:t>
            </a:r>
          </a:p>
          <a:p>
            <a:pPr lvl="2"/>
            <a:r>
              <a:rPr lang="en-US" dirty="0"/>
              <a:t>Knows the trust / crypto information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ZigBee Router &lt;- Can route Zigbee frames over IP networks</a:t>
            </a:r>
          </a:p>
          <a:p>
            <a:pPr lvl="1"/>
            <a:r>
              <a:rPr lang="en-US" dirty="0"/>
              <a:t>ZigBee Device &lt;- Really dumb device, knows just enough to talk to controller</a:t>
            </a:r>
          </a:p>
        </p:txBody>
      </p:sp>
    </p:spTree>
    <p:extLst>
      <p:ext uri="{BB962C8B-B14F-4D97-AF65-F5344CB8AC3E}">
        <p14:creationId xmlns:p14="http://schemas.microsoft.com/office/powerpoint/2010/main" val="4266133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193A7-9357-46A9-AA71-CFBFC9EC7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5745F-961D-4F5E-892A-10613D879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devices can be continually receiving</a:t>
            </a:r>
          </a:p>
          <a:p>
            <a:pPr lvl="1"/>
            <a:r>
              <a:rPr lang="en-US" dirty="0"/>
              <a:t>Beacon vs non-beacon mode</a:t>
            </a:r>
          </a:p>
          <a:p>
            <a:r>
              <a:rPr lang="en-US" dirty="0"/>
              <a:t>Zigbee devices are typically either passive or highly active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Light switch -&gt; only needs to send signal when changed</a:t>
            </a:r>
          </a:p>
          <a:p>
            <a:pPr lvl="1"/>
            <a:r>
              <a:rPr lang="en-US" dirty="0"/>
              <a:t>Light bulb -&gt; always powered, always receiving, always active</a:t>
            </a:r>
          </a:p>
          <a:p>
            <a:r>
              <a:rPr lang="en-US" dirty="0"/>
              <a:t>Beacon enabled networks</a:t>
            </a:r>
          </a:p>
          <a:p>
            <a:pPr lvl="1"/>
            <a:r>
              <a:rPr lang="en-US" dirty="0"/>
              <a:t>Devices sleep and periodically wake up</a:t>
            </a:r>
          </a:p>
        </p:txBody>
      </p:sp>
    </p:spTree>
    <p:extLst>
      <p:ext uri="{BB962C8B-B14F-4D97-AF65-F5344CB8AC3E}">
        <p14:creationId xmlns:p14="http://schemas.microsoft.com/office/powerpoint/2010/main" val="4209612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20879-CC5A-40C1-87AB-646ECF58C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Communications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1D58E-4C01-4755-AB26-D4AA71C9F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network is online</a:t>
            </a:r>
            <a:r>
              <a:rPr lang="is-IS" dirty="0"/>
              <a:t>…</a:t>
            </a:r>
          </a:p>
          <a:p>
            <a:pPr lvl="1"/>
            <a:r>
              <a:rPr lang="is-IS" dirty="0"/>
              <a:t>Communications are great!</a:t>
            </a:r>
          </a:p>
          <a:p>
            <a:pPr lvl="1"/>
            <a:r>
              <a:rPr lang="is-IS" dirty="0"/>
              <a:t>128-bit AES encryption!</a:t>
            </a:r>
          </a:p>
          <a:p>
            <a:r>
              <a:rPr lang="is-IS" dirty="0"/>
              <a:t>One method of key exchange</a:t>
            </a:r>
          </a:p>
          <a:p>
            <a:pPr lvl="1"/>
            <a:r>
              <a:rPr lang="is-IS" dirty="0"/>
              <a:t>Static entry</a:t>
            </a:r>
          </a:p>
          <a:p>
            <a:pPr lvl="1"/>
            <a:r>
              <a:rPr lang="is-IS" dirty="0"/>
              <a:t>Sadly: this isn’t consumer friendly </a:t>
            </a:r>
          </a:p>
          <a:p>
            <a:r>
              <a:rPr lang="en-US" dirty="0"/>
              <a:t>We want it </a:t>
            </a:r>
            <a:r>
              <a:rPr lang="en-US" dirty="0" err="1"/>
              <a:t>automagic</a:t>
            </a:r>
            <a:r>
              <a:rPr lang="en-US" dirty="0"/>
              <a:t>! Users can’t be bothered with security</a:t>
            </a:r>
          </a:p>
          <a:p>
            <a:pPr lvl="1"/>
            <a:r>
              <a:rPr lang="en-US" dirty="0"/>
              <a:t>When joining a new device, we send the network key in the clear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196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2811C-E22D-480D-AEC8-57751AA9B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DIY Short Range Wireless?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97BB4-2AB3-45F4-BED5-7FBC0DDD3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Zigbee can be complicated</a:t>
            </a:r>
          </a:p>
          <a:p>
            <a:pPr lvl="1"/>
            <a:r>
              <a:rPr lang="en-US" dirty="0"/>
              <a:t>Mesh networking doesn’t come easy</a:t>
            </a:r>
          </a:p>
          <a:p>
            <a:pPr lvl="1"/>
            <a:r>
              <a:rPr lang="en-US" dirty="0"/>
              <a:t>Fairly short range too</a:t>
            </a:r>
          </a:p>
          <a:p>
            <a:pPr lvl="1"/>
            <a:r>
              <a:rPr lang="en-US" dirty="0"/>
              <a:t>Mostly used in </a:t>
            </a:r>
            <a:r>
              <a:rPr lang="en-US" dirty="0" err="1"/>
              <a:t>commerical</a:t>
            </a:r>
            <a:r>
              <a:rPr lang="en-US" dirty="0"/>
              <a:t> applications</a:t>
            </a:r>
          </a:p>
          <a:p>
            <a:r>
              <a:rPr lang="en-US" dirty="0"/>
              <a:t>Enter: </a:t>
            </a:r>
            <a:r>
              <a:rPr lang="en-US" dirty="0" err="1"/>
              <a:t>XBee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Very similar technology as Zigbee</a:t>
            </a:r>
          </a:p>
          <a:p>
            <a:pPr lvl="1"/>
            <a:r>
              <a:rPr lang="en-US" dirty="0"/>
              <a:t>Can be cross compatible in some ways</a:t>
            </a:r>
          </a:p>
          <a:p>
            <a:r>
              <a:rPr lang="en-US" dirty="0"/>
              <a:t>Inexpensive, can do mesh, easy to access</a:t>
            </a:r>
          </a:p>
        </p:txBody>
      </p:sp>
    </p:spTree>
    <p:extLst>
      <p:ext uri="{BB962C8B-B14F-4D97-AF65-F5344CB8AC3E}">
        <p14:creationId xmlns:p14="http://schemas.microsoft.com/office/powerpoint/2010/main" val="604334333"/>
      </p:ext>
    </p:extLst>
  </p:cSld>
  <p:clrMapOvr>
    <a:masterClrMapping/>
  </p:clrMapOvr>
</p:sld>
</file>

<file path=ppt/theme/theme1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C5Modules_CC_License_standard" id="{F0FA9D47-06A1-4F86-A3DE-945BA88B3B0E}" vid="{A7340899-09C2-4C21-8394-A4D30A56A3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C5 Modules</Template>
  <TotalTime>2205</TotalTime>
  <Words>425</Words>
  <Application>Microsoft Macintosh PowerPoint</Application>
  <PresentationFormat>On-screen Show (4:3)</PresentationFormat>
  <Paragraphs>87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PP_C5Modules_CC_License_standard</vt:lpstr>
      <vt:lpstr>Other Wireless</vt:lpstr>
      <vt:lpstr>Technologies We Use</vt:lpstr>
      <vt:lpstr>Zigbee</vt:lpstr>
      <vt:lpstr>Zigbee Characteristics</vt:lpstr>
      <vt:lpstr>Where Zigbee is used</vt:lpstr>
      <vt:lpstr>Tech Specs</vt:lpstr>
      <vt:lpstr>Device Properties</vt:lpstr>
      <vt:lpstr>Secure Communications</vt:lpstr>
      <vt:lpstr>DIY Short Range Wireless?</vt:lpstr>
      <vt:lpstr>XBee: easy for DIY</vt:lpstr>
      <vt:lpstr>XBee Details</vt:lpstr>
    </vt:vector>
  </TitlesOfParts>
  <Company>University of California at Davis</Company>
  <LinksUpToDate>false</LinksUpToDate>
  <SharedDoc>false</SharedDoc>
  <HyperlinksChanged>false</HyperlinksChanged>
  <AppVersion>16.0008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Bishop</dc:creator>
  <cp:lastModifiedBy>Cronin, Kyle</cp:lastModifiedBy>
  <cp:revision>191</cp:revision>
  <cp:lastPrinted>2016-07-18T16:40:10Z</cp:lastPrinted>
  <dcterms:created xsi:type="dcterms:W3CDTF">2016-07-03T20:12:42Z</dcterms:created>
  <dcterms:modified xsi:type="dcterms:W3CDTF">2017-12-12T17:27:00Z</dcterms:modified>
</cp:coreProperties>
</file>