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1"/>
  </p:sldMasterIdLst>
  <p:notesMasterIdLst>
    <p:notesMasterId r:id="rId14"/>
  </p:notesMasterIdLst>
  <p:sldIdLst>
    <p:sldId id="256" r:id="rId2"/>
    <p:sldId id="304" r:id="rId3"/>
    <p:sldId id="305" r:id="rId4"/>
    <p:sldId id="306" r:id="rId5"/>
    <p:sldId id="307" r:id="rId6"/>
    <p:sldId id="308" r:id="rId7"/>
    <p:sldId id="309" r:id="rId8"/>
    <p:sldId id="310" r:id="rId9"/>
    <p:sldId id="311" r:id="rId10"/>
    <p:sldId id="312" r:id="rId11"/>
    <p:sldId id="313" r:id="rId12"/>
    <p:sldId id="314" r:id="rId13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33" autoAdjust="0"/>
    <p:restoredTop sz="81868" autoAdjust="0"/>
  </p:normalViewPr>
  <p:slideViewPr>
    <p:cSldViewPr snapToGrid="0" snapToObjects="1">
      <p:cViewPr varScale="1">
        <p:scale>
          <a:sx n="56" d="100"/>
          <a:sy n="56" d="100"/>
        </p:scale>
        <p:origin x="150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6F34958D-5910-2B4E-8346-D45CE8D303AB}" type="datetimeFigureOut">
              <a:rPr lang="en-US" smtClean="0"/>
              <a:t>8/25/2017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D27B6843-3AD9-D947-BFC2-4A81687A7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321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9270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5477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4539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9997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7008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9006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0368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0328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6487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4280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8902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977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2249552" y="3401981"/>
            <a:ext cx="5372100" cy="2059641"/>
            <a:chOff x="914400" y="3657600"/>
            <a:chExt cx="7162800" cy="2059641"/>
          </a:xfrm>
        </p:grpSpPr>
        <p:sp>
          <p:nvSpPr>
            <p:cNvPr id="11" name="Rectangle 10"/>
            <p:cNvSpPr/>
            <p:nvPr/>
          </p:nvSpPr>
          <p:spPr>
            <a:xfrm>
              <a:off x="914400" y="3657600"/>
              <a:ext cx="7162800" cy="1295400"/>
            </a:xfrm>
            <a:prstGeom prst="rect">
              <a:avLst/>
            </a:prstGeom>
            <a:noFill/>
            <a:ln w="12700">
              <a:solidFill>
                <a:srgbClr val="2955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914400" y="5069541"/>
              <a:ext cx="7162800" cy="647700"/>
            </a:xfrm>
            <a:prstGeom prst="rect">
              <a:avLst/>
            </a:prstGeom>
            <a:noFill/>
            <a:ln w="12700">
              <a:solidFill>
                <a:srgbClr val="2955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914400" y="3657600"/>
              <a:ext cx="228600" cy="1295400"/>
            </a:xfrm>
            <a:prstGeom prst="rect">
              <a:avLst/>
            </a:prstGeom>
            <a:solidFill>
              <a:srgbClr val="295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914400" y="5069541"/>
              <a:ext cx="228600" cy="647700"/>
            </a:xfrm>
            <a:prstGeom prst="rect">
              <a:avLst/>
            </a:prstGeom>
            <a:solidFill>
              <a:srgbClr val="295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15" name="Title 1"/>
          <p:cNvSpPr>
            <a:spLocks noGrp="1"/>
          </p:cNvSpPr>
          <p:nvPr>
            <p:ph type="ctrTitle" hasCustomPrompt="1"/>
          </p:nvPr>
        </p:nvSpPr>
        <p:spPr>
          <a:xfrm>
            <a:off x="2629775" y="3616586"/>
            <a:ext cx="4611655" cy="803564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lang="en-US" sz="3000" b="1" kern="1200" baseline="0" dirty="0" smtClean="0">
                <a:solidFill>
                  <a:srgbClr val="2955A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Module Name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3"/>
          </p:nvPr>
        </p:nvSpPr>
        <p:spPr>
          <a:xfrm>
            <a:off x="2629775" y="4998325"/>
            <a:ext cx="4220429" cy="278892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/>
            </a:lvl1pPr>
            <a:lvl3pPr marL="685800" indent="0">
              <a:buNone/>
              <a:defRPr/>
            </a:lvl3pPr>
            <a:lvl5pPr marL="1371600" indent="0" algn="l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7427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862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751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176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342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605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82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588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587" y="187779"/>
            <a:ext cx="5550681" cy="6670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9098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hyperlink" Target="https://creativecommons.org/licenses/by/4.0/" TargetMode="Externa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 title="Page Number"/>
          <p:cNvSpPr>
            <a:spLocks noGrp="1"/>
          </p:cNvSpPr>
          <p:nvPr>
            <p:ph type="sldNum" sz="quarter" idx="4"/>
          </p:nvPr>
        </p:nvSpPr>
        <p:spPr>
          <a:xfrm>
            <a:off x="8019661" y="6329898"/>
            <a:ext cx="4956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6FE3C-7E70-4420-AA12-392E0D4EE99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457200"/>
            <a:ext cx="5685995" cy="1101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4826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Click to edit M</a:t>
            </a:r>
          </a:p>
          <a:p>
            <a:pPr lvl="0"/>
            <a:r>
              <a:rPr lang="en-US" dirty="0"/>
              <a:t>aster text styles</a:t>
            </a:r>
          </a:p>
          <a:p>
            <a:pPr lvl="1"/>
            <a:r>
              <a:rPr lang="en-US" dirty="0"/>
              <a:t>Second </a:t>
            </a:r>
            <a:r>
              <a:rPr lang="en-US" dirty="0" err="1"/>
              <a:t>levelThird</a:t>
            </a:r>
            <a:r>
              <a:rPr lang="en-US" dirty="0"/>
              <a:t>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1" y="90100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350"/>
          </a:p>
        </p:txBody>
      </p:sp>
      <p:pic>
        <p:nvPicPr>
          <p:cNvPr id="1025" name="Picture 2" descr="reative Commons License"/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65" y="6401628"/>
            <a:ext cx="838200" cy="29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 userDrawn="1"/>
        </p:nvSpPr>
        <p:spPr bwMode="auto">
          <a:xfrm>
            <a:off x="976765" y="6415091"/>
            <a:ext cx="570060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x-none" altLang="x-none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 This document is licensed with a </a:t>
            </a:r>
            <a:r>
              <a:rPr kumimoji="0" lang="x-none" altLang="x-none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hlinkClick r:id="rId12"/>
              </a:rPr>
              <a:t>Creative Commons Attribution 4.0 International License</a:t>
            </a:r>
            <a:r>
              <a:rPr kumimoji="0" lang="x-none" altLang="x-none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©2017 </a:t>
            </a:r>
          </a:p>
        </p:txBody>
      </p:sp>
    </p:spTree>
    <p:extLst>
      <p:ext uri="{BB962C8B-B14F-4D97-AF65-F5344CB8AC3E}">
        <p14:creationId xmlns:p14="http://schemas.microsoft.com/office/powerpoint/2010/main" val="2827883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marR="0" indent="-171450" algn="l" defTabSz="685800" rtl="0" eaLnBrk="1" fontAlgn="auto" latinLnBrk="0" hangingPunct="1">
        <a:lnSpc>
          <a:spcPct val="90000"/>
        </a:lnSpc>
        <a:spcBef>
          <a:spcPts val="75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Terrible Ways of Securing </a:t>
            </a:r>
            <a:r>
              <a:rPr lang="en-US" sz="3600" dirty="0" err="1"/>
              <a:t>Wifi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pPr algn="l"/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Unit: 5</a:t>
            </a:r>
          </a:p>
          <a:p>
            <a:pPr algn="l"/>
            <a:r>
              <a:rPr lang="en-US" sz="2000" b="1">
                <a:solidFill>
                  <a:schemeClr val="accent5">
                    <a:lumMod val="75000"/>
                  </a:schemeClr>
                </a:solidFill>
              </a:rPr>
              <a:t>Wireless</a:t>
            </a:r>
            <a:endParaRPr lang="en-US" sz="20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43453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airodump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Airodump</a:t>
            </a:r>
            <a:r>
              <a:rPr lang="en-US" dirty="0"/>
              <a:t> has many flags</a:t>
            </a:r>
          </a:p>
          <a:p>
            <a:r>
              <a:rPr lang="en-US" dirty="0"/>
              <a:t>--</a:t>
            </a:r>
            <a:r>
              <a:rPr lang="en-US" dirty="0" err="1"/>
              <a:t>bssid</a:t>
            </a:r>
            <a:r>
              <a:rPr lang="en-US" dirty="0"/>
              <a:t> is a big one</a:t>
            </a:r>
          </a:p>
          <a:p>
            <a:pPr lvl="1"/>
            <a:r>
              <a:rPr lang="en-US" dirty="0"/>
              <a:t>Aka: please only listen to this one</a:t>
            </a:r>
          </a:p>
          <a:p>
            <a:r>
              <a:rPr lang="en-US" dirty="0"/>
              <a:t>Hugely important when archiving</a:t>
            </a:r>
          </a:p>
          <a:p>
            <a:pPr lvl="1"/>
            <a:r>
              <a:rPr lang="en-US" dirty="0"/>
              <a:t>Or being in a place with lots of APs</a:t>
            </a:r>
          </a:p>
        </p:txBody>
      </p:sp>
    </p:spTree>
    <p:extLst>
      <p:ext uri="{BB962C8B-B14F-4D97-AF65-F5344CB8AC3E}">
        <p14:creationId xmlns:p14="http://schemas.microsoft.com/office/powerpoint/2010/main" val="42736496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 Filters are lame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Use </a:t>
            </a:r>
            <a:r>
              <a:rPr lang="en-US" dirty="0" err="1"/>
              <a:t>airodump</a:t>
            </a:r>
            <a:r>
              <a:rPr lang="en-US" dirty="0"/>
              <a:t>, find a connected client</a:t>
            </a:r>
          </a:p>
          <a:p>
            <a:pPr lvl="1"/>
            <a:r>
              <a:rPr lang="en-US" dirty="0"/>
              <a:t>Can’t hide MAC addresses</a:t>
            </a:r>
          </a:p>
          <a:p>
            <a:pPr lvl="1"/>
            <a:r>
              <a:rPr lang="en-US" dirty="0"/>
              <a:t>Must be sent in clear</a:t>
            </a:r>
          </a:p>
          <a:p>
            <a:r>
              <a:rPr lang="en-US" dirty="0"/>
              <a:t>Spoof your MAC address</a:t>
            </a:r>
          </a:p>
          <a:p>
            <a:pPr lvl="1"/>
            <a:r>
              <a:rPr lang="en-US" dirty="0"/>
              <a:t>Profit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5227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Spoof a MAC?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Shut down the interface</a:t>
            </a:r>
          </a:p>
          <a:p>
            <a:pPr lvl="1"/>
            <a:r>
              <a:rPr lang="en-US" dirty="0" err="1"/>
              <a:t>ifconfig</a:t>
            </a:r>
            <a:r>
              <a:rPr lang="en-US" dirty="0"/>
              <a:t> </a:t>
            </a:r>
            <a:r>
              <a:rPr lang="en-US" dirty="0" err="1"/>
              <a:t>wlan</a:t>
            </a:r>
            <a:r>
              <a:rPr lang="en-US" dirty="0"/>
              <a:t># down</a:t>
            </a:r>
          </a:p>
          <a:p>
            <a:r>
              <a:rPr lang="en-US" dirty="0"/>
              <a:t>Specify the MAC</a:t>
            </a:r>
          </a:p>
          <a:p>
            <a:pPr lvl="1"/>
            <a:r>
              <a:rPr lang="en-US" dirty="0" err="1"/>
              <a:t>ifconfig</a:t>
            </a:r>
            <a:r>
              <a:rPr lang="en-US" dirty="0"/>
              <a:t> </a:t>
            </a:r>
            <a:r>
              <a:rPr lang="en-US" dirty="0" err="1"/>
              <a:t>wlan</a:t>
            </a:r>
            <a:r>
              <a:rPr lang="en-US" dirty="0"/>
              <a:t># </a:t>
            </a:r>
            <a:r>
              <a:rPr lang="en-US" dirty="0" err="1"/>
              <a:t>hw</a:t>
            </a:r>
            <a:r>
              <a:rPr lang="en-US" dirty="0"/>
              <a:t> ether MAC_ADDY</a:t>
            </a:r>
          </a:p>
          <a:p>
            <a:pPr lvl="1"/>
            <a:endParaRPr lang="en-US" dirty="0"/>
          </a:p>
          <a:p>
            <a:r>
              <a:rPr lang="en-US"/>
              <a:t>Profit/Connect/Win/?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698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a single AP environment, wireless is easy</a:t>
            </a:r>
          </a:p>
          <a:p>
            <a:r>
              <a:rPr lang="en-US" dirty="0"/>
              <a:t>Multiple APs, problems ensue:</a:t>
            </a:r>
          </a:p>
          <a:p>
            <a:pPr lvl="1"/>
            <a:r>
              <a:rPr lang="en-US" dirty="0"/>
              <a:t>User connects to a network</a:t>
            </a:r>
          </a:p>
          <a:p>
            <a:pPr lvl="1"/>
            <a:r>
              <a:rPr lang="en-US" dirty="0"/>
              <a:t>Network consists of multiple radios</a:t>
            </a:r>
          </a:p>
          <a:p>
            <a:pPr lvl="1"/>
            <a:r>
              <a:rPr lang="en-US" dirty="0"/>
              <a:t>Endpoints: can only connect to 1 radio</a:t>
            </a:r>
          </a:p>
          <a:p>
            <a:pPr lvl="1"/>
            <a:r>
              <a:rPr lang="en-US" dirty="0"/>
              <a:t>How do you pick?</a:t>
            </a:r>
          </a:p>
          <a:p>
            <a:pPr lvl="2"/>
            <a:r>
              <a:rPr lang="en-US" dirty="0"/>
              <a:t>How do you know it’s the right network?</a:t>
            </a:r>
          </a:p>
          <a:p>
            <a:pPr lvl="2"/>
            <a:r>
              <a:rPr lang="en-US" dirty="0"/>
              <a:t>Roam from radio to radio?</a:t>
            </a:r>
          </a:p>
        </p:txBody>
      </p:sp>
    </p:spTree>
    <p:extLst>
      <p:ext uri="{BB962C8B-B14F-4D97-AF65-F5344CB8AC3E}">
        <p14:creationId xmlns:p14="http://schemas.microsoft.com/office/powerpoint/2010/main" val="1172655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Terms!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SSID</a:t>
            </a:r>
          </a:p>
          <a:p>
            <a:pPr lvl="1"/>
            <a:r>
              <a:rPr lang="en-US" dirty="0"/>
              <a:t>Service Set Identifiers</a:t>
            </a:r>
          </a:p>
          <a:p>
            <a:pPr lvl="1"/>
            <a:r>
              <a:rPr lang="en-US" dirty="0"/>
              <a:t>Broadcast name of the network</a:t>
            </a:r>
          </a:p>
          <a:p>
            <a:r>
              <a:rPr lang="en-US" dirty="0"/>
              <a:t>BSSID</a:t>
            </a:r>
          </a:p>
          <a:p>
            <a:pPr lvl="1"/>
            <a:r>
              <a:rPr lang="en-US" dirty="0"/>
              <a:t>Basic Service Set Identifier</a:t>
            </a:r>
          </a:p>
          <a:p>
            <a:pPr lvl="1"/>
            <a:r>
              <a:rPr lang="en-US" dirty="0"/>
              <a:t>MAC address of a radio </a:t>
            </a:r>
          </a:p>
          <a:p>
            <a:pPr lvl="1"/>
            <a:r>
              <a:rPr lang="en-US" dirty="0"/>
              <a:t>MAC address of a radio/SSID combo</a:t>
            </a:r>
          </a:p>
          <a:p>
            <a:r>
              <a:rPr lang="en-US" dirty="0"/>
              <a:t>ESSID</a:t>
            </a:r>
          </a:p>
          <a:p>
            <a:pPr lvl="1"/>
            <a:r>
              <a:rPr lang="en-US" dirty="0"/>
              <a:t>More or less same as SSID</a:t>
            </a:r>
          </a:p>
        </p:txBody>
      </p:sp>
    </p:spTree>
    <p:extLst>
      <p:ext uri="{BB962C8B-B14F-4D97-AF65-F5344CB8AC3E}">
        <p14:creationId xmlns:p14="http://schemas.microsoft.com/office/powerpoint/2010/main" val="3590100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</a:t>
            </a:r>
            <a:r>
              <a:rPr lang="en-US" dirty="0" err="1"/>
              <a:t>WiFi</a:t>
            </a:r>
            <a:r>
              <a:rPr lang="en-US" dirty="0"/>
              <a:t> Tools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iwconfig</a:t>
            </a:r>
            <a:endParaRPr lang="en-US" dirty="0"/>
          </a:p>
          <a:p>
            <a:pPr lvl="1"/>
            <a:r>
              <a:rPr lang="en-US" dirty="0"/>
              <a:t>Sort of </a:t>
            </a:r>
            <a:r>
              <a:rPr lang="en-US" dirty="0" err="1"/>
              <a:t>ifconfig</a:t>
            </a:r>
            <a:r>
              <a:rPr lang="en-US" dirty="0"/>
              <a:t> for </a:t>
            </a:r>
            <a:r>
              <a:rPr lang="en-US" dirty="0" err="1"/>
              <a:t>wifi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 err="1"/>
              <a:t>iwlist</a:t>
            </a:r>
            <a:r>
              <a:rPr lang="en-US" dirty="0"/>
              <a:t> interface scan</a:t>
            </a:r>
          </a:p>
          <a:p>
            <a:pPr lvl="1"/>
            <a:r>
              <a:rPr lang="en-US" dirty="0"/>
              <a:t>Show me what you got!</a:t>
            </a:r>
          </a:p>
          <a:p>
            <a:pPr lvl="1"/>
            <a:endParaRPr lang="en-US" dirty="0"/>
          </a:p>
          <a:p>
            <a:r>
              <a:rPr lang="en-US" dirty="0" err="1"/>
              <a:t>iwevent</a:t>
            </a:r>
            <a:endParaRPr lang="en-US" dirty="0"/>
          </a:p>
          <a:p>
            <a:pPr lvl="1"/>
            <a:r>
              <a:rPr lang="en-US" dirty="0"/>
              <a:t>Monitor events on the adapter</a:t>
            </a:r>
          </a:p>
        </p:txBody>
      </p:sp>
    </p:spTree>
    <p:extLst>
      <p:ext uri="{BB962C8B-B14F-4D97-AF65-F5344CB8AC3E}">
        <p14:creationId xmlns:p14="http://schemas.microsoft.com/office/powerpoint/2010/main" val="4143854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Your Routers/APs spill all of their details...</a:t>
            </a:r>
          </a:p>
          <a:p>
            <a:pPr lvl="1"/>
            <a:r>
              <a:rPr lang="en-US" dirty="0"/>
              <a:t>Broadcast TONS of info that we LOVE to have!</a:t>
            </a:r>
          </a:p>
          <a:p>
            <a:pPr lvl="1"/>
            <a:r>
              <a:rPr lang="en-US" dirty="0"/>
              <a:t>BSSID: Basic service set identification</a:t>
            </a:r>
          </a:p>
          <a:p>
            <a:pPr lvl="2"/>
            <a:r>
              <a:rPr lang="en-US" dirty="0"/>
              <a:t>Contains: SSID and MAC Address</a:t>
            </a:r>
          </a:p>
          <a:p>
            <a:pPr lvl="3"/>
            <a:r>
              <a:rPr lang="en-US" dirty="0"/>
              <a:t>SSID: Service Set Identifier </a:t>
            </a:r>
          </a:p>
          <a:p>
            <a:pPr lvl="3"/>
            <a:r>
              <a:rPr lang="en-US" dirty="0"/>
              <a:t>MAC: Your hardware address</a:t>
            </a:r>
          </a:p>
          <a:p>
            <a:pPr lvl="1"/>
            <a:r>
              <a:rPr lang="en-US" dirty="0"/>
              <a:t>What if we hide this info??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7944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Hiding Info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Just like on Facebook</a:t>
            </a:r>
          </a:p>
          <a:p>
            <a:pPr lvl="1"/>
            <a:r>
              <a:rPr lang="en-US" dirty="0"/>
              <a:t>You can *hide* info</a:t>
            </a:r>
          </a:p>
          <a:p>
            <a:pPr lvl="1"/>
            <a:r>
              <a:rPr lang="is-IS" dirty="0"/>
              <a:t>…but you’re really only hiding it from yourself</a:t>
            </a:r>
          </a:p>
          <a:p>
            <a:r>
              <a:rPr lang="is-IS" dirty="0"/>
              <a:t>SSID’s are the same way</a:t>
            </a:r>
          </a:p>
          <a:p>
            <a:r>
              <a:rPr lang="is-IS" dirty="0"/>
              <a:t>We can legitemetly hide an SSID</a:t>
            </a:r>
          </a:p>
          <a:p>
            <a:pPr lvl="1"/>
            <a:r>
              <a:rPr lang="is-IS" dirty="0"/>
              <a:t>AP will refuse to broadcast it</a:t>
            </a:r>
          </a:p>
          <a:p>
            <a:r>
              <a:rPr lang="is-IS" dirty="0"/>
              <a:t>BUT: in order to connect, you have to SHOUT it outloud </a:t>
            </a:r>
          </a:p>
          <a:p>
            <a:r>
              <a:rPr lang="is-IS" dirty="0"/>
              <a:t>Encrypted or not, you have to say the secret</a:t>
            </a:r>
          </a:p>
          <a:p>
            <a:pPr lvl="1"/>
            <a:r>
              <a:rPr lang="is-IS" dirty="0"/>
              <a:t>Just like BSSID &lt;- can’t be hidden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798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Hiding an SSID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Easy to do</a:t>
            </a:r>
          </a:p>
          <a:p>
            <a:r>
              <a:rPr lang="en-US" dirty="0"/>
              <a:t>We just need to wait for someone to connect</a:t>
            </a:r>
          </a:p>
          <a:p>
            <a:pPr lvl="1"/>
            <a:r>
              <a:rPr lang="en-US" dirty="0"/>
              <a:t>They’ll have to rebroadcast the SSID</a:t>
            </a:r>
          </a:p>
          <a:p>
            <a:pPr lvl="2"/>
            <a:r>
              <a:rPr lang="en-US" dirty="0"/>
              <a:t>(the client has to, not the AP)</a:t>
            </a:r>
          </a:p>
          <a:p>
            <a:r>
              <a:rPr lang="en-US" dirty="0"/>
              <a:t>Start </a:t>
            </a:r>
            <a:r>
              <a:rPr lang="en-US" dirty="0" err="1"/>
              <a:t>airmon</a:t>
            </a:r>
            <a:endParaRPr lang="en-US" dirty="0"/>
          </a:p>
          <a:p>
            <a:pPr lvl="1"/>
            <a:r>
              <a:rPr lang="en-US" dirty="0" err="1"/>
              <a:t>airmon</a:t>
            </a:r>
            <a:r>
              <a:rPr lang="en-US" dirty="0"/>
              <a:t>-ng start </a:t>
            </a:r>
            <a:r>
              <a:rPr lang="en-US" dirty="0" err="1"/>
              <a:t>wlan</a:t>
            </a:r>
            <a:r>
              <a:rPr lang="en-US" dirty="0"/>
              <a:t>#</a:t>
            </a:r>
          </a:p>
          <a:p>
            <a:r>
              <a:rPr lang="en-US" dirty="0"/>
              <a:t>Start </a:t>
            </a:r>
            <a:r>
              <a:rPr lang="en-US" dirty="0" err="1"/>
              <a:t>airodump</a:t>
            </a:r>
            <a:r>
              <a:rPr lang="en-US" dirty="0"/>
              <a:t> w/monitor interface</a:t>
            </a:r>
          </a:p>
          <a:p>
            <a:pPr lvl="1"/>
            <a:r>
              <a:rPr lang="en-US" dirty="0" err="1"/>
              <a:t>airodump</a:t>
            </a:r>
            <a:r>
              <a:rPr lang="en-US" dirty="0"/>
              <a:t>-ng mon#</a:t>
            </a:r>
          </a:p>
        </p:txBody>
      </p:sp>
    </p:spTree>
    <p:extLst>
      <p:ext uri="{BB962C8B-B14F-4D97-AF65-F5344CB8AC3E}">
        <p14:creationId xmlns:p14="http://schemas.microsoft.com/office/powerpoint/2010/main" val="31748398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airodump</a:t>
            </a:r>
            <a:r>
              <a:rPr lang="en-US" dirty="0"/>
              <a:t>-ng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does this do?</a:t>
            </a:r>
          </a:p>
          <a:p>
            <a:r>
              <a:rPr lang="en-US" dirty="0"/>
              <a:t>Another piece of the </a:t>
            </a:r>
            <a:r>
              <a:rPr lang="en-US" dirty="0" err="1"/>
              <a:t>Aircrack</a:t>
            </a:r>
            <a:r>
              <a:rPr lang="en-US" dirty="0"/>
              <a:t>-ng package</a:t>
            </a:r>
          </a:p>
          <a:p>
            <a:r>
              <a:rPr lang="en-US" dirty="0"/>
              <a:t>Captures raw 802.11 frames</a:t>
            </a:r>
          </a:p>
          <a:p>
            <a:r>
              <a:rPr lang="en-US" dirty="0"/>
              <a:t>Does all sorts of fun stuff with them!</a:t>
            </a:r>
          </a:p>
          <a:p>
            <a:pPr lvl="1"/>
            <a:r>
              <a:rPr lang="en-US" dirty="0"/>
              <a:t>Pairs with GPS</a:t>
            </a:r>
          </a:p>
          <a:p>
            <a:pPr lvl="1"/>
            <a:r>
              <a:rPr lang="en-US" dirty="0"/>
              <a:t>WEP initialization vectors</a:t>
            </a:r>
          </a:p>
          <a:p>
            <a:pPr lvl="1"/>
            <a:r>
              <a:rPr lang="en-US" dirty="0"/>
              <a:t>Lists networks as it sees them</a:t>
            </a:r>
          </a:p>
          <a:p>
            <a:r>
              <a:rPr lang="en-US" dirty="0"/>
              <a:t>Can also intake </a:t>
            </a:r>
            <a:r>
              <a:rPr lang="en-US" dirty="0" err="1"/>
              <a:t>pcap</a:t>
            </a:r>
            <a:r>
              <a:rPr lang="en-US" dirty="0"/>
              <a:t> data</a:t>
            </a:r>
          </a:p>
        </p:txBody>
      </p:sp>
    </p:spTree>
    <p:extLst>
      <p:ext uri="{BB962C8B-B14F-4D97-AF65-F5344CB8AC3E}">
        <p14:creationId xmlns:p14="http://schemas.microsoft.com/office/powerpoint/2010/main" val="23930029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Airodump</a:t>
            </a:r>
            <a:r>
              <a:rPr lang="en-US" dirty="0"/>
              <a:t> fields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5B06830-ACF8-46F9-BB57-3E6FDEFED2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/>
          <a:p>
            <a:r>
              <a:rPr lang="en-US" dirty="0"/>
              <a:t>BSSID</a:t>
            </a:r>
          </a:p>
          <a:p>
            <a:pPr lvl="1"/>
            <a:r>
              <a:rPr lang="en-US" dirty="0"/>
              <a:t>MAC of the AP</a:t>
            </a:r>
          </a:p>
          <a:p>
            <a:r>
              <a:rPr lang="en-US" dirty="0"/>
              <a:t>PWR</a:t>
            </a:r>
          </a:p>
          <a:p>
            <a:pPr lvl="1"/>
            <a:r>
              <a:rPr lang="en-US" dirty="0"/>
              <a:t>Signal level seen by the chipset</a:t>
            </a:r>
          </a:p>
          <a:p>
            <a:r>
              <a:rPr lang="en-US" dirty="0"/>
              <a:t>RXQ</a:t>
            </a:r>
          </a:p>
          <a:p>
            <a:pPr lvl="1"/>
            <a:r>
              <a:rPr lang="en-US" dirty="0"/>
              <a:t>Received Quality</a:t>
            </a:r>
          </a:p>
          <a:p>
            <a:pPr lvl="1"/>
            <a:r>
              <a:rPr lang="en-US" dirty="0"/>
              <a:t>Factor of packets successful over last 10 seconds</a:t>
            </a:r>
          </a:p>
          <a:p>
            <a:r>
              <a:rPr lang="en-US" dirty="0"/>
              <a:t>Beacons</a:t>
            </a:r>
          </a:p>
          <a:p>
            <a:pPr lvl="1"/>
            <a:r>
              <a:rPr lang="en-US" dirty="0" err="1"/>
              <a:t>Announcemnt</a:t>
            </a:r>
            <a:r>
              <a:rPr lang="en-US" dirty="0"/>
              <a:t> packets from AP</a:t>
            </a:r>
          </a:p>
          <a:p>
            <a:pPr lvl="1"/>
            <a:r>
              <a:rPr lang="en-US" dirty="0"/>
              <a:t>About 10/second @ low bitrate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03EE91D8-156E-4C52-9FA6-5150BFBA66D7}"/>
              </a:ext>
            </a:extLst>
          </p:cNvPr>
          <p:cNvSpPr txBox="1">
            <a:spLocks/>
          </p:cNvSpPr>
          <p:nvPr/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171450" marR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# Data</a:t>
            </a:r>
          </a:p>
          <a:p>
            <a:pPr lvl="1"/>
            <a:r>
              <a:rPr lang="en-US"/>
              <a:t>Number of captured data packets</a:t>
            </a:r>
          </a:p>
          <a:p>
            <a:r>
              <a:rPr lang="en-US"/>
              <a:t>#/s</a:t>
            </a:r>
          </a:p>
          <a:p>
            <a:pPr lvl="1"/>
            <a:r>
              <a:rPr lang="en-US"/>
              <a:t>Packets per second</a:t>
            </a:r>
          </a:p>
          <a:p>
            <a:r>
              <a:rPr lang="en-US"/>
              <a:t>CH</a:t>
            </a:r>
          </a:p>
          <a:p>
            <a:pPr lvl="1"/>
            <a:r>
              <a:rPr lang="en-US"/>
              <a:t>Channel</a:t>
            </a:r>
          </a:p>
          <a:p>
            <a:r>
              <a:rPr lang="en-US"/>
              <a:t>MB</a:t>
            </a:r>
          </a:p>
          <a:p>
            <a:pPr lvl="1"/>
            <a:r>
              <a:rPr lang="en-US"/>
              <a:t>Max speed advertised</a:t>
            </a:r>
          </a:p>
          <a:p>
            <a:r>
              <a:rPr lang="en-US"/>
              <a:t>ENC</a:t>
            </a:r>
          </a:p>
          <a:p>
            <a:pPr lvl="1"/>
            <a:r>
              <a:rPr lang="en-US"/>
              <a:t>Encryption algorithm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834232"/>
      </p:ext>
    </p:extLst>
  </p:cSld>
  <p:clrMapOvr>
    <a:masterClrMapping/>
  </p:clrMapOvr>
</p:sld>
</file>

<file path=ppt/theme/theme1.xml><?xml version="1.0" encoding="utf-8"?>
<a:theme xmlns:a="http://schemas.openxmlformats.org/drawingml/2006/main" name="PP_C5Modules_CC_License_standar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_C5Modules_CC_License_standard" id="{F0FA9D47-06A1-4F86-A3DE-945BA88B3B0E}" vid="{A7340899-09C2-4C21-8394-A4D30A56A33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C5 Modules</Template>
  <TotalTime>2120</TotalTime>
  <Words>485</Words>
  <Application>Microsoft Office PowerPoint</Application>
  <PresentationFormat>On-screen Show (4:3)</PresentationFormat>
  <Paragraphs>119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PP_C5Modules_CC_License_standard</vt:lpstr>
      <vt:lpstr>Terrible Ways of Securing Wifi</vt:lpstr>
      <vt:lpstr>Problem</vt:lpstr>
      <vt:lpstr>Terms!</vt:lpstr>
      <vt:lpstr>Basic WiFi Tools</vt:lpstr>
      <vt:lpstr>Problem</vt:lpstr>
      <vt:lpstr>Hiding Info</vt:lpstr>
      <vt:lpstr>Hiding an SSID</vt:lpstr>
      <vt:lpstr>airodump-ng</vt:lpstr>
      <vt:lpstr>Airodump fields</vt:lpstr>
      <vt:lpstr>airodump</vt:lpstr>
      <vt:lpstr>MAC Filters are lame</vt:lpstr>
      <vt:lpstr>Spoof a MAC?</vt:lpstr>
    </vt:vector>
  </TitlesOfParts>
  <Company>University of California at Davis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 Bishop</dc:creator>
  <cp:lastModifiedBy>Griffin Egner</cp:lastModifiedBy>
  <cp:revision>187</cp:revision>
  <cp:lastPrinted>2016-07-18T16:40:10Z</cp:lastPrinted>
  <dcterms:created xsi:type="dcterms:W3CDTF">2016-07-03T20:12:42Z</dcterms:created>
  <dcterms:modified xsi:type="dcterms:W3CDTF">2017-08-25T17:41:26Z</dcterms:modified>
</cp:coreProperties>
</file>