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13"/>
  </p:notes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33" autoAdjust="0"/>
    <p:restoredTop sz="81868" autoAdjust="0"/>
  </p:normalViewPr>
  <p:slideViewPr>
    <p:cSldViewPr snapToGrid="0" snapToObjects="1">
      <p:cViewPr varScale="1">
        <p:scale>
          <a:sx n="56" d="100"/>
          <a:sy n="56" d="100"/>
        </p:scale>
        <p:origin x="150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F34958D-5910-2B4E-8346-D45CE8D303AB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27B6843-3AD9-D947-BFC2-4A81687A7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21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270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288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71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73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196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32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05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0932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4737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0229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31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49552" y="3401981"/>
            <a:ext cx="5372100" cy="2059641"/>
            <a:chOff x="914400" y="3657600"/>
            <a:chExt cx="7162800" cy="2059641"/>
          </a:xfrm>
        </p:grpSpPr>
        <p:sp>
          <p:nvSpPr>
            <p:cNvPr id="11" name="Rectangle 10"/>
            <p:cNvSpPr/>
            <p:nvPr/>
          </p:nvSpPr>
          <p:spPr>
            <a:xfrm>
              <a:off x="914400" y="3657600"/>
              <a:ext cx="7162800" cy="12954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14400" y="5069541"/>
              <a:ext cx="7162800" cy="6477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14400" y="3657600"/>
              <a:ext cx="228600" cy="12954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14400" y="5069541"/>
              <a:ext cx="228600" cy="6477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2629775" y="3616586"/>
            <a:ext cx="4611655" cy="803564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lang="en-US" sz="3000" b="1" kern="1200" baseline="0" dirty="0" smtClean="0">
                <a:solidFill>
                  <a:srgbClr val="2955A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Module Name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2629775" y="4998325"/>
            <a:ext cx="4220429" cy="27889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  <a:lvl3pPr marL="685800" indent="0">
              <a:buNone/>
              <a:defRPr/>
            </a:lvl3pPr>
            <a:lvl5pPr marL="1371600" indent="0" algn="l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42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6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5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7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4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0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8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587" y="187779"/>
            <a:ext cx="5550681" cy="667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909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s://creativecommons.org/licenses/by/4.0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 title="Page Number"/>
          <p:cNvSpPr>
            <a:spLocks noGrp="1"/>
          </p:cNvSpPr>
          <p:nvPr>
            <p:ph type="sldNum" sz="quarter" idx="4"/>
          </p:nvPr>
        </p:nvSpPr>
        <p:spPr>
          <a:xfrm>
            <a:off x="8019661" y="6329898"/>
            <a:ext cx="4956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6FE3C-7E70-4420-AA12-392E0D4EE9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457200"/>
            <a:ext cx="5685995" cy="110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482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</a:t>
            </a:r>
          </a:p>
          <a:p>
            <a:pPr lvl="0"/>
            <a:r>
              <a:rPr lang="en-US" dirty="0"/>
              <a:t>aster text styles</a:t>
            </a:r>
          </a:p>
          <a:p>
            <a:pPr lvl="1"/>
            <a:r>
              <a:rPr lang="en-US" dirty="0"/>
              <a:t>Second </a:t>
            </a:r>
            <a:r>
              <a:rPr lang="en-US" dirty="0" err="1"/>
              <a:t>levelThird</a:t>
            </a:r>
            <a:r>
              <a:rPr lang="en-US" dirty="0"/>
              <a:t>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" y="90100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pic>
        <p:nvPicPr>
          <p:cNvPr id="1025" name="Picture 2" descr="reative Commons License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65" y="6401628"/>
            <a:ext cx="838200" cy="29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976765" y="6415091"/>
            <a:ext cx="57006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This document is licensed with a 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hlinkClick r:id="rId12"/>
              </a:rPr>
              <a:t>Creative Commons Attribution 4.0 International License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©2017 </a:t>
            </a:r>
          </a:p>
        </p:txBody>
      </p:sp>
    </p:spTree>
    <p:extLst>
      <p:ext uri="{BB962C8B-B14F-4D97-AF65-F5344CB8AC3E}">
        <p14:creationId xmlns:p14="http://schemas.microsoft.com/office/powerpoint/2010/main" val="282788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marR="0" indent="-171450" algn="l" defTabSz="685800" rtl="0" eaLnBrk="1" fontAlgn="auto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Kismet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Unit: 5</a:t>
            </a:r>
          </a:p>
          <a:p>
            <a:pPr algn="l"/>
            <a:r>
              <a:rPr lang="en-US" sz="2000" b="1">
                <a:solidFill>
                  <a:schemeClr val="accent5">
                    <a:lumMod val="75000"/>
                  </a:schemeClr>
                </a:solidFill>
              </a:rPr>
              <a:t>Wireless</a:t>
            </a:r>
            <a:endParaRPr lang="en-US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345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Kismet/Wireshark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Again, just watching/displaying frames as seen</a:t>
            </a:r>
          </a:p>
          <a:p>
            <a:r>
              <a:rPr lang="en-US" dirty="0"/>
              <a:t>We can see Kismet distinguishes</a:t>
            </a:r>
          </a:p>
          <a:p>
            <a:pPr lvl="1"/>
            <a:r>
              <a:rPr lang="en-US" dirty="0"/>
              <a:t>Probes vs Beacons</a:t>
            </a:r>
          </a:p>
          <a:p>
            <a:pPr lvl="1"/>
            <a:r>
              <a:rPr lang="en-US" dirty="0"/>
              <a:t>Both legit ways to discover a network</a:t>
            </a:r>
          </a:p>
          <a:p>
            <a:r>
              <a:rPr lang="en-US" dirty="0"/>
              <a:t>Play with Wireshark?</a:t>
            </a:r>
          </a:p>
        </p:txBody>
      </p:sp>
    </p:spTree>
    <p:extLst>
      <p:ext uri="{BB962C8B-B14F-4D97-AF65-F5344CB8AC3E}">
        <p14:creationId xmlns:p14="http://schemas.microsoft.com/office/powerpoint/2010/main" val="1977282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</a:t>
            </a:r>
            <a:r>
              <a:rPr lang="is-IS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glories of WEP</a:t>
            </a:r>
          </a:p>
          <a:p>
            <a:pPr lvl="1"/>
            <a:r>
              <a:rPr lang="en-US" dirty="0"/>
              <a:t>And the RC4 stream cipher</a:t>
            </a:r>
          </a:p>
          <a:p>
            <a:pPr lvl="1"/>
            <a:r>
              <a:rPr lang="en-US" dirty="0"/>
              <a:t>And why it’s the worst thing ever</a:t>
            </a:r>
          </a:p>
        </p:txBody>
      </p:sp>
    </p:spTree>
    <p:extLst>
      <p:ext uri="{BB962C8B-B14F-4D97-AF65-F5344CB8AC3E}">
        <p14:creationId xmlns:p14="http://schemas.microsoft.com/office/powerpoint/2010/main" val="4187404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Terrible Security Methods</a:t>
            </a:r>
          </a:p>
          <a:p>
            <a:pPr lvl="1"/>
            <a:r>
              <a:rPr lang="en-US" dirty="0"/>
              <a:t>Hiding SSID</a:t>
            </a:r>
          </a:p>
          <a:p>
            <a:pPr lvl="2"/>
            <a:r>
              <a:rPr lang="en-US" dirty="0"/>
              <a:t>Probes</a:t>
            </a:r>
          </a:p>
          <a:p>
            <a:pPr lvl="2"/>
            <a:r>
              <a:rPr lang="en-US" dirty="0"/>
              <a:t>Association Request</a:t>
            </a:r>
          </a:p>
          <a:p>
            <a:pPr lvl="1"/>
            <a:r>
              <a:rPr lang="en-US" dirty="0"/>
              <a:t>MAC Address Filters</a:t>
            </a:r>
          </a:p>
          <a:p>
            <a:pPr lvl="2"/>
            <a:r>
              <a:rPr lang="en-US" dirty="0" err="1"/>
              <a:t>Spoofable</a:t>
            </a:r>
            <a:endParaRPr lang="en-US" dirty="0"/>
          </a:p>
          <a:p>
            <a:r>
              <a:rPr lang="en-US" dirty="0"/>
              <a:t>802.11 Frames</a:t>
            </a:r>
          </a:p>
          <a:p>
            <a:pPr lvl="1"/>
            <a:r>
              <a:rPr lang="en-US" dirty="0"/>
              <a:t>Beacon -&gt; sent by AP, advertisement </a:t>
            </a:r>
          </a:p>
          <a:p>
            <a:pPr lvl="1"/>
            <a:r>
              <a:rPr lang="en-US" dirty="0"/>
              <a:t>Probe -&gt; from clients,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08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Sensitivity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Measurement of overall signal strength</a:t>
            </a:r>
          </a:p>
          <a:p>
            <a:r>
              <a:rPr lang="en-US" dirty="0"/>
              <a:t>Confusing/backwards sounding measurements</a:t>
            </a:r>
          </a:p>
          <a:p>
            <a:r>
              <a:rPr lang="en-US" dirty="0"/>
              <a:t>dBm for your AP</a:t>
            </a:r>
          </a:p>
          <a:p>
            <a:pPr lvl="1"/>
            <a:r>
              <a:rPr lang="en-US" dirty="0"/>
              <a:t>Closer to zero the better</a:t>
            </a:r>
          </a:p>
          <a:p>
            <a:pPr marL="914400" lvl="2" indent="0">
              <a:buNone/>
            </a:pPr>
            <a:r>
              <a:rPr lang="en-US" dirty="0"/>
              <a:t>-20 dBm -&gt; VERY close to the AP</a:t>
            </a:r>
          </a:p>
          <a:p>
            <a:pPr marL="914400" lvl="2" indent="0">
              <a:buNone/>
            </a:pPr>
            <a:r>
              <a:rPr lang="en-US" dirty="0"/>
              <a:t>-90 dBm -&gt; pretty far away from the AP</a:t>
            </a:r>
          </a:p>
        </p:txBody>
      </p:sp>
    </p:spTree>
    <p:extLst>
      <p:ext uri="{BB962C8B-B14F-4D97-AF65-F5344CB8AC3E}">
        <p14:creationId xmlns:p14="http://schemas.microsoft.com/office/powerpoint/2010/main" val="1595628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Sensitivity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Typical values are -80 dBm to -90 dBm</a:t>
            </a:r>
          </a:p>
          <a:p>
            <a:r>
              <a:rPr lang="en-US" dirty="0"/>
              <a:t>Each 3 dBm change represents doubling of sensitivity</a:t>
            </a:r>
          </a:p>
          <a:p>
            <a:pPr lvl="1"/>
            <a:r>
              <a:rPr lang="en-US" dirty="0"/>
              <a:t>High end cards get as much as -93 to -97 dBm</a:t>
            </a:r>
          </a:p>
          <a:p>
            <a:r>
              <a:rPr lang="en-US" dirty="0"/>
              <a:t>Convert </a:t>
            </a:r>
            <a:r>
              <a:rPr lang="en-US" dirty="0" err="1"/>
              <a:t>mW</a:t>
            </a:r>
            <a:r>
              <a:rPr lang="en-US" dirty="0"/>
              <a:t> to dBm:</a:t>
            </a:r>
          </a:p>
        </p:txBody>
      </p:sp>
    </p:spTree>
    <p:extLst>
      <p:ext uri="{BB962C8B-B14F-4D97-AF65-F5344CB8AC3E}">
        <p14:creationId xmlns:p14="http://schemas.microsoft.com/office/powerpoint/2010/main" val="146448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New Contender Enters: Kismet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it?</a:t>
            </a:r>
          </a:p>
          <a:p>
            <a:pPr lvl="1"/>
            <a:r>
              <a:rPr lang="en-US" dirty="0"/>
              <a:t>Network scanner</a:t>
            </a:r>
          </a:p>
          <a:p>
            <a:pPr lvl="1"/>
            <a:r>
              <a:rPr lang="en-US" dirty="0"/>
              <a:t>Sniffer</a:t>
            </a:r>
          </a:p>
          <a:p>
            <a:pPr lvl="1"/>
            <a:r>
              <a:rPr lang="en-US" dirty="0"/>
              <a:t>Wireless IDS</a:t>
            </a:r>
          </a:p>
          <a:p>
            <a:r>
              <a:rPr lang="en-US" dirty="0"/>
              <a:t>Has cool plugins</a:t>
            </a:r>
          </a:p>
          <a:p>
            <a:pPr lvl="1"/>
            <a:r>
              <a:rPr lang="en-US" dirty="0"/>
              <a:t>Bluetooth</a:t>
            </a:r>
          </a:p>
          <a:p>
            <a:pPr lvl="1"/>
            <a:r>
              <a:rPr lang="en-US" dirty="0"/>
              <a:t>SDR</a:t>
            </a:r>
          </a:p>
          <a:p>
            <a:pPr lvl="1"/>
            <a:r>
              <a:rPr lang="en-US" dirty="0" err="1"/>
              <a:t>Zigbee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978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Kismet as 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 going to talk about scanner/sniffer</a:t>
            </a:r>
          </a:p>
          <a:p>
            <a:pPr lvl="1"/>
            <a:r>
              <a:rPr lang="en-US" dirty="0"/>
              <a:t>I’d rather use </a:t>
            </a:r>
            <a:r>
              <a:rPr lang="en-US" dirty="0" err="1"/>
              <a:t>aerodump</a:t>
            </a:r>
            <a:r>
              <a:rPr lang="en-US" dirty="0"/>
              <a:t>-ng for that</a:t>
            </a:r>
          </a:p>
          <a:p>
            <a:pPr lvl="2"/>
            <a:r>
              <a:rPr lang="is-IS" dirty="0"/>
              <a:t>…personally</a:t>
            </a:r>
          </a:p>
          <a:p>
            <a:pPr lvl="1"/>
            <a:r>
              <a:rPr lang="is-IS" dirty="0"/>
              <a:t>Makes a good/quick visual of what’s going on</a:t>
            </a:r>
          </a:p>
          <a:p>
            <a:r>
              <a:rPr lang="is-IS" dirty="0"/>
              <a:t>IDS</a:t>
            </a:r>
          </a:p>
          <a:p>
            <a:pPr lvl="1"/>
            <a:r>
              <a:rPr lang="is-IS" dirty="0"/>
              <a:t>Best as a stationary device</a:t>
            </a:r>
          </a:p>
          <a:p>
            <a:pPr lvl="1"/>
            <a:r>
              <a:rPr lang="is-IS" dirty="0"/>
              <a:t>Moving around/war driving: confusion for IDS</a:t>
            </a:r>
          </a:p>
          <a:p>
            <a:r>
              <a:rPr lang="is-IS" dirty="0"/>
              <a:t>Can actually integrate with Snorts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500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Kismet Will Look For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APSpoof</a:t>
            </a:r>
            <a:r>
              <a:rPr lang="en-US" dirty="0"/>
              <a:t> -&gt; We config a list of legit BSSID’s for an SSID. Any new MAC’s, </a:t>
            </a:r>
            <a:r>
              <a:rPr lang="en-US" dirty="0" err="1"/>
              <a:t>spoofer</a:t>
            </a:r>
            <a:r>
              <a:rPr lang="en-US" dirty="0"/>
              <a:t>!</a:t>
            </a:r>
          </a:p>
          <a:p>
            <a:r>
              <a:rPr lang="en-US" dirty="0" err="1"/>
              <a:t>BSSTimestamp</a:t>
            </a:r>
            <a:r>
              <a:rPr lang="en-US" dirty="0"/>
              <a:t> -&gt; does the beacon from this BSSID match the timestamp of others with the same SSID?</a:t>
            </a:r>
          </a:p>
          <a:p>
            <a:r>
              <a:rPr lang="en-US" dirty="0" err="1"/>
              <a:t>ChanChange</a:t>
            </a:r>
            <a:r>
              <a:rPr lang="en-US" dirty="0"/>
              <a:t> -&gt; Generally a BSSID won’t channel hop, this is hit or miss</a:t>
            </a:r>
          </a:p>
          <a:p>
            <a:r>
              <a:rPr lang="en-US" dirty="0" err="1"/>
              <a:t>CryptDrop</a:t>
            </a:r>
            <a:r>
              <a:rPr lang="en-US" dirty="0"/>
              <a:t> -&gt; Same SSID, less crypto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931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DeAuthFlood</a:t>
            </a:r>
            <a:r>
              <a:rPr lang="en-US" dirty="0"/>
              <a:t>/</a:t>
            </a:r>
            <a:r>
              <a:rPr lang="en-US" dirty="0" err="1"/>
              <a:t>BCastDiscon</a:t>
            </a:r>
            <a:r>
              <a:rPr lang="en-US" dirty="0"/>
              <a:t> -&gt; watches for fake disassociate/death frames</a:t>
            </a:r>
          </a:p>
          <a:p>
            <a:r>
              <a:rPr lang="en-US" dirty="0" err="1"/>
              <a:t>LongSSID</a:t>
            </a:r>
            <a:endParaRPr lang="en-US" dirty="0"/>
          </a:p>
          <a:p>
            <a:pPr lvl="1"/>
            <a:r>
              <a:rPr lang="en-US" dirty="0"/>
              <a:t>You can actually crash some OS/Hardware/Drivers by violating the spec, 32 bytes for an SSID</a:t>
            </a:r>
          </a:p>
          <a:p>
            <a:r>
              <a:rPr lang="en-US" dirty="0" err="1"/>
              <a:t>ProbeNoJoin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Send out probe packets for a valid network but never join it</a:t>
            </a:r>
          </a:p>
        </p:txBody>
      </p:sp>
    </p:spTree>
    <p:extLst>
      <p:ext uri="{BB962C8B-B14F-4D97-AF65-F5344CB8AC3E}">
        <p14:creationId xmlns:p14="http://schemas.microsoft.com/office/powerpoint/2010/main" val="2858339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Playing with Kismet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Fun GUI with lots of visuals</a:t>
            </a:r>
          </a:p>
          <a:p>
            <a:r>
              <a:rPr lang="en-US" dirty="0"/>
              <a:t>BSSID’s</a:t>
            </a:r>
          </a:p>
          <a:p>
            <a:r>
              <a:rPr lang="en-US" dirty="0"/>
              <a:t>Channel/spectrum use</a:t>
            </a:r>
          </a:p>
          <a:p>
            <a:pPr lvl="1"/>
            <a:r>
              <a:rPr lang="en-US" dirty="0"/>
              <a:t>How crowded is this place</a:t>
            </a:r>
          </a:p>
          <a:p>
            <a:r>
              <a:rPr lang="en-US" dirty="0"/>
              <a:t>Signal strength </a:t>
            </a:r>
          </a:p>
        </p:txBody>
      </p:sp>
    </p:spTree>
    <p:extLst>
      <p:ext uri="{BB962C8B-B14F-4D97-AF65-F5344CB8AC3E}">
        <p14:creationId xmlns:p14="http://schemas.microsoft.com/office/powerpoint/2010/main" val="3156027713"/>
      </p:ext>
    </p:extLst>
  </p:cSld>
  <p:clrMapOvr>
    <a:masterClrMapping/>
  </p:clrMapOvr>
</p:sld>
</file>

<file path=ppt/theme/theme1.xml><?xml version="1.0" encoding="utf-8"?>
<a:theme xmlns:a="http://schemas.openxmlformats.org/drawingml/2006/main" name="PP_C5Modules_CC_License_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C5Modules_CC_License_standard" id="{F0FA9D47-06A1-4F86-A3DE-945BA88B3B0E}" vid="{A7340899-09C2-4C21-8394-A4D30A56A3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C5 Modules</Template>
  <TotalTime>2119</TotalTime>
  <Words>370</Words>
  <Application>Microsoft Office PowerPoint</Application>
  <PresentationFormat>On-screen Show (4:3)</PresentationFormat>
  <Paragraphs>81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PP_C5Modules_CC_License_standard</vt:lpstr>
      <vt:lpstr>Kismet</vt:lpstr>
      <vt:lpstr>Review</vt:lpstr>
      <vt:lpstr>AP Sensitivity</vt:lpstr>
      <vt:lpstr>Sensitivity</vt:lpstr>
      <vt:lpstr>A New Contender Enters: Kismet</vt:lpstr>
      <vt:lpstr>Kismet as IDS</vt:lpstr>
      <vt:lpstr>Things Kismet Will Look For</vt:lpstr>
      <vt:lpstr>More</vt:lpstr>
      <vt:lpstr>Playing with Kismet</vt:lpstr>
      <vt:lpstr>Kismet/Wireshark</vt:lpstr>
      <vt:lpstr>Next Time…</vt:lpstr>
    </vt:vector>
  </TitlesOfParts>
  <Company>University of California at Davis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Bishop</dc:creator>
  <cp:lastModifiedBy>Griffin Egner</cp:lastModifiedBy>
  <cp:revision>187</cp:revision>
  <cp:lastPrinted>2016-07-18T16:40:10Z</cp:lastPrinted>
  <dcterms:created xsi:type="dcterms:W3CDTF">2016-07-03T20:12:42Z</dcterms:created>
  <dcterms:modified xsi:type="dcterms:W3CDTF">2017-08-25T17:42:13Z</dcterms:modified>
</cp:coreProperties>
</file>