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68" r:id="rId3"/>
    <p:sldId id="265" r:id="rId4"/>
    <p:sldId id="264" r:id="rId5"/>
    <p:sldId id="272" r:id="rId6"/>
    <p:sldId id="273" r:id="rId7"/>
    <p:sldId id="274" r:id="rId8"/>
    <p:sldId id="282" r:id="rId9"/>
    <p:sldId id="279" r:id="rId10"/>
    <p:sldId id="280" r:id="rId11"/>
    <p:sldId id="281" r:id="rId12"/>
    <p:sldId id="283" r:id="rId13"/>
    <p:sldId id="284" r:id="rId14"/>
    <p:sldId id="275" r:id="rId15"/>
    <p:sldId id="276" r:id="rId16"/>
    <p:sldId id="277" r:id="rId17"/>
    <p:sldId id="27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1"/>
    <p:restoredTop sz="94515"/>
  </p:normalViewPr>
  <p:slideViewPr>
    <p:cSldViewPr snapToGrid="0" snapToObjects="1">
      <p:cViewPr varScale="1">
        <p:scale>
          <a:sx n="158" d="100"/>
          <a:sy n="158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AE1723-512C-4B4A-B614-064DC80EA475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A422D-E9A8-0746-B0FB-44B41BEEC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5730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68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217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6680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527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8970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323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670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00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195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63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303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8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1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350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73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A422D-E9A8-0746-B0FB-44B41BEEC5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4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44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65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9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59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08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97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60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994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47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20371-4BE6-8647-8450-ADA718E1C9BD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12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20371-4BE6-8647-8450-ADA718E1C9BD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9C636-5DDD-0F4A-83AA-F369901E1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92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Cellphone Stuff!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1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Bursts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exists here?</a:t>
            </a:r>
          </a:p>
          <a:p>
            <a:pPr lvl="1"/>
            <a:r>
              <a:rPr lang="en-US" dirty="0" smtClean="0"/>
              <a:t>57 bits of data</a:t>
            </a:r>
          </a:p>
          <a:p>
            <a:pPr lvl="1"/>
            <a:r>
              <a:rPr lang="en-US" dirty="0" smtClean="0"/>
              <a:t>Usually going to be</a:t>
            </a:r>
            <a:r>
              <a:rPr lang="mr-IN" dirty="0" smtClean="0"/>
              <a:t>…</a:t>
            </a:r>
            <a:r>
              <a:rPr lang="en-US" dirty="0" smtClean="0"/>
              <a:t> voice??</a:t>
            </a:r>
          </a:p>
          <a:p>
            <a:pPr lvl="1"/>
            <a:r>
              <a:rPr lang="en-US" dirty="0" smtClean="0"/>
              <a:t>Can also be a FAACH </a:t>
            </a:r>
          </a:p>
          <a:p>
            <a:pPr lvl="2"/>
            <a:r>
              <a:rPr lang="en-US" dirty="0" smtClean="0"/>
              <a:t>Fast Associated Control Channel </a:t>
            </a:r>
            <a:r>
              <a:rPr lang="mr-IN" dirty="0" smtClean="0"/>
              <a:t>–</a:t>
            </a:r>
            <a:r>
              <a:rPr lang="en-US" dirty="0" smtClean="0"/>
              <a:t> we’ll come back to a FAACH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361" y="1"/>
            <a:ext cx="7488455" cy="188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70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Bursts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Basically raw packets, sort of</a:t>
            </a:r>
          </a:p>
          <a:p>
            <a:r>
              <a:rPr lang="en-US" dirty="0" smtClean="0"/>
              <a:t>Fast flying, remember: 1 burst every 576.9</a:t>
            </a:r>
            <a:r>
              <a:rPr lang="el-GR" dirty="0" smtClean="0"/>
              <a:t>μ</a:t>
            </a:r>
            <a:r>
              <a:rPr lang="en-US" dirty="0" smtClean="0"/>
              <a:t>s 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exists here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1 bit of signage</a:t>
            </a:r>
          </a:p>
          <a:p>
            <a:pPr lvl="1"/>
            <a:r>
              <a:rPr lang="en-US" dirty="0" smtClean="0"/>
              <a:t>Stealing Flag</a:t>
            </a:r>
            <a:endParaRPr lang="en-US" dirty="0" smtClean="0"/>
          </a:p>
          <a:p>
            <a:pPr lvl="1"/>
            <a:r>
              <a:rPr lang="en-US" dirty="0" smtClean="0"/>
              <a:t>Indicates what type of data we just received in the previous 57 bits</a:t>
            </a:r>
          </a:p>
          <a:p>
            <a:pPr lvl="1"/>
            <a:r>
              <a:rPr lang="en-US" dirty="0" smtClean="0"/>
              <a:t>Tells us if this is a Traffic Channel or a FACCH.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361" y="1"/>
            <a:ext cx="7488455" cy="188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57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Bursts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Basically raw packets, sort of</a:t>
            </a:r>
          </a:p>
          <a:p>
            <a:r>
              <a:rPr lang="en-US" dirty="0" smtClean="0"/>
              <a:t>Fast flying, remember: 1 burst every 576.9</a:t>
            </a:r>
            <a:r>
              <a:rPr lang="el-GR" dirty="0" smtClean="0"/>
              <a:t>μ</a:t>
            </a:r>
            <a:r>
              <a:rPr lang="en-US" dirty="0" smtClean="0"/>
              <a:t>s 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exists here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26 bits for the Training Sequence</a:t>
            </a:r>
          </a:p>
          <a:p>
            <a:pPr lvl="1"/>
            <a:r>
              <a:rPr lang="en-US" dirty="0" smtClean="0"/>
              <a:t>Clock synchronization &amp; differentiation! </a:t>
            </a:r>
          </a:p>
          <a:p>
            <a:pPr lvl="1"/>
            <a:r>
              <a:rPr lang="en-US" dirty="0" smtClean="0"/>
              <a:t>There’s 8 different options that can fit here</a:t>
            </a:r>
          </a:p>
          <a:p>
            <a:pPr lvl="1"/>
            <a:r>
              <a:rPr lang="en-US" dirty="0" smtClean="0"/>
              <a:t>This is how your MS differs BTS’s</a:t>
            </a:r>
            <a:r>
              <a:rPr lang="mr-IN" dirty="0" smtClean="0"/>
              <a:t>–</a:t>
            </a:r>
            <a:r>
              <a:rPr lang="en-US" dirty="0" smtClean="0"/>
              <a:t> the TS is different for each BTS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361" y="1"/>
            <a:ext cx="7488455" cy="188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93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Bursts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Basically raw packets, sort of</a:t>
            </a:r>
          </a:p>
          <a:p>
            <a:r>
              <a:rPr lang="en-US" dirty="0" smtClean="0"/>
              <a:t>Fast flying, remember: 1 burst every 576.9</a:t>
            </a:r>
            <a:r>
              <a:rPr lang="el-GR" dirty="0" smtClean="0"/>
              <a:t>μ</a:t>
            </a:r>
            <a:r>
              <a:rPr lang="en-US" dirty="0" smtClean="0"/>
              <a:t>s 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exists here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Another data indicator- SF</a:t>
            </a:r>
          </a:p>
          <a:p>
            <a:pPr lvl="1"/>
            <a:r>
              <a:rPr lang="en-US" dirty="0" smtClean="0"/>
              <a:t>57 bits of data</a:t>
            </a:r>
          </a:p>
          <a:p>
            <a:pPr lvl="1"/>
            <a:r>
              <a:rPr lang="en-US" dirty="0" smtClean="0"/>
              <a:t>3 bits</a:t>
            </a:r>
            <a:r>
              <a:rPr lang="mr-IN" dirty="0" smtClean="0"/>
              <a:t>–</a:t>
            </a:r>
            <a:r>
              <a:rPr lang="en-US" dirty="0" smtClean="0"/>
              <a:t> give time to turn down the transmitter</a:t>
            </a:r>
          </a:p>
          <a:p>
            <a:pPr lvl="1"/>
            <a:r>
              <a:rPr lang="en-US" dirty="0" smtClean="0"/>
              <a:t>”wait for 8.25 bits”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361" y="1"/>
            <a:ext cx="7488455" cy="188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03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That’s enough burst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That’s as “deep” as we’ll go into a GSM </a:t>
            </a:r>
            <a:r>
              <a:rPr lang="en-US" dirty="0" smtClean="0"/>
              <a:t>packet today</a:t>
            </a:r>
            <a:r>
              <a:rPr lang="mr-IN" dirty="0" smtClean="0"/>
              <a:t>…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Which</a:t>
            </a:r>
            <a:r>
              <a:rPr lang="is-IS" dirty="0" smtClean="0"/>
              <a:t>… is pretty deep actually...</a:t>
            </a:r>
          </a:p>
          <a:p>
            <a:pPr lvl="1"/>
            <a:endParaRPr lang="is-IS" dirty="0"/>
          </a:p>
          <a:p>
            <a:r>
              <a:rPr lang="is-IS" dirty="0" smtClean="0"/>
              <a:t>Fun fact, with the guard bands, the margin of timing error is about:</a:t>
            </a:r>
          </a:p>
          <a:p>
            <a:pPr lvl="1"/>
            <a:r>
              <a:rPr lang="en-US" dirty="0" smtClean="0"/>
              <a:t>31</a:t>
            </a:r>
            <a:r>
              <a:rPr lang="el-GR" dirty="0" smtClean="0"/>
              <a:t>μ</a:t>
            </a:r>
            <a:r>
              <a:rPr lang="en-US" dirty="0" smtClean="0"/>
              <a:t>s   (.031ms)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3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are tricky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data is too big for a burst</a:t>
            </a:r>
          </a:p>
          <a:p>
            <a:r>
              <a:rPr lang="en-US" dirty="0" smtClean="0"/>
              <a:t>They become interleaved over multiple burst periods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6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Logical Channels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We’ve gone down to the burst</a:t>
            </a:r>
            <a:r>
              <a:rPr lang="is-IS" dirty="0" smtClean="0"/>
              <a:t>…</a:t>
            </a:r>
          </a:p>
          <a:p>
            <a:r>
              <a:rPr lang="is-IS" dirty="0" smtClean="0"/>
              <a:t>Let’s go up a bit</a:t>
            </a:r>
          </a:p>
          <a:p>
            <a:r>
              <a:rPr lang="is-IS" dirty="0" smtClean="0"/>
              <a:t>Still living at L1 of GSM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5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Identity is 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Your MS needs to know it’s locking onto the right BTS</a:t>
            </a:r>
          </a:p>
          <a:p>
            <a:r>
              <a:rPr lang="en-US" dirty="0" smtClean="0"/>
              <a:t>Some things are unique to T0 &amp; Combination V</a:t>
            </a:r>
          </a:p>
          <a:p>
            <a:pPr lvl="1"/>
            <a:r>
              <a:rPr lang="en-US" dirty="0" smtClean="0"/>
              <a:t>FCCH: Frequency Correction Channel</a:t>
            </a:r>
          </a:p>
          <a:p>
            <a:pPr lvl="2"/>
            <a:r>
              <a:rPr lang="en-US" dirty="0" smtClean="0"/>
              <a:t>Transmit all zeros!</a:t>
            </a:r>
          </a:p>
          <a:p>
            <a:pPr lvl="2"/>
            <a:r>
              <a:rPr lang="en-US" dirty="0" smtClean="0"/>
              <a:t>Makes a solid tone when </a:t>
            </a:r>
            <a:r>
              <a:rPr lang="en-US" dirty="0" smtClean="0"/>
              <a:t>demodulated- 67.7 kHz above center</a:t>
            </a:r>
            <a:endParaRPr lang="en-US" dirty="0" smtClean="0"/>
          </a:p>
          <a:p>
            <a:pPr lvl="2"/>
            <a:r>
              <a:rPr lang="en-US" dirty="0" smtClean="0"/>
              <a:t>MS uses this to lock on its oscillator</a:t>
            </a:r>
          </a:p>
          <a:p>
            <a:pPr lvl="1"/>
            <a:r>
              <a:rPr lang="en-US" dirty="0" smtClean="0"/>
              <a:t>SCH: Synchronization Control Channel</a:t>
            </a:r>
          </a:p>
          <a:p>
            <a:pPr lvl="2"/>
            <a:r>
              <a:rPr lang="en-US" dirty="0" smtClean="0"/>
              <a:t>Tells us where we are in this whole timing mess</a:t>
            </a:r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: T0 C1</a:t>
            </a:r>
          </a:p>
          <a:p>
            <a:pPr lvl="1"/>
            <a:r>
              <a:rPr lang="en-US" dirty="0" smtClean="0"/>
              <a:t>BCCH: Broadcast Control Channel</a:t>
            </a:r>
          </a:p>
          <a:p>
            <a:pPr lvl="2"/>
            <a:r>
              <a:rPr lang="en-US" dirty="0" smtClean="0"/>
              <a:t>Important info! Cell identity, how to access it, what ARFCNs to use, how to register, and:</a:t>
            </a:r>
          </a:p>
          <a:p>
            <a:pPr lvl="2"/>
            <a:r>
              <a:rPr lang="en-US" dirty="0" smtClean="0"/>
              <a:t>Do you take emergency calls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MNC, LAC</a:t>
            </a:r>
            <a:r>
              <a:rPr lang="en-US" smtClean="0"/>
              <a:t>, neighbor ARFCNs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804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the units of cellular RF divided up into?</a:t>
            </a:r>
          </a:p>
          <a:p>
            <a:r>
              <a:rPr lang="en-US" dirty="0" smtClean="0"/>
              <a:t>What frequencies do cellular devices tend to live on?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93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Frequency Bands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primary regions</a:t>
            </a:r>
          </a:p>
          <a:p>
            <a:pPr lvl="1"/>
            <a:r>
              <a:rPr lang="en-US" dirty="0" smtClean="0"/>
              <a:t>1 Europe and Africa</a:t>
            </a:r>
          </a:p>
          <a:p>
            <a:pPr lvl="1"/>
            <a:r>
              <a:rPr lang="en-US" dirty="0" smtClean="0"/>
              <a:t>2 Americas</a:t>
            </a:r>
          </a:p>
          <a:p>
            <a:pPr lvl="1"/>
            <a:r>
              <a:rPr lang="en-US" dirty="0" smtClean="0"/>
              <a:t>3 Asia</a:t>
            </a:r>
          </a:p>
          <a:p>
            <a:r>
              <a:rPr lang="en-US" dirty="0" smtClean="0"/>
              <a:t>Quad Band Handsets?</a:t>
            </a:r>
          </a:p>
          <a:p>
            <a:pPr lvl="1"/>
            <a:r>
              <a:rPr lang="en-US" dirty="0" smtClean="0"/>
              <a:t>”World Phones”</a:t>
            </a:r>
          </a:p>
          <a:p>
            <a:pPr lvl="1"/>
            <a:r>
              <a:rPr lang="en-US" dirty="0" smtClean="0"/>
              <a:t>Support 850, 900, 1800, </a:t>
            </a:r>
            <a:br>
              <a:rPr lang="en-US" dirty="0" smtClean="0"/>
            </a:br>
            <a:r>
              <a:rPr lang="en-US" dirty="0" smtClean="0"/>
              <a:t>1900 </a:t>
            </a:r>
            <a:r>
              <a:rPr lang="en-US" dirty="0" err="1" smtClean="0"/>
              <a:t>mHz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9346" y="1690688"/>
            <a:ext cx="5884454" cy="408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42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Layer 1: Timing is Everything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We’re using 8-way TDMA</a:t>
            </a:r>
          </a:p>
          <a:p>
            <a:r>
              <a:rPr lang="en-US" dirty="0" smtClean="0"/>
              <a:t>Time slots are actually called ‘physical channels’ </a:t>
            </a:r>
          </a:p>
          <a:p>
            <a:endParaRPr lang="en-US" dirty="0"/>
          </a:p>
          <a:p>
            <a:r>
              <a:rPr lang="en-US" dirty="0" smtClean="0"/>
              <a:t>How many “full-rate” calls can we handle over 8 physical channels?</a:t>
            </a:r>
          </a:p>
          <a:p>
            <a:r>
              <a:rPr lang="en-US" dirty="0" smtClean="0"/>
              <a:t>Question: How much voice data do you lose?</a:t>
            </a:r>
          </a:p>
          <a:p>
            <a:r>
              <a:rPr lang="en-US" dirty="0" smtClean="0"/>
              <a:t>What would half-rate do for us?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1700" y="937727"/>
            <a:ext cx="1028700" cy="547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59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can we do on a channel?</a:t>
            </a:r>
          </a:p>
          <a:p>
            <a:pPr lvl="1"/>
            <a:r>
              <a:rPr lang="en-US" dirty="0" smtClean="0"/>
              <a:t>Remember: T0 through T7  = 8 channels</a:t>
            </a:r>
          </a:p>
          <a:p>
            <a:r>
              <a:rPr lang="en-US" dirty="0" smtClean="0"/>
              <a:t>Restricted to certain things</a:t>
            </a:r>
            <a:r>
              <a:rPr lang="is-IS" dirty="0" smtClean="0"/>
              <a:t>… called Combinations</a:t>
            </a:r>
          </a:p>
          <a:p>
            <a:endParaRPr lang="en-US" dirty="0" smtClean="0"/>
          </a:p>
          <a:p>
            <a:r>
              <a:rPr lang="en-US" dirty="0" smtClean="0"/>
              <a:t>Combination V: The Beacon</a:t>
            </a:r>
          </a:p>
          <a:p>
            <a:pPr lvl="1"/>
            <a:r>
              <a:rPr lang="en-US" dirty="0" smtClean="0"/>
              <a:t>Reserved and always sent at T0</a:t>
            </a:r>
          </a:p>
          <a:p>
            <a:r>
              <a:rPr lang="en-US" dirty="0" smtClean="0"/>
              <a:t>Combination I: full rate traffic</a:t>
            </a:r>
          </a:p>
          <a:p>
            <a:pPr lvl="1"/>
            <a:r>
              <a:rPr lang="en-US" dirty="0" smtClean="0"/>
              <a:t>Used for voice or GPRS (slow data)</a:t>
            </a:r>
          </a:p>
          <a:p>
            <a:r>
              <a:rPr lang="en-US" dirty="0" smtClean="0"/>
              <a:t>Combination VII: SMS</a:t>
            </a:r>
          </a:p>
          <a:p>
            <a:pPr lvl="1"/>
            <a:r>
              <a:rPr lang="en-US" dirty="0" smtClean="0"/>
              <a:t> (and management sort of stuff)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9"/>
          <a:stretch/>
        </p:blipFill>
        <p:spPr>
          <a:xfrm>
            <a:off x="8508732" y="1106906"/>
            <a:ext cx="3548917" cy="4788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17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Combinations: The Breakdown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Combinations are broken down into “logical channels”</a:t>
            </a:r>
          </a:p>
          <a:p>
            <a:r>
              <a:rPr lang="en-US" dirty="0" smtClean="0"/>
              <a:t>Logical vs Physical channel?</a:t>
            </a:r>
          </a:p>
          <a:p>
            <a:pPr lvl="1"/>
            <a:r>
              <a:rPr lang="en-US" dirty="0" smtClean="0"/>
              <a:t>Physical channel = single time slot</a:t>
            </a:r>
          </a:p>
          <a:p>
            <a:pPr lvl="1"/>
            <a:r>
              <a:rPr lang="en-US" dirty="0" smtClean="0"/>
              <a:t>Logical Channel = data carried in physical channel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It takes about 4.62ms to send a burst on all 8 physical channels</a:t>
            </a:r>
            <a:endParaRPr lang="en-US" dirty="0"/>
          </a:p>
          <a:p>
            <a:r>
              <a:rPr lang="en-US" dirty="0" smtClean="0"/>
              <a:t>Every physical channel is divided into 50 burst periods</a:t>
            </a:r>
          </a:p>
          <a:p>
            <a:pPr lvl="1"/>
            <a:r>
              <a:rPr lang="en-US" dirty="0" smtClean="0"/>
              <a:t>What’s a burst?</a:t>
            </a:r>
          </a:p>
          <a:p>
            <a:pPr lvl="1"/>
            <a:r>
              <a:rPr lang="en-US" dirty="0" smtClean="0"/>
              <a:t>Lasts for about 15/26 </a:t>
            </a:r>
            <a:r>
              <a:rPr lang="en-US" dirty="0" err="1" smtClean="0"/>
              <a:t>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6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3217"/>
            <a:ext cx="10515600" cy="1325563"/>
          </a:xfrm>
        </p:spPr>
        <p:txBody>
          <a:bodyPr/>
          <a:lstStyle/>
          <a:p>
            <a:r>
              <a:rPr lang="en-US" dirty="0" smtClean="0"/>
              <a:t>Regular Bursts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We’re going deep</a:t>
            </a:r>
          </a:p>
          <a:p>
            <a:r>
              <a:rPr lang="en-US" dirty="0" smtClean="0"/>
              <a:t>Likely deeper than you’ve gone in networking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We’re going to the bit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361" y="1"/>
            <a:ext cx="7488455" cy="188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20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Bursts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Basically raw packets, sort of</a:t>
            </a:r>
          </a:p>
          <a:p>
            <a:r>
              <a:rPr lang="en-US" dirty="0" smtClean="0"/>
              <a:t>Fast </a:t>
            </a:r>
            <a:r>
              <a:rPr lang="en-US" dirty="0" smtClean="0"/>
              <a:t>flying: </a:t>
            </a:r>
            <a:r>
              <a:rPr lang="en-US" dirty="0" smtClean="0"/>
              <a:t>1 burst every 576.9</a:t>
            </a:r>
            <a:r>
              <a:rPr lang="el-GR" dirty="0" smtClean="0"/>
              <a:t>μ</a:t>
            </a:r>
            <a:r>
              <a:rPr lang="en-US" dirty="0" smtClean="0"/>
              <a:t>s 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exists here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smtClean="0"/>
              <a:t>164.5 bits of data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361" y="1"/>
            <a:ext cx="7488455" cy="188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64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Regular Bursts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 smtClean="0"/>
              <a:t>exists here?</a:t>
            </a:r>
          </a:p>
          <a:p>
            <a:pPr lvl="1"/>
            <a:r>
              <a:rPr lang="en-US" dirty="0" smtClean="0"/>
              <a:t>2X  </a:t>
            </a:r>
            <a:r>
              <a:rPr lang="en-US" dirty="0" smtClean="0"/>
              <a:t>3 tail </a:t>
            </a:r>
            <a:r>
              <a:rPr lang="en-US" dirty="0" smtClean="0"/>
              <a:t>bits</a:t>
            </a:r>
          </a:p>
          <a:p>
            <a:pPr lvl="1"/>
            <a:r>
              <a:rPr lang="en-US" dirty="0" smtClean="0"/>
              <a:t>True start of the burst (the guard really isn’t a start, 8.25 bits??)</a:t>
            </a:r>
          </a:p>
          <a:p>
            <a:pPr lvl="1"/>
            <a:r>
              <a:rPr lang="en-US" dirty="0" smtClean="0"/>
              <a:t>Tail bits:</a:t>
            </a:r>
          </a:p>
          <a:p>
            <a:pPr lvl="2"/>
            <a:r>
              <a:rPr lang="en-US" dirty="0" smtClean="0"/>
              <a:t>Electronics need a bit of time to come alive</a:t>
            </a:r>
          </a:p>
          <a:p>
            <a:pPr lvl="2"/>
            <a:r>
              <a:rPr lang="en-US" dirty="0" smtClean="0"/>
              <a:t>These bits are literally for your transmitter to have time to power up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361" y="1"/>
            <a:ext cx="7488455" cy="1884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92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1754</TotalTime>
  <Words>725</Words>
  <Application>Microsoft Macintosh PowerPoint</Application>
  <PresentationFormat>Widescreen</PresentationFormat>
  <Paragraphs>131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Calibri Light</vt:lpstr>
      <vt:lpstr>Mangal</vt:lpstr>
      <vt:lpstr>Arial</vt:lpstr>
      <vt:lpstr>Office Theme</vt:lpstr>
      <vt:lpstr>Cellphone Stuff!</vt:lpstr>
      <vt:lpstr>Review</vt:lpstr>
      <vt:lpstr>Frequency Bands</vt:lpstr>
      <vt:lpstr>Layer 1: Timing is Everything</vt:lpstr>
      <vt:lpstr>Physical Channels</vt:lpstr>
      <vt:lpstr>Combinations: The Breakdown</vt:lpstr>
      <vt:lpstr>Regular Bursts</vt:lpstr>
      <vt:lpstr>Regular Bursts</vt:lpstr>
      <vt:lpstr>Regular Bursts</vt:lpstr>
      <vt:lpstr>Regular Bursts</vt:lpstr>
      <vt:lpstr>Regular Bursts</vt:lpstr>
      <vt:lpstr>Regular Bursts</vt:lpstr>
      <vt:lpstr>Regular Bursts</vt:lpstr>
      <vt:lpstr>That’s enough burst talk</vt:lpstr>
      <vt:lpstr>Things are tricky</vt:lpstr>
      <vt:lpstr>Logical Channels</vt:lpstr>
      <vt:lpstr>Identity is important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OpenBTS- Getting Started</dc:title>
  <dc:creator>Cronin, Kyle</dc:creator>
  <cp:lastModifiedBy>Cronin, Kyle</cp:lastModifiedBy>
  <cp:revision>91</cp:revision>
  <dcterms:created xsi:type="dcterms:W3CDTF">2016-04-18T02:27:48Z</dcterms:created>
  <dcterms:modified xsi:type="dcterms:W3CDTF">2017-10-18T13:42:54Z</dcterms:modified>
</cp:coreProperties>
</file>