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3" r:id="rId12"/>
    <p:sldId id="264" r:id="rId13"/>
    <p:sldId id="265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4686"/>
  </p:normalViewPr>
  <p:slideViewPr>
    <p:cSldViewPr snapToGrid="0" snapToObjects="1">
      <p:cViewPr varScale="1">
        <p:scale>
          <a:sx n="164" d="100"/>
          <a:sy n="164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31106-9B7A-1747-9409-4C696E05E6A4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0C18D-2DC8-794F-83EE-5B7B13ABF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1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EEF41-080D-A94B-B402-C8FE4505F9D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DC304-48EA-8246-96D2-19B688C27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22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5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4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4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1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3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0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9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5675-A5F8-934E-8E62-6F62A6656BF6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Identifying a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6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do we find MCC + MNCs?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5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 Cards!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3374"/>
            <a:ext cx="10515600" cy="4351338"/>
          </a:xfrm>
        </p:spPr>
        <p:txBody>
          <a:bodyPr/>
          <a:lstStyle/>
          <a:p>
            <a:r>
              <a:rPr lang="en-US" dirty="0" smtClean="0"/>
              <a:t>Subscriber Identity Module</a:t>
            </a:r>
          </a:p>
          <a:p>
            <a:r>
              <a:rPr lang="en-US" dirty="0" smtClean="0"/>
              <a:t>Circuit that stores many things!</a:t>
            </a:r>
          </a:p>
          <a:p>
            <a:r>
              <a:rPr lang="en-US" dirty="0" smtClean="0"/>
              <a:t>For now, it stores an IMSI</a:t>
            </a:r>
          </a:p>
          <a:p>
            <a:pPr lvl="1"/>
            <a:r>
              <a:rPr lang="en-US" dirty="0" smtClean="0"/>
              <a:t>International Mobile Subscriber Identity</a:t>
            </a:r>
          </a:p>
          <a:p>
            <a:pPr lvl="1"/>
            <a:r>
              <a:rPr lang="en-US" dirty="0" smtClean="0"/>
              <a:t>14-15 digit number that ID’s the subscriber</a:t>
            </a:r>
          </a:p>
          <a:p>
            <a:pPr lvl="1"/>
            <a:r>
              <a:rPr lang="en-US" dirty="0" smtClean="0"/>
              <a:t>Basically, your username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08" y="152202"/>
            <a:ext cx="2913251" cy="218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1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They’re a big deal</a:t>
            </a:r>
          </a:p>
          <a:p>
            <a:r>
              <a:rPr lang="en-US" dirty="0" smtClean="0"/>
              <a:t>You don’t want to disclose your IMSI</a:t>
            </a:r>
          </a:p>
          <a:p>
            <a:r>
              <a:rPr lang="en-US" dirty="0" smtClean="0"/>
              <a:t>You can’t &lt;usually&gt; “look up” your IMSI</a:t>
            </a:r>
          </a:p>
          <a:p>
            <a:r>
              <a:rPr lang="en-US" dirty="0" smtClean="0"/>
              <a:t>Made up of: MCC + MNC + MSIN</a:t>
            </a:r>
          </a:p>
          <a:p>
            <a:r>
              <a:rPr lang="en-US" dirty="0" smtClean="0"/>
              <a:t>MSIN: Mobile Subscription Identification Number</a:t>
            </a:r>
          </a:p>
          <a:p>
            <a:pPr lvl="1"/>
            <a:r>
              <a:rPr lang="en-US" dirty="0" smtClean="0"/>
              <a:t>So:</a:t>
            </a:r>
          </a:p>
          <a:p>
            <a:pPr lvl="1"/>
            <a:r>
              <a:rPr lang="en-US" dirty="0" smtClean="0"/>
              <a:t>310150123456789 would be: 310   150   123456789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                            MCC  MNC   MSIN</a:t>
            </a:r>
          </a:p>
          <a:p>
            <a:r>
              <a:rPr lang="en-US" dirty="0" smtClean="0"/>
              <a:t>You don’t want others to know your IMSI</a:t>
            </a:r>
            <a:r>
              <a:rPr lang="is-IS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83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GSM’s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don’t want others to know your IMSI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So, you usually use a TMSI</a:t>
            </a:r>
          </a:p>
          <a:p>
            <a:r>
              <a:rPr lang="is-IS" dirty="0" smtClean="0"/>
              <a:t>Temporary Mobile Subscriber Identity</a:t>
            </a:r>
          </a:p>
          <a:p>
            <a:r>
              <a:rPr lang="is-IS" dirty="0" smtClean="0"/>
              <a:t>32 bit number to ID you on the network</a:t>
            </a:r>
          </a:p>
          <a:p>
            <a:r>
              <a:rPr lang="is-IS" dirty="0" smtClean="0"/>
              <a:t>Helps you to be sort of anonymous &lt;- LOL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ID’s: IMEI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 Mobile Equipment Identity</a:t>
            </a:r>
          </a:p>
          <a:p>
            <a:r>
              <a:rPr lang="en-US" dirty="0" smtClean="0"/>
              <a:t>15 digit that ID’s the handset</a:t>
            </a:r>
          </a:p>
          <a:p>
            <a:r>
              <a:rPr lang="en-US" dirty="0" smtClean="0"/>
              <a:t>Sort of a MAC address</a:t>
            </a:r>
          </a:p>
          <a:p>
            <a:r>
              <a:rPr lang="en-US" dirty="0" smtClean="0"/>
              <a:t>GSM doesn’t really use IMEI’s</a:t>
            </a:r>
          </a:p>
          <a:p>
            <a:pPr lvl="1"/>
            <a:r>
              <a:rPr lang="en-US" dirty="0" smtClean="0"/>
              <a:t>Except for theft</a:t>
            </a:r>
          </a:p>
          <a:p>
            <a:r>
              <a:rPr lang="en-US" dirty="0" smtClean="0"/>
              <a:t>CDMA uses a similar thing: MEID, Mobile Equipment Identifier</a:t>
            </a:r>
          </a:p>
          <a:p>
            <a:r>
              <a:rPr lang="en-US" dirty="0" smtClean="0"/>
              <a:t>You may also see ESN</a:t>
            </a:r>
          </a:p>
          <a:p>
            <a:pPr lvl="1"/>
            <a:r>
              <a:rPr lang="en-US" dirty="0" smtClean="0"/>
              <a:t>We’re getting rid of these, not big enough</a:t>
            </a:r>
          </a:p>
        </p:txBody>
      </p:sp>
    </p:spTree>
    <p:extLst>
      <p:ext uri="{BB962C8B-B14F-4D97-AF65-F5344CB8AC3E}">
        <p14:creationId xmlns:p14="http://schemas.microsoft.com/office/powerpoint/2010/main" val="1094298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Last One: </a:t>
            </a:r>
            <a:r>
              <a:rPr lang="en-US" dirty="0"/>
              <a:t>MSISDN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Mobile Subscriber Integrated Services Digital Number</a:t>
            </a:r>
          </a:p>
          <a:p>
            <a:endParaRPr lang="en-US" dirty="0"/>
          </a:p>
          <a:p>
            <a:r>
              <a:rPr lang="en-US" dirty="0" smtClean="0"/>
              <a:t>Any idea what this 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3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MSISDN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the handset’s phone number! (per E.164)</a:t>
            </a:r>
          </a:p>
          <a:p>
            <a:r>
              <a:rPr lang="en-US" dirty="0" smtClean="0"/>
              <a:t>Fun Fact:</a:t>
            </a:r>
          </a:p>
          <a:p>
            <a:pPr lvl="1"/>
            <a:r>
              <a:rPr lang="en-US" dirty="0" smtClean="0"/>
              <a:t>Handsets are mostly unaware of their MSISDN</a:t>
            </a:r>
          </a:p>
          <a:p>
            <a:pPr lvl="1"/>
            <a:r>
              <a:rPr lang="en-US" dirty="0" smtClean="0"/>
              <a:t>MSISDN to IMSI association is only on the network/BTS</a:t>
            </a:r>
          </a:p>
          <a:p>
            <a:pPr lvl="2"/>
            <a:r>
              <a:rPr lang="en-US" dirty="0" smtClean="0"/>
              <a:t>Note: </a:t>
            </a:r>
            <a:r>
              <a:rPr lang="en-US" dirty="0" smtClean="0"/>
              <a:t>MSISDN  to IMSI</a:t>
            </a:r>
            <a:r>
              <a:rPr lang="is-IS" dirty="0" smtClean="0"/>
              <a:t>… Not TMSIS!</a:t>
            </a:r>
          </a:p>
          <a:p>
            <a:pPr lvl="1"/>
            <a:r>
              <a:rPr lang="is-IS" dirty="0" smtClean="0"/>
              <a:t>Never: </a:t>
            </a:r>
            <a:r>
              <a:rPr lang="en-US" dirty="0" smtClean="0"/>
              <a:t>MSISDN  to IMEI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8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your phone spend life doing?</a:t>
            </a:r>
          </a:p>
          <a:p>
            <a:r>
              <a:rPr lang="en-US" dirty="0" smtClean="0"/>
              <a:t>RACH- Random Access Channel</a:t>
            </a:r>
          </a:p>
          <a:p>
            <a:pPr lvl="1"/>
            <a:r>
              <a:rPr lang="en-US" dirty="0" smtClean="0"/>
              <a:t>What problems can occur with randomly sending data?</a:t>
            </a:r>
          </a:p>
          <a:p>
            <a:r>
              <a:rPr lang="en-US" dirty="0" smtClean="0"/>
              <a:t>Does everything we talk about only apply to GSM?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3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pick your network!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at hand:</a:t>
            </a:r>
          </a:p>
          <a:p>
            <a:pPr lvl="1"/>
            <a:r>
              <a:rPr lang="en-US" dirty="0" smtClean="0"/>
              <a:t>You’ve picked up a BCCH</a:t>
            </a:r>
          </a:p>
          <a:p>
            <a:pPr lvl="1"/>
            <a:r>
              <a:rPr lang="en-US" dirty="0" smtClean="0"/>
              <a:t>It’s full of information</a:t>
            </a:r>
          </a:p>
          <a:p>
            <a:pPr lvl="1"/>
            <a:r>
              <a:rPr lang="en-US" dirty="0" smtClean="0"/>
              <a:t>Now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5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Stuff: MCC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Mobile Country Code</a:t>
            </a:r>
          </a:p>
          <a:p>
            <a:r>
              <a:rPr lang="en-US" dirty="0" smtClean="0"/>
              <a:t>3 digit number assigned by ITU</a:t>
            </a:r>
          </a:p>
          <a:p>
            <a:pPr lvl="1"/>
            <a:r>
              <a:rPr lang="en-US" dirty="0" smtClean="0"/>
              <a:t>International Telecommunication Union</a:t>
            </a:r>
          </a:p>
          <a:p>
            <a:r>
              <a:rPr lang="en-US" dirty="0" smtClean="0"/>
              <a:t>Actually multiple parts</a:t>
            </a:r>
          </a:p>
          <a:p>
            <a:r>
              <a:rPr lang="en-US" dirty="0" smtClean="0"/>
              <a:t>USA -&gt; 310 primarily</a:t>
            </a:r>
          </a:p>
          <a:p>
            <a:pPr lvl="1"/>
            <a:r>
              <a:rPr lang="en-US" dirty="0" smtClean="0"/>
              <a:t>A few things on 311</a:t>
            </a:r>
          </a:p>
          <a:p>
            <a:pPr lvl="1"/>
            <a:r>
              <a:rPr lang="en-US" dirty="0" smtClean="0"/>
              <a:t>A couple on 316</a:t>
            </a:r>
          </a:p>
          <a:p>
            <a:r>
              <a:rPr lang="en-US" dirty="0" smtClean="0"/>
              <a:t>Test -&gt; 001</a:t>
            </a:r>
          </a:p>
          <a:p>
            <a:endParaRPr lang="en-US" dirty="0"/>
          </a:p>
          <a:p>
            <a:r>
              <a:rPr lang="en-US" dirty="0" smtClean="0"/>
              <a:t>!!!This is different from E.164 (Phone numbers)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0- Test Networks</a:t>
            </a:r>
          </a:p>
          <a:p>
            <a:r>
              <a:rPr lang="en-US" dirty="0" smtClean="0"/>
              <a:t>2- Europe</a:t>
            </a:r>
          </a:p>
          <a:p>
            <a:r>
              <a:rPr lang="en-US" dirty="0" smtClean="0"/>
              <a:t>3- North America</a:t>
            </a:r>
          </a:p>
          <a:p>
            <a:r>
              <a:rPr lang="en-US" dirty="0" smtClean="0"/>
              <a:t>4- Asia &amp; Middle East</a:t>
            </a:r>
          </a:p>
          <a:p>
            <a:r>
              <a:rPr lang="en-US" dirty="0" smtClean="0"/>
              <a:t>5- Oceania</a:t>
            </a:r>
          </a:p>
          <a:p>
            <a:r>
              <a:rPr lang="en-US" dirty="0" smtClean="0"/>
              <a:t>6- Africa</a:t>
            </a:r>
          </a:p>
          <a:p>
            <a:r>
              <a:rPr lang="en-US" dirty="0" smtClean="0"/>
              <a:t>7- South &amp; Central America</a:t>
            </a:r>
          </a:p>
          <a:p>
            <a:r>
              <a:rPr lang="en-US" dirty="0" smtClean="0"/>
              <a:t>9- Other stuff </a:t>
            </a:r>
          </a:p>
        </p:txBody>
      </p:sp>
    </p:spTree>
    <p:extLst>
      <p:ext uri="{BB962C8B-B14F-4D97-AF65-F5344CB8AC3E}">
        <p14:creationId xmlns:p14="http://schemas.microsoft.com/office/powerpoint/2010/main" val="169859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Stuff: MNC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Mobile Network Code</a:t>
            </a:r>
          </a:p>
          <a:p>
            <a:r>
              <a:rPr lang="en-US" dirty="0" smtClean="0"/>
              <a:t>2 or 3 digits</a:t>
            </a:r>
          </a:p>
          <a:p>
            <a:r>
              <a:rPr lang="en-US" dirty="0" smtClean="0"/>
              <a:t>Assigned by national regulator</a:t>
            </a:r>
          </a:p>
          <a:p>
            <a:r>
              <a:rPr lang="en-US" dirty="0" smtClean="0"/>
              <a:t>01 -&gt; Test Networks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Weirdness:</a:t>
            </a:r>
          </a:p>
          <a:p>
            <a:r>
              <a:rPr lang="en-US" dirty="0" smtClean="0"/>
              <a:t>The US uses 3 digit MNC’s</a:t>
            </a:r>
          </a:p>
          <a:p>
            <a:pPr lvl="1"/>
            <a:r>
              <a:rPr lang="en-US" dirty="0" smtClean="0"/>
              <a:t>The rest of the world uses 2 digits</a:t>
            </a:r>
          </a:p>
          <a:p>
            <a:pPr lvl="1"/>
            <a:r>
              <a:rPr lang="en-US" dirty="0" smtClean="0"/>
              <a:t>Therefore: International US MNC’s end with 0 (roaming)</a:t>
            </a:r>
          </a:p>
          <a:p>
            <a:r>
              <a:rPr lang="en-US" dirty="0" smtClean="0"/>
              <a:t>The US has 7 MCC’s</a:t>
            </a:r>
          </a:p>
          <a:p>
            <a:pPr lvl="1"/>
            <a:r>
              <a:rPr lang="en-US" dirty="0" smtClean="0"/>
              <a:t>Potential for 7 duplicate MNC’s in the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5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United States, 310</a:t>
            </a:r>
          </a:p>
          <a:p>
            <a:pPr lvl="1"/>
            <a:r>
              <a:rPr lang="en-US" dirty="0" smtClean="0"/>
              <a:t>150, 170, 560 AT&amp;T + more</a:t>
            </a:r>
          </a:p>
          <a:p>
            <a:pPr lvl="1"/>
            <a:r>
              <a:rPr lang="en-US" dirty="0" smtClean="0"/>
              <a:t>026, 260, 580 T-Mobile</a:t>
            </a:r>
          </a:p>
          <a:p>
            <a:endParaRPr lang="en-US" dirty="0" smtClean="0"/>
          </a:p>
          <a:p>
            <a:r>
              <a:rPr lang="en-US" dirty="0" smtClean="0"/>
              <a:t>Verizon has like 40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Lookup your network IDs:</a:t>
            </a:r>
          </a:p>
          <a:p>
            <a:pPr lvl="1"/>
            <a:r>
              <a:rPr lang="en-US" dirty="0" smtClean="0"/>
              <a:t>mcc-</a:t>
            </a:r>
            <a:r>
              <a:rPr lang="en-US" dirty="0" err="1" smtClean="0"/>
              <a:t>mnc.com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Some CDMA networks don’t use MCC/MNC’s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488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Area Codes</a:t>
            </a:r>
          </a:p>
          <a:p>
            <a:r>
              <a:rPr lang="en-US" dirty="0" smtClean="0"/>
              <a:t>16 bits of goodness (0xFFxx are “reserved”)</a:t>
            </a:r>
          </a:p>
          <a:p>
            <a:r>
              <a:rPr lang="en-US" dirty="0" smtClean="0"/>
              <a:t>Number to ID the paging area of the BTS</a:t>
            </a:r>
          </a:p>
          <a:p>
            <a:endParaRPr lang="en-US" dirty="0"/>
          </a:p>
          <a:p>
            <a:r>
              <a:rPr lang="en-US" dirty="0" smtClean="0"/>
              <a:t>Whenever your MS moves, it updates its LAC</a:t>
            </a:r>
          </a:p>
          <a:p>
            <a:pPr lvl="1"/>
            <a:r>
              <a:rPr lang="en-US" dirty="0" smtClean="0"/>
              <a:t>Aka: hands off to another BTS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4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ID</a:t>
            </a:r>
          </a:p>
          <a:p>
            <a:r>
              <a:rPr lang="en-US" dirty="0" smtClean="0"/>
              <a:t>16 more bits of fun!</a:t>
            </a:r>
          </a:p>
          <a:p>
            <a:r>
              <a:rPr lang="en-US" dirty="0" smtClean="0"/>
              <a:t>Unique for every BTS in 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83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fun! BSIC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Station Identity Code</a:t>
            </a:r>
          </a:p>
          <a:p>
            <a:r>
              <a:rPr lang="en-US" dirty="0" smtClean="0"/>
              <a:t>6 bits, broken into two pieces</a:t>
            </a:r>
          </a:p>
          <a:p>
            <a:pPr lvl="1"/>
            <a:r>
              <a:rPr lang="en-US" dirty="0" smtClean="0"/>
              <a:t>NCC- Network Color Code</a:t>
            </a:r>
          </a:p>
          <a:p>
            <a:pPr lvl="2"/>
            <a:r>
              <a:rPr lang="en-US" dirty="0" smtClean="0"/>
              <a:t>Unique for each network</a:t>
            </a:r>
          </a:p>
          <a:p>
            <a:pPr lvl="2"/>
            <a:r>
              <a:rPr lang="en-US" dirty="0" smtClean="0"/>
              <a:t>Values of 0 to 7</a:t>
            </a:r>
          </a:p>
          <a:p>
            <a:pPr lvl="2"/>
            <a:r>
              <a:rPr lang="en-US" dirty="0" smtClean="0"/>
              <a:t>Assigned by a regulator of some sort</a:t>
            </a:r>
          </a:p>
          <a:p>
            <a:pPr lvl="1"/>
            <a:r>
              <a:rPr lang="en-US" dirty="0" smtClean="0"/>
              <a:t>BCC- Base Station Color Code</a:t>
            </a:r>
          </a:p>
          <a:p>
            <a:pPr lvl="2"/>
            <a:r>
              <a:rPr lang="en-US" dirty="0" smtClean="0"/>
              <a:t>Unique to adjacent BTS</a:t>
            </a:r>
          </a:p>
          <a:p>
            <a:pPr lvl="2"/>
            <a:endParaRPr lang="en-US" dirty="0"/>
          </a:p>
          <a:p>
            <a:r>
              <a:rPr lang="en-US" dirty="0" smtClean="0"/>
              <a:t>This is really just important for folks using the same ARFCN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0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586</Words>
  <Application>Microsoft Macintosh PowerPoint</Application>
  <PresentationFormat>Widescreen</PresentationFormat>
  <Paragraphs>118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Arial</vt:lpstr>
      <vt:lpstr>Office Theme</vt:lpstr>
      <vt:lpstr>Identifying a Network</vt:lpstr>
      <vt:lpstr>Review</vt:lpstr>
      <vt:lpstr>How to pick your network!</vt:lpstr>
      <vt:lpstr>Identity Stuff: MCC</vt:lpstr>
      <vt:lpstr>Identity Stuff: MNC</vt:lpstr>
      <vt:lpstr>Examples</vt:lpstr>
      <vt:lpstr>LAC</vt:lpstr>
      <vt:lpstr>CI</vt:lpstr>
      <vt:lpstr>More fun! BSIC</vt:lpstr>
      <vt:lpstr>Where do we find MCC + MNCs?</vt:lpstr>
      <vt:lpstr>SIM Cards!</vt:lpstr>
      <vt:lpstr>IMSI</vt:lpstr>
      <vt:lpstr>GSM’s Fix</vt:lpstr>
      <vt:lpstr>Other ID’s: IMEI</vt:lpstr>
      <vt:lpstr>Last One: MSISDN </vt:lpstr>
      <vt:lpstr>MSISDN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Cronin, Kyle</dc:creator>
  <cp:lastModifiedBy>Cronin, Kyle</cp:lastModifiedBy>
  <cp:revision>28</cp:revision>
  <dcterms:created xsi:type="dcterms:W3CDTF">2016-10-13T16:04:42Z</dcterms:created>
  <dcterms:modified xsi:type="dcterms:W3CDTF">2016-10-13T22:00:16Z</dcterms:modified>
</cp:coreProperties>
</file>