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57" r:id="rId4"/>
    <p:sldId id="291" r:id="rId5"/>
    <p:sldId id="294" r:id="rId6"/>
    <p:sldId id="265" r:id="rId7"/>
    <p:sldId id="266" r:id="rId8"/>
    <p:sldId id="287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93" r:id="rId17"/>
    <p:sldId id="275" r:id="rId18"/>
    <p:sldId id="276" r:id="rId19"/>
    <p:sldId id="271" r:id="rId20"/>
    <p:sldId id="258" r:id="rId21"/>
    <p:sldId id="259" r:id="rId22"/>
    <p:sldId id="261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7"/>
    <p:restoredTop sz="94515"/>
  </p:normalViewPr>
  <p:slideViewPr>
    <p:cSldViewPr snapToGrid="0" snapToObjects="1">
      <p:cViewPr>
        <p:scale>
          <a:sx n="59" d="100"/>
          <a:sy n="59" d="100"/>
        </p:scale>
        <p:origin x="4736" y="2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8B194-EB8D-C84A-B984-FAAFFED09347}" type="datetimeFigureOut">
              <a:rPr lang="en-US" smtClean="0"/>
              <a:t>8/22/17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9E533-4F03-D44C-A471-C72FD85EB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87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7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7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0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0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9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71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7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54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0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83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75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0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7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9E533-4F03-D44C-A471-C72FD85EB8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1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7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1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3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7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3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B768E-3395-5C42-94D5-BA7F519F6AD9}" type="datetimeFigureOut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4A957-1667-3F48-BCC3-4A6CF4308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ireless2.fcc.gov/UlsApp/AsrSearch/asrRegistrationSearch.js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 of Cellular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Cell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transmission hates mobility</a:t>
            </a:r>
          </a:p>
          <a:p>
            <a:r>
              <a:rPr lang="en-US" dirty="0" smtClean="0"/>
              <a:t>Every base station handoff disrupts transmission</a:t>
            </a:r>
          </a:p>
          <a:p>
            <a:r>
              <a:rPr lang="en-US" dirty="0" smtClean="0"/>
              <a:t>The faster we’re moving, the less data we can transmit</a:t>
            </a:r>
          </a:p>
          <a:p>
            <a:pPr lvl="1"/>
            <a:r>
              <a:rPr lang="en-US" dirty="0" smtClean="0"/>
              <a:t>OR</a:t>
            </a:r>
          </a:p>
          <a:p>
            <a:r>
              <a:rPr lang="en-US" dirty="0" smtClean="0"/>
              <a:t>The faster we’re moving, the more expensive data transmission 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955937" y="4950345"/>
            <a:ext cx="6454233" cy="83703"/>
            <a:chOff x="1351" y="3068"/>
            <a:chExt cx="3457" cy="46"/>
          </a:xfrm>
        </p:grpSpPr>
        <p:sp>
          <p:nvSpPr>
            <p:cNvPr id="5" name="Line 75"/>
            <p:cNvSpPr>
              <a:spLocks noChangeShapeType="1"/>
            </p:cNvSpPr>
            <p:nvPr/>
          </p:nvSpPr>
          <p:spPr bwMode="auto">
            <a:xfrm>
              <a:off x="1351" y="3091"/>
              <a:ext cx="3413" cy="1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6"/>
            <p:cNvSpPr>
              <a:spLocks/>
            </p:cNvSpPr>
            <p:nvPr/>
          </p:nvSpPr>
          <p:spPr bwMode="auto">
            <a:xfrm>
              <a:off x="4762" y="3068"/>
              <a:ext cx="46" cy="46"/>
            </a:xfrm>
            <a:custGeom>
              <a:avLst/>
              <a:gdLst>
                <a:gd name="T0" fmla="*/ 0 w 92"/>
                <a:gd name="T1" fmla="*/ 1 h 92"/>
                <a:gd name="T2" fmla="*/ 1 w 92"/>
                <a:gd name="T3" fmla="*/ 1 h 92"/>
                <a:gd name="T4" fmla="*/ 0 w 92"/>
                <a:gd name="T5" fmla="*/ 0 h 92"/>
                <a:gd name="T6" fmla="*/ 0 w 92"/>
                <a:gd name="T7" fmla="*/ 1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92"/>
                <a:gd name="T14" fmla="*/ 92 w 92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92">
                  <a:moveTo>
                    <a:pt x="0" y="92"/>
                  </a:moveTo>
                  <a:lnTo>
                    <a:pt x="92" y="45"/>
                  </a:lnTo>
                  <a:lnTo>
                    <a:pt x="0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3235336" y="1074751"/>
            <a:ext cx="417597" cy="3578297"/>
          </a:xfrm>
          <a:prstGeom prst="ellipse">
            <a:avLst/>
          </a:prstGeom>
          <a:solidFill>
            <a:srgbClr val="66FF99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Freeform 78"/>
          <p:cNvSpPr>
            <a:spLocks/>
          </p:cNvSpPr>
          <p:nvPr/>
        </p:nvSpPr>
        <p:spPr bwMode="auto">
          <a:xfrm>
            <a:off x="3648087" y="1329762"/>
            <a:ext cx="2749742" cy="2467624"/>
          </a:xfrm>
          <a:custGeom>
            <a:avLst/>
            <a:gdLst>
              <a:gd name="T0" fmla="*/ 2147483647 w 3266"/>
              <a:gd name="T1" fmla="*/ 2147483647 h 3067"/>
              <a:gd name="T2" fmla="*/ 2147483647 w 3266"/>
              <a:gd name="T3" fmla="*/ 2147483647 h 3067"/>
              <a:gd name="T4" fmla="*/ 2147483647 w 3266"/>
              <a:gd name="T5" fmla="*/ 2147483647 h 3067"/>
              <a:gd name="T6" fmla="*/ 2147483647 w 3266"/>
              <a:gd name="T7" fmla="*/ 2147483647 h 3067"/>
              <a:gd name="T8" fmla="*/ 2147483647 w 3266"/>
              <a:gd name="T9" fmla="*/ 2147483647 h 3067"/>
              <a:gd name="T10" fmla="*/ 2147483647 w 3266"/>
              <a:gd name="T11" fmla="*/ 2147483647 h 3067"/>
              <a:gd name="T12" fmla="*/ 2147483647 w 3266"/>
              <a:gd name="T13" fmla="*/ 2147483647 h 3067"/>
              <a:gd name="T14" fmla="*/ 2147483647 w 3266"/>
              <a:gd name="T15" fmla="*/ 2147483647 h 3067"/>
              <a:gd name="T16" fmla="*/ 2147483647 w 3266"/>
              <a:gd name="T17" fmla="*/ 2147483647 h 3067"/>
              <a:gd name="T18" fmla="*/ 2147483647 w 3266"/>
              <a:gd name="T19" fmla="*/ 2147483647 h 3067"/>
              <a:gd name="T20" fmla="*/ 2147483647 w 3266"/>
              <a:gd name="T21" fmla="*/ 2147483647 h 3067"/>
              <a:gd name="T22" fmla="*/ 2147483647 w 3266"/>
              <a:gd name="T23" fmla="*/ 2147483647 h 3067"/>
              <a:gd name="T24" fmla="*/ 2147483647 w 3266"/>
              <a:gd name="T25" fmla="*/ 2147483647 h 3067"/>
              <a:gd name="T26" fmla="*/ 0 w 3266"/>
              <a:gd name="T27" fmla="*/ 2147483647 h 3067"/>
              <a:gd name="T28" fmla="*/ 2147483647 w 3266"/>
              <a:gd name="T29" fmla="*/ 2147483647 h 3067"/>
              <a:gd name="T30" fmla="*/ 2147483647 w 3266"/>
              <a:gd name="T31" fmla="*/ 2147483647 h 3067"/>
              <a:gd name="T32" fmla="*/ 2147483647 w 3266"/>
              <a:gd name="T33" fmla="*/ 2147483647 h 3067"/>
              <a:gd name="T34" fmla="*/ 2147483647 w 3266"/>
              <a:gd name="T35" fmla="*/ 2147483647 h 3067"/>
              <a:gd name="T36" fmla="*/ 2147483647 w 3266"/>
              <a:gd name="T37" fmla="*/ 2147483647 h 3067"/>
              <a:gd name="T38" fmla="*/ 2147483647 w 3266"/>
              <a:gd name="T39" fmla="*/ 2147483647 h 3067"/>
              <a:gd name="T40" fmla="*/ 2147483647 w 3266"/>
              <a:gd name="T41" fmla="*/ 2147483647 h 3067"/>
              <a:gd name="T42" fmla="*/ 2147483647 w 3266"/>
              <a:gd name="T43" fmla="*/ 2147483647 h 3067"/>
              <a:gd name="T44" fmla="*/ 2147483647 w 3266"/>
              <a:gd name="T45" fmla="*/ 2147483647 h 3067"/>
              <a:gd name="T46" fmla="*/ 2147483647 w 3266"/>
              <a:gd name="T47" fmla="*/ 2147483647 h 3067"/>
              <a:gd name="T48" fmla="*/ 2147483647 w 3266"/>
              <a:gd name="T49" fmla="*/ 2147483647 h 3067"/>
              <a:gd name="T50" fmla="*/ 2147483647 w 3266"/>
              <a:gd name="T51" fmla="*/ 2147483647 h 3067"/>
              <a:gd name="T52" fmla="*/ 2147483647 w 3266"/>
              <a:gd name="T53" fmla="*/ 2147483647 h 3067"/>
              <a:gd name="T54" fmla="*/ 2147483647 w 3266"/>
              <a:gd name="T55" fmla="*/ 2147483647 h 3067"/>
              <a:gd name="T56" fmla="*/ 2147483647 w 3266"/>
              <a:gd name="T57" fmla="*/ 2147483647 h 3067"/>
              <a:gd name="T58" fmla="*/ 2147483647 w 3266"/>
              <a:gd name="T59" fmla="*/ 2147483647 h 3067"/>
              <a:gd name="T60" fmla="*/ 2147483647 w 3266"/>
              <a:gd name="T61" fmla="*/ 2147483647 h 3067"/>
              <a:gd name="T62" fmla="*/ 2147483647 w 3266"/>
              <a:gd name="T63" fmla="*/ 2147483647 h 3067"/>
              <a:gd name="T64" fmla="*/ 2147483647 w 3266"/>
              <a:gd name="T65" fmla="*/ 2147483647 h 3067"/>
              <a:gd name="T66" fmla="*/ 2147483647 w 3266"/>
              <a:gd name="T67" fmla="*/ 2147483647 h 3067"/>
              <a:gd name="T68" fmla="*/ 2147483647 w 3266"/>
              <a:gd name="T69" fmla="*/ 2147483647 h 3067"/>
              <a:gd name="T70" fmla="*/ 2147483647 w 3266"/>
              <a:gd name="T71" fmla="*/ 2147483647 h 3067"/>
              <a:gd name="T72" fmla="*/ 2147483647 w 3266"/>
              <a:gd name="T73" fmla="*/ 2147483647 h 3067"/>
              <a:gd name="T74" fmla="*/ 2147483647 w 3266"/>
              <a:gd name="T75" fmla="*/ 2147483647 h 3067"/>
              <a:gd name="T76" fmla="*/ 2147483647 w 3266"/>
              <a:gd name="T77" fmla="*/ 2147483647 h 3067"/>
              <a:gd name="T78" fmla="*/ 2147483647 w 3266"/>
              <a:gd name="T79" fmla="*/ 2147483647 h 3067"/>
              <a:gd name="T80" fmla="*/ 2147483647 w 3266"/>
              <a:gd name="T81" fmla="*/ 2147483647 h 3067"/>
              <a:gd name="T82" fmla="*/ 2147483647 w 3266"/>
              <a:gd name="T83" fmla="*/ 2147483647 h 3067"/>
              <a:gd name="T84" fmla="*/ 2147483647 w 3266"/>
              <a:gd name="T85" fmla="*/ 2147483647 h 30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66"/>
              <a:gd name="T130" fmla="*/ 0 h 3067"/>
              <a:gd name="T131" fmla="*/ 3266 w 3266"/>
              <a:gd name="T132" fmla="*/ 3067 h 306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66" h="3067">
                <a:moveTo>
                  <a:pt x="2295" y="800"/>
                </a:moveTo>
                <a:lnTo>
                  <a:pt x="2217" y="732"/>
                </a:lnTo>
                <a:lnTo>
                  <a:pt x="2139" y="666"/>
                </a:lnTo>
                <a:lnTo>
                  <a:pt x="2060" y="603"/>
                </a:lnTo>
                <a:lnTo>
                  <a:pt x="1980" y="544"/>
                </a:lnTo>
                <a:lnTo>
                  <a:pt x="1901" y="487"/>
                </a:lnTo>
                <a:lnTo>
                  <a:pt x="1821" y="432"/>
                </a:lnTo>
                <a:lnTo>
                  <a:pt x="1742" y="381"/>
                </a:lnTo>
                <a:lnTo>
                  <a:pt x="1661" y="334"/>
                </a:lnTo>
                <a:lnTo>
                  <a:pt x="1582" y="288"/>
                </a:lnTo>
                <a:lnTo>
                  <a:pt x="1504" y="247"/>
                </a:lnTo>
                <a:lnTo>
                  <a:pt x="1425" y="208"/>
                </a:lnTo>
                <a:lnTo>
                  <a:pt x="1347" y="172"/>
                </a:lnTo>
                <a:lnTo>
                  <a:pt x="1270" y="140"/>
                </a:lnTo>
                <a:lnTo>
                  <a:pt x="1194" y="111"/>
                </a:lnTo>
                <a:lnTo>
                  <a:pt x="1119" y="86"/>
                </a:lnTo>
                <a:lnTo>
                  <a:pt x="1045" y="62"/>
                </a:lnTo>
                <a:lnTo>
                  <a:pt x="973" y="43"/>
                </a:lnTo>
                <a:lnTo>
                  <a:pt x="903" y="28"/>
                </a:lnTo>
                <a:lnTo>
                  <a:pt x="832" y="15"/>
                </a:lnTo>
                <a:lnTo>
                  <a:pt x="765" y="6"/>
                </a:lnTo>
                <a:lnTo>
                  <a:pt x="700" y="2"/>
                </a:lnTo>
                <a:lnTo>
                  <a:pt x="635" y="0"/>
                </a:lnTo>
                <a:lnTo>
                  <a:pt x="575" y="2"/>
                </a:lnTo>
                <a:lnTo>
                  <a:pt x="515" y="8"/>
                </a:lnTo>
                <a:lnTo>
                  <a:pt x="459" y="17"/>
                </a:lnTo>
                <a:lnTo>
                  <a:pt x="405" y="30"/>
                </a:lnTo>
                <a:lnTo>
                  <a:pt x="353" y="46"/>
                </a:lnTo>
                <a:lnTo>
                  <a:pt x="305" y="67"/>
                </a:lnTo>
                <a:lnTo>
                  <a:pt x="258" y="92"/>
                </a:lnTo>
                <a:lnTo>
                  <a:pt x="215" y="119"/>
                </a:lnTo>
                <a:lnTo>
                  <a:pt x="177" y="152"/>
                </a:lnTo>
                <a:lnTo>
                  <a:pt x="140" y="187"/>
                </a:lnTo>
                <a:lnTo>
                  <a:pt x="108" y="227"/>
                </a:lnTo>
                <a:lnTo>
                  <a:pt x="80" y="269"/>
                </a:lnTo>
                <a:lnTo>
                  <a:pt x="56" y="315"/>
                </a:lnTo>
                <a:lnTo>
                  <a:pt x="37" y="362"/>
                </a:lnTo>
                <a:lnTo>
                  <a:pt x="22" y="412"/>
                </a:lnTo>
                <a:lnTo>
                  <a:pt x="11" y="465"/>
                </a:lnTo>
                <a:lnTo>
                  <a:pt x="3" y="521"/>
                </a:lnTo>
                <a:lnTo>
                  <a:pt x="0" y="578"/>
                </a:lnTo>
                <a:lnTo>
                  <a:pt x="0" y="637"/>
                </a:lnTo>
                <a:lnTo>
                  <a:pt x="5" y="698"/>
                </a:lnTo>
                <a:lnTo>
                  <a:pt x="14" y="762"/>
                </a:lnTo>
                <a:lnTo>
                  <a:pt x="25" y="826"/>
                </a:lnTo>
                <a:lnTo>
                  <a:pt x="42" y="892"/>
                </a:lnTo>
                <a:lnTo>
                  <a:pt x="61" y="960"/>
                </a:lnTo>
                <a:lnTo>
                  <a:pt x="84" y="1029"/>
                </a:lnTo>
                <a:lnTo>
                  <a:pt x="111" y="1100"/>
                </a:lnTo>
                <a:lnTo>
                  <a:pt x="140" y="1170"/>
                </a:lnTo>
                <a:lnTo>
                  <a:pt x="174" y="1242"/>
                </a:lnTo>
                <a:lnTo>
                  <a:pt x="211" y="1316"/>
                </a:lnTo>
                <a:lnTo>
                  <a:pt x="250" y="1389"/>
                </a:lnTo>
                <a:lnTo>
                  <a:pt x="294" y="1463"/>
                </a:lnTo>
                <a:lnTo>
                  <a:pt x="340" y="1536"/>
                </a:lnTo>
                <a:lnTo>
                  <a:pt x="390" y="1611"/>
                </a:lnTo>
                <a:lnTo>
                  <a:pt x="443" y="1685"/>
                </a:lnTo>
                <a:lnTo>
                  <a:pt x="499" y="1760"/>
                </a:lnTo>
                <a:lnTo>
                  <a:pt x="557" y="1833"/>
                </a:lnTo>
                <a:lnTo>
                  <a:pt x="619" y="1907"/>
                </a:lnTo>
                <a:lnTo>
                  <a:pt x="685" y="1980"/>
                </a:lnTo>
                <a:lnTo>
                  <a:pt x="753" y="2053"/>
                </a:lnTo>
                <a:lnTo>
                  <a:pt x="823" y="2125"/>
                </a:lnTo>
                <a:lnTo>
                  <a:pt x="895" y="2196"/>
                </a:lnTo>
                <a:lnTo>
                  <a:pt x="972" y="2267"/>
                </a:lnTo>
                <a:lnTo>
                  <a:pt x="1050" y="2336"/>
                </a:lnTo>
                <a:lnTo>
                  <a:pt x="1128" y="2400"/>
                </a:lnTo>
                <a:lnTo>
                  <a:pt x="1207" y="2463"/>
                </a:lnTo>
                <a:lnTo>
                  <a:pt x="1286" y="2524"/>
                </a:lnTo>
                <a:lnTo>
                  <a:pt x="1366" y="2580"/>
                </a:lnTo>
                <a:lnTo>
                  <a:pt x="1445" y="2634"/>
                </a:lnTo>
                <a:lnTo>
                  <a:pt x="1526" y="2685"/>
                </a:lnTo>
                <a:lnTo>
                  <a:pt x="1605" y="2734"/>
                </a:lnTo>
                <a:lnTo>
                  <a:pt x="1685" y="2778"/>
                </a:lnTo>
                <a:lnTo>
                  <a:pt x="1764" y="2821"/>
                </a:lnTo>
                <a:lnTo>
                  <a:pt x="1842" y="2859"/>
                </a:lnTo>
                <a:lnTo>
                  <a:pt x="1920" y="2894"/>
                </a:lnTo>
                <a:lnTo>
                  <a:pt x="1996" y="2926"/>
                </a:lnTo>
                <a:lnTo>
                  <a:pt x="2073" y="2956"/>
                </a:lnTo>
                <a:lnTo>
                  <a:pt x="2148" y="2982"/>
                </a:lnTo>
                <a:lnTo>
                  <a:pt x="2221" y="3004"/>
                </a:lnTo>
                <a:lnTo>
                  <a:pt x="2293" y="3023"/>
                </a:lnTo>
                <a:lnTo>
                  <a:pt x="2365" y="3040"/>
                </a:lnTo>
                <a:lnTo>
                  <a:pt x="2434" y="3051"/>
                </a:lnTo>
                <a:lnTo>
                  <a:pt x="2502" y="3060"/>
                </a:lnTo>
                <a:lnTo>
                  <a:pt x="2567" y="3065"/>
                </a:lnTo>
                <a:lnTo>
                  <a:pt x="2631" y="3067"/>
                </a:lnTo>
                <a:lnTo>
                  <a:pt x="2693" y="3065"/>
                </a:lnTo>
                <a:lnTo>
                  <a:pt x="2752" y="3060"/>
                </a:lnTo>
                <a:lnTo>
                  <a:pt x="2809" y="3050"/>
                </a:lnTo>
                <a:lnTo>
                  <a:pt x="2862" y="3037"/>
                </a:lnTo>
                <a:lnTo>
                  <a:pt x="2913" y="3020"/>
                </a:lnTo>
                <a:lnTo>
                  <a:pt x="2963" y="3000"/>
                </a:lnTo>
                <a:lnTo>
                  <a:pt x="3009" y="2976"/>
                </a:lnTo>
                <a:lnTo>
                  <a:pt x="3052" y="2947"/>
                </a:lnTo>
                <a:lnTo>
                  <a:pt x="3091" y="2916"/>
                </a:lnTo>
                <a:lnTo>
                  <a:pt x="3127" y="2879"/>
                </a:lnTo>
                <a:lnTo>
                  <a:pt x="3159" y="2840"/>
                </a:lnTo>
                <a:lnTo>
                  <a:pt x="3187" y="2797"/>
                </a:lnTo>
                <a:lnTo>
                  <a:pt x="3210" y="2753"/>
                </a:lnTo>
                <a:lnTo>
                  <a:pt x="3229" y="2704"/>
                </a:lnTo>
                <a:lnTo>
                  <a:pt x="3244" y="2655"/>
                </a:lnTo>
                <a:lnTo>
                  <a:pt x="3256" y="2602"/>
                </a:lnTo>
                <a:lnTo>
                  <a:pt x="3263" y="2546"/>
                </a:lnTo>
                <a:lnTo>
                  <a:pt x="3266" y="2488"/>
                </a:lnTo>
                <a:lnTo>
                  <a:pt x="3266" y="2430"/>
                </a:lnTo>
                <a:lnTo>
                  <a:pt x="3262" y="2368"/>
                </a:lnTo>
                <a:lnTo>
                  <a:pt x="3253" y="2305"/>
                </a:lnTo>
                <a:lnTo>
                  <a:pt x="3241" y="2240"/>
                </a:lnTo>
                <a:lnTo>
                  <a:pt x="3225" y="2174"/>
                </a:lnTo>
                <a:lnTo>
                  <a:pt x="3206" y="2106"/>
                </a:lnTo>
                <a:lnTo>
                  <a:pt x="3182" y="2037"/>
                </a:lnTo>
                <a:lnTo>
                  <a:pt x="3156" y="1967"/>
                </a:lnTo>
                <a:lnTo>
                  <a:pt x="3127" y="1896"/>
                </a:lnTo>
                <a:lnTo>
                  <a:pt x="3093" y="1824"/>
                </a:lnTo>
                <a:lnTo>
                  <a:pt x="3056" y="1752"/>
                </a:lnTo>
                <a:lnTo>
                  <a:pt x="3016" y="1679"/>
                </a:lnTo>
                <a:lnTo>
                  <a:pt x="2974" y="1604"/>
                </a:lnTo>
                <a:lnTo>
                  <a:pt x="2927" y="1530"/>
                </a:lnTo>
                <a:lnTo>
                  <a:pt x="2877" y="1457"/>
                </a:lnTo>
                <a:lnTo>
                  <a:pt x="2824" y="1382"/>
                </a:lnTo>
                <a:lnTo>
                  <a:pt x="2768" y="1307"/>
                </a:lnTo>
                <a:lnTo>
                  <a:pt x="2709" y="1233"/>
                </a:lnTo>
                <a:lnTo>
                  <a:pt x="2647" y="1160"/>
                </a:lnTo>
                <a:lnTo>
                  <a:pt x="2583" y="1086"/>
                </a:lnTo>
                <a:lnTo>
                  <a:pt x="2515" y="1013"/>
                </a:lnTo>
                <a:lnTo>
                  <a:pt x="2445" y="941"/>
                </a:lnTo>
                <a:lnTo>
                  <a:pt x="2371" y="870"/>
                </a:lnTo>
                <a:lnTo>
                  <a:pt x="2295" y="800"/>
                </a:lnTo>
                <a:close/>
              </a:path>
            </a:pathLst>
          </a:custGeom>
          <a:solidFill>
            <a:srgbClr val="99CC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79"/>
          <p:cNvSpPr>
            <a:spLocks/>
          </p:cNvSpPr>
          <p:nvPr/>
        </p:nvSpPr>
        <p:spPr bwMode="auto">
          <a:xfrm>
            <a:off x="4876812" y="1246174"/>
            <a:ext cx="4024424" cy="3349724"/>
          </a:xfrm>
          <a:custGeom>
            <a:avLst/>
            <a:gdLst>
              <a:gd name="T0" fmla="*/ 2147483647 w 4781"/>
              <a:gd name="T1" fmla="*/ 2147483647 h 4162"/>
              <a:gd name="T2" fmla="*/ 2147483647 w 4781"/>
              <a:gd name="T3" fmla="*/ 2147483647 h 4162"/>
              <a:gd name="T4" fmla="*/ 2147483647 w 4781"/>
              <a:gd name="T5" fmla="*/ 2147483647 h 4162"/>
              <a:gd name="T6" fmla="*/ 2147483647 w 4781"/>
              <a:gd name="T7" fmla="*/ 2147483647 h 4162"/>
              <a:gd name="T8" fmla="*/ 2147483647 w 4781"/>
              <a:gd name="T9" fmla="*/ 2147483647 h 4162"/>
              <a:gd name="T10" fmla="*/ 2147483647 w 4781"/>
              <a:gd name="T11" fmla="*/ 2147483647 h 4162"/>
              <a:gd name="T12" fmla="*/ 2147483647 w 4781"/>
              <a:gd name="T13" fmla="*/ 2147483647 h 4162"/>
              <a:gd name="T14" fmla="*/ 2147483647 w 4781"/>
              <a:gd name="T15" fmla="*/ 2147483647 h 4162"/>
              <a:gd name="T16" fmla="*/ 2147483647 w 4781"/>
              <a:gd name="T17" fmla="*/ 0 h 4162"/>
              <a:gd name="T18" fmla="*/ 2147483647 w 4781"/>
              <a:gd name="T19" fmla="*/ 2147483647 h 4162"/>
              <a:gd name="T20" fmla="*/ 2147483647 w 4781"/>
              <a:gd name="T21" fmla="*/ 2147483647 h 4162"/>
              <a:gd name="T22" fmla="*/ 2147483647 w 4781"/>
              <a:gd name="T23" fmla="*/ 2147483647 h 4162"/>
              <a:gd name="T24" fmla="*/ 2147483647 w 4781"/>
              <a:gd name="T25" fmla="*/ 2147483647 h 4162"/>
              <a:gd name="T26" fmla="*/ 2147483647 w 4781"/>
              <a:gd name="T27" fmla="*/ 2147483647 h 4162"/>
              <a:gd name="T28" fmla="*/ 2147483647 w 4781"/>
              <a:gd name="T29" fmla="*/ 2147483647 h 4162"/>
              <a:gd name="T30" fmla="*/ 2147483647 w 4781"/>
              <a:gd name="T31" fmla="*/ 2147483647 h 4162"/>
              <a:gd name="T32" fmla="*/ 2147483647 w 4781"/>
              <a:gd name="T33" fmla="*/ 2147483647 h 4162"/>
              <a:gd name="T34" fmla="*/ 2147483647 w 4781"/>
              <a:gd name="T35" fmla="*/ 2147483647 h 4162"/>
              <a:gd name="T36" fmla="*/ 2147483647 w 4781"/>
              <a:gd name="T37" fmla="*/ 2147483647 h 4162"/>
              <a:gd name="T38" fmla="*/ 2147483647 w 4781"/>
              <a:gd name="T39" fmla="*/ 2147483647 h 4162"/>
              <a:gd name="T40" fmla="*/ 2147483647 w 4781"/>
              <a:gd name="T41" fmla="*/ 2147483647 h 4162"/>
              <a:gd name="T42" fmla="*/ 2147483647 w 4781"/>
              <a:gd name="T43" fmla="*/ 2147483647 h 4162"/>
              <a:gd name="T44" fmla="*/ 2147483647 w 4781"/>
              <a:gd name="T45" fmla="*/ 2147483647 h 4162"/>
              <a:gd name="T46" fmla="*/ 2147483647 w 4781"/>
              <a:gd name="T47" fmla="*/ 2147483647 h 4162"/>
              <a:gd name="T48" fmla="*/ 2147483647 w 4781"/>
              <a:gd name="T49" fmla="*/ 2147483647 h 4162"/>
              <a:gd name="T50" fmla="*/ 2147483647 w 4781"/>
              <a:gd name="T51" fmla="*/ 2147483647 h 4162"/>
              <a:gd name="T52" fmla="*/ 2147483647 w 4781"/>
              <a:gd name="T53" fmla="*/ 2147483647 h 4162"/>
              <a:gd name="T54" fmla="*/ 2147483647 w 4781"/>
              <a:gd name="T55" fmla="*/ 2147483647 h 4162"/>
              <a:gd name="T56" fmla="*/ 2147483647 w 4781"/>
              <a:gd name="T57" fmla="*/ 2147483647 h 4162"/>
              <a:gd name="T58" fmla="*/ 2147483647 w 4781"/>
              <a:gd name="T59" fmla="*/ 2147483647 h 4162"/>
              <a:gd name="T60" fmla="*/ 2147483647 w 4781"/>
              <a:gd name="T61" fmla="*/ 2147483647 h 4162"/>
              <a:gd name="T62" fmla="*/ 2147483647 w 4781"/>
              <a:gd name="T63" fmla="*/ 2147483647 h 4162"/>
              <a:gd name="T64" fmla="*/ 2147483647 w 4781"/>
              <a:gd name="T65" fmla="*/ 2147483647 h 4162"/>
              <a:gd name="T66" fmla="*/ 2147483647 w 4781"/>
              <a:gd name="T67" fmla="*/ 2147483647 h 4162"/>
              <a:gd name="T68" fmla="*/ 2147483647 w 4781"/>
              <a:gd name="T69" fmla="*/ 2147483647 h 4162"/>
              <a:gd name="T70" fmla="*/ 2147483647 w 4781"/>
              <a:gd name="T71" fmla="*/ 2147483647 h 4162"/>
              <a:gd name="T72" fmla="*/ 2147483647 w 4781"/>
              <a:gd name="T73" fmla="*/ 2147483647 h 4162"/>
              <a:gd name="T74" fmla="*/ 2147483647 w 4781"/>
              <a:gd name="T75" fmla="*/ 2147483647 h 4162"/>
              <a:gd name="T76" fmla="*/ 2147483647 w 4781"/>
              <a:gd name="T77" fmla="*/ 2147483647 h 4162"/>
              <a:gd name="T78" fmla="*/ 2147483647 w 4781"/>
              <a:gd name="T79" fmla="*/ 2147483647 h 4162"/>
              <a:gd name="T80" fmla="*/ 2147483647 w 4781"/>
              <a:gd name="T81" fmla="*/ 2147483647 h 4162"/>
              <a:gd name="T82" fmla="*/ 2147483647 w 4781"/>
              <a:gd name="T83" fmla="*/ 2147483647 h 4162"/>
              <a:gd name="T84" fmla="*/ 2147483647 w 4781"/>
              <a:gd name="T85" fmla="*/ 2147483647 h 4162"/>
              <a:gd name="T86" fmla="*/ 2147483647 w 4781"/>
              <a:gd name="T87" fmla="*/ 2147483647 h 4162"/>
              <a:gd name="T88" fmla="*/ 2147483647 w 4781"/>
              <a:gd name="T89" fmla="*/ 2147483647 h 4162"/>
              <a:gd name="T90" fmla="*/ 2147483647 w 4781"/>
              <a:gd name="T91" fmla="*/ 2147483647 h 416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781"/>
              <a:gd name="T139" fmla="*/ 0 h 4162"/>
              <a:gd name="T140" fmla="*/ 4781 w 4781"/>
              <a:gd name="T141" fmla="*/ 4162 h 416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781" h="4162">
                <a:moveTo>
                  <a:pt x="2872" y="1518"/>
                </a:moveTo>
                <a:lnTo>
                  <a:pt x="2752" y="1415"/>
                </a:lnTo>
                <a:lnTo>
                  <a:pt x="2631" y="1317"/>
                </a:lnTo>
                <a:lnTo>
                  <a:pt x="2510" y="1220"/>
                </a:lnTo>
                <a:lnTo>
                  <a:pt x="2391" y="1126"/>
                </a:lnTo>
                <a:lnTo>
                  <a:pt x="2272" y="1034"/>
                </a:lnTo>
                <a:lnTo>
                  <a:pt x="2155" y="948"/>
                </a:lnTo>
                <a:lnTo>
                  <a:pt x="2039" y="864"/>
                </a:lnTo>
                <a:lnTo>
                  <a:pt x="1924" y="782"/>
                </a:lnTo>
                <a:lnTo>
                  <a:pt x="1811" y="705"/>
                </a:lnTo>
                <a:lnTo>
                  <a:pt x="1699" y="630"/>
                </a:lnTo>
                <a:lnTo>
                  <a:pt x="1589" y="561"/>
                </a:lnTo>
                <a:lnTo>
                  <a:pt x="1482" y="494"/>
                </a:lnTo>
                <a:lnTo>
                  <a:pt x="1376" y="430"/>
                </a:lnTo>
                <a:lnTo>
                  <a:pt x="1274" y="372"/>
                </a:lnTo>
                <a:lnTo>
                  <a:pt x="1174" y="317"/>
                </a:lnTo>
                <a:lnTo>
                  <a:pt x="1076" y="266"/>
                </a:lnTo>
                <a:lnTo>
                  <a:pt x="982" y="219"/>
                </a:lnTo>
                <a:lnTo>
                  <a:pt x="891" y="176"/>
                </a:lnTo>
                <a:lnTo>
                  <a:pt x="804" y="138"/>
                </a:lnTo>
                <a:lnTo>
                  <a:pt x="719" y="104"/>
                </a:lnTo>
                <a:lnTo>
                  <a:pt x="639" y="76"/>
                </a:lnTo>
                <a:lnTo>
                  <a:pt x="563" y="51"/>
                </a:lnTo>
                <a:lnTo>
                  <a:pt x="490" y="31"/>
                </a:lnTo>
                <a:lnTo>
                  <a:pt x="422" y="16"/>
                </a:lnTo>
                <a:lnTo>
                  <a:pt x="357" y="6"/>
                </a:lnTo>
                <a:lnTo>
                  <a:pt x="299" y="0"/>
                </a:lnTo>
                <a:lnTo>
                  <a:pt x="244" y="0"/>
                </a:lnTo>
                <a:lnTo>
                  <a:pt x="196" y="4"/>
                </a:lnTo>
                <a:lnTo>
                  <a:pt x="150" y="14"/>
                </a:lnTo>
                <a:lnTo>
                  <a:pt x="112" y="31"/>
                </a:lnTo>
                <a:lnTo>
                  <a:pt x="78" y="51"/>
                </a:lnTo>
                <a:lnTo>
                  <a:pt x="50" y="78"/>
                </a:lnTo>
                <a:lnTo>
                  <a:pt x="38" y="92"/>
                </a:lnTo>
                <a:lnTo>
                  <a:pt x="28" y="110"/>
                </a:lnTo>
                <a:lnTo>
                  <a:pt x="21" y="126"/>
                </a:lnTo>
                <a:lnTo>
                  <a:pt x="13" y="145"/>
                </a:lnTo>
                <a:lnTo>
                  <a:pt x="7" y="166"/>
                </a:lnTo>
                <a:lnTo>
                  <a:pt x="5" y="186"/>
                </a:lnTo>
                <a:lnTo>
                  <a:pt x="2" y="208"/>
                </a:lnTo>
                <a:lnTo>
                  <a:pt x="0" y="232"/>
                </a:lnTo>
                <a:lnTo>
                  <a:pt x="2" y="256"/>
                </a:lnTo>
                <a:lnTo>
                  <a:pt x="3" y="282"/>
                </a:lnTo>
                <a:lnTo>
                  <a:pt x="12" y="335"/>
                </a:lnTo>
                <a:lnTo>
                  <a:pt x="27" y="392"/>
                </a:lnTo>
                <a:lnTo>
                  <a:pt x="47" y="454"/>
                </a:lnTo>
                <a:lnTo>
                  <a:pt x="72" y="519"/>
                </a:lnTo>
                <a:lnTo>
                  <a:pt x="103" y="588"/>
                </a:lnTo>
                <a:lnTo>
                  <a:pt x="140" y="660"/>
                </a:lnTo>
                <a:lnTo>
                  <a:pt x="181" y="735"/>
                </a:lnTo>
                <a:lnTo>
                  <a:pt x="226" y="812"/>
                </a:lnTo>
                <a:lnTo>
                  <a:pt x="278" y="893"/>
                </a:lnTo>
                <a:lnTo>
                  <a:pt x="334" y="976"/>
                </a:lnTo>
                <a:lnTo>
                  <a:pt x="396" y="1062"/>
                </a:lnTo>
                <a:lnTo>
                  <a:pt x="460" y="1150"/>
                </a:lnTo>
                <a:lnTo>
                  <a:pt x="531" y="1240"/>
                </a:lnTo>
                <a:lnTo>
                  <a:pt x="604" y="1333"/>
                </a:lnTo>
                <a:lnTo>
                  <a:pt x="682" y="1427"/>
                </a:lnTo>
                <a:lnTo>
                  <a:pt x="764" y="1524"/>
                </a:lnTo>
                <a:lnTo>
                  <a:pt x="851" y="1621"/>
                </a:lnTo>
                <a:lnTo>
                  <a:pt x="942" y="1719"/>
                </a:lnTo>
                <a:lnTo>
                  <a:pt x="1036" y="1819"/>
                </a:lnTo>
                <a:lnTo>
                  <a:pt x="1133" y="1921"/>
                </a:lnTo>
                <a:lnTo>
                  <a:pt x="1235" y="2022"/>
                </a:lnTo>
                <a:lnTo>
                  <a:pt x="1339" y="2125"/>
                </a:lnTo>
                <a:lnTo>
                  <a:pt x="1448" y="2229"/>
                </a:lnTo>
                <a:lnTo>
                  <a:pt x="1558" y="2332"/>
                </a:lnTo>
                <a:lnTo>
                  <a:pt x="1673" y="2436"/>
                </a:lnTo>
                <a:lnTo>
                  <a:pt x="1790" y="2539"/>
                </a:lnTo>
                <a:lnTo>
                  <a:pt x="1909" y="2644"/>
                </a:lnTo>
                <a:lnTo>
                  <a:pt x="2030" y="2746"/>
                </a:lnTo>
                <a:lnTo>
                  <a:pt x="2152" y="2846"/>
                </a:lnTo>
                <a:lnTo>
                  <a:pt x="2271" y="2942"/>
                </a:lnTo>
                <a:lnTo>
                  <a:pt x="2391" y="3036"/>
                </a:lnTo>
                <a:lnTo>
                  <a:pt x="2509" y="3127"/>
                </a:lnTo>
                <a:lnTo>
                  <a:pt x="2627" y="3214"/>
                </a:lnTo>
                <a:lnTo>
                  <a:pt x="2743" y="3299"/>
                </a:lnTo>
                <a:lnTo>
                  <a:pt x="2857" y="3380"/>
                </a:lnTo>
                <a:lnTo>
                  <a:pt x="2972" y="3456"/>
                </a:lnTo>
                <a:lnTo>
                  <a:pt x="3082" y="3531"/>
                </a:lnTo>
                <a:lnTo>
                  <a:pt x="3192" y="3602"/>
                </a:lnTo>
                <a:lnTo>
                  <a:pt x="3300" y="3668"/>
                </a:lnTo>
                <a:lnTo>
                  <a:pt x="3406" y="3731"/>
                </a:lnTo>
                <a:lnTo>
                  <a:pt x="3508" y="3790"/>
                </a:lnTo>
                <a:lnTo>
                  <a:pt x="3608" y="3844"/>
                </a:lnTo>
                <a:lnTo>
                  <a:pt x="3705" y="3896"/>
                </a:lnTo>
                <a:lnTo>
                  <a:pt x="3799" y="3943"/>
                </a:lnTo>
                <a:lnTo>
                  <a:pt x="3891" y="3985"/>
                </a:lnTo>
                <a:lnTo>
                  <a:pt x="3979" y="4024"/>
                </a:lnTo>
                <a:lnTo>
                  <a:pt x="4063" y="4057"/>
                </a:lnTo>
                <a:lnTo>
                  <a:pt x="4143" y="4087"/>
                </a:lnTo>
                <a:lnTo>
                  <a:pt x="4220" y="4110"/>
                </a:lnTo>
                <a:lnTo>
                  <a:pt x="4292" y="4131"/>
                </a:lnTo>
                <a:lnTo>
                  <a:pt x="4359" y="4146"/>
                </a:lnTo>
                <a:lnTo>
                  <a:pt x="4424" y="4156"/>
                </a:lnTo>
                <a:lnTo>
                  <a:pt x="4483" y="4162"/>
                </a:lnTo>
                <a:lnTo>
                  <a:pt x="4537" y="4162"/>
                </a:lnTo>
                <a:lnTo>
                  <a:pt x="4587" y="4157"/>
                </a:lnTo>
                <a:lnTo>
                  <a:pt x="4631" y="4147"/>
                </a:lnTo>
                <a:lnTo>
                  <a:pt x="4670" y="4131"/>
                </a:lnTo>
                <a:lnTo>
                  <a:pt x="4703" y="4110"/>
                </a:lnTo>
                <a:lnTo>
                  <a:pt x="4731" y="4084"/>
                </a:lnTo>
                <a:lnTo>
                  <a:pt x="4743" y="4069"/>
                </a:lnTo>
                <a:lnTo>
                  <a:pt x="4753" y="4053"/>
                </a:lnTo>
                <a:lnTo>
                  <a:pt x="4762" y="4035"/>
                </a:lnTo>
                <a:lnTo>
                  <a:pt x="4768" y="4016"/>
                </a:lnTo>
                <a:lnTo>
                  <a:pt x="4774" y="3996"/>
                </a:lnTo>
                <a:lnTo>
                  <a:pt x="4778" y="3975"/>
                </a:lnTo>
                <a:lnTo>
                  <a:pt x="4780" y="3953"/>
                </a:lnTo>
                <a:lnTo>
                  <a:pt x="4781" y="3929"/>
                </a:lnTo>
                <a:lnTo>
                  <a:pt x="4780" y="3906"/>
                </a:lnTo>
                <a:lnTo>
                  <a:pt x="4778" y="3881"/>
                </a:lnTo>
                <a:lnTo>
                  <a:pt x="4769" y="3827"/>
                </a:lnTo>
                <a:lnTo>
                  <a:pt x="4755" y="3769"/>
                </a:lnTo>
                <a:lnTo>
                  <a:pt x="4736" y="3708"/>
                </a:lnTo>
                <a:lnTo>
                  <a:pt x="4709" y="3643"/>
                </a:lnTo>
                <a:lnTo>
                  <a:pt x="4678" y="3574"/>
                </a:lnTo>
                <a:lnTo>
                  <a:pt x="4643" y="3502"/>
                </a:lnTo>
                <a:lnTo>
                  <a:pt x="4600" y="3427"/>
                </a:lnTo>
                <a:lnTo>
                  <a:pt x="4555" y="3349"/>
                </a:lnTo>
                <a:lnTo>
                  <a:pt x="4503" y="3270"/>
                </a:lnTo>
                <a:lnTo>
                  <a:pt x="4448" y="3186"/>
                </a:lnTo>
                <a:lnTo>
                  <a:pt x="4386" y="3099"/>
                </a:lnTo>
                <a:lnTo>
                  <a:pt x="4321" y="3011"/>
                </a:lnTo>
                <a:lnTo>
                  <a:pt x="4252" y="2921"/>
                </a:lnTo>
                <a:lnTo>
                  <a:pt x="4177" y="2829"/>
                </a:lnTo>
                <a:lnTo>
                  <a:pt x="4099" y="2735"/>
                </a:lnTo>
                <a:lnTo>
                  <a:pt x="4017" y="2639"/>
                </a:lnTo>
                <a:lnTo>
                  <a:pt x="3930" y="2541"/>
                </a:lnTo>
                <a:lnTo>
                  <a:pt x="3839" y="2442"/>
                </a:lnTo>
                <a:lnTo>
                  <a:pt x="3745" y="2342"/>
                </a:lnTo>
                <a:lnTo>
                  <a:pt x="3648" y="2241"/>
                </a:lnTo>
                <a:lnTo>
                  <a:pt x="3547" y="2140"/>
                </a:lnTo>
                <a:lnTo>
                  <a:pt x="3442" y="2037"/>
                </a:lnTo>
                <a:lnTo>
                  <a:pt x="3335" y="1934"/>
                </a:lnTo>
                <a:lnTo>
                  <a:pt x="3223" y="1829"/>
                </a:lnTo>
                <a:lnTo>
                  <a:pt x="3109" y="1725"/>
                </a:lnTo>
                <a:lnTo>
                  <a:pt x="2993" y="1622"/>
                </a:lnTo>
                <a:lnTo>
                  <a:pt x="2872" y="1518"/>
                </a:lnTo>
                <a:close/>
              </a:path>
            </a:pathLst>
          </a:custGeom>
          <a:solidFill>
            <a:srgbClr val="FFFF99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80"/>
          <p:cNvSpPr>
            <a:spLocks noChangeArrowheads="1"/>
          </p:cNvSpPr>
          <p:nvPr/>
        </p:nvSpPr>
        <p:spPr bwMode="auto">
          <a:xfrm>
            <a:off x="4859349" y="1737147"/>
            <a:ext cx="1129870" cy="2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81"/>
          <p:cNvSpPr>
            <a:spLocks noChangeArrowheads="1"/>
          </p:cNvSpPr>
          <p:nvPr/>
        </p:nvSpPr>
        <p:spPr bwMode="auto">
          <a:xfrm rot="2336325">
            <a:off x="4995700" y="1862943"/>
            <a:ext cx="1444751" cy="2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6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Broadband radio</a:t>
            </a:r>
          </a:p>
        </p:txBody>
      </p:sp>
      <p:sp>
        <p:nvSpPr>
          <p:cNvPr id="12" name="Rectangle 82"/>
          <p:cNvSpPr>
            <a:spLocks noChangeArrowheads="1"/>
          </p:cNvSpPr>
          <p:nvPr/>
        </p:nvSpPr>
        <p:spPr bwMode="auto">
          <a:xfrm rot="16200000">
            <a:off x="1841119" y="2787368"/>
            <a:ext cx="31984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400" b="0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Global System for Mobile Communications</a:t>
            </a:r>
          </a:p>
        </p:txBody>
      </p:sp>
      <p:sp>
        <p:nvSpPr>
          <p:cNvPr id="13" name="Line 83"/>
          <p:cNvSpPr>
            <a:spLocks noChangeShapeType="1"/>
          </p:cNvSpPr>
          <p:nvPr/>
        </p:nvSpPr>
        <p:spPr bwMode="auto">
          <a:xfrm>
            <a:off x="4411674" y="4929286"/>
            <a:ext cx="1684" cy="1142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5"/>
          <p:cNvSpPr>
            <a:spLocks noChangeShapeType="1"/>
          </p:cNvSpPr>
          <p:nvPr/>
        </p:nvSpPr>
        <p:spPr bwMode="auto">
          <a:xfrm>
            <a:off x="8275649" y="4929286"/>
            <a:ext cx="1684" cy="1142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86"/>
          <p:cNvSpPr>
            <a:spLocks noChangeArrowheads="1"/>
          </p:cNvSpPr>
          <p:nvPr/>
        </p:nvSpPr>
        <p:spPr bwMode="auto">
          <a:xfrm>
            <a:off x="2778136" y="5081014"/>
            <a:ext cx="424333" cy="27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0.01</a:t>
            </a:r>
          </a:p>
        </p:txBody>
      </p: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4318011" y="5081014"/>
            <a:ext cx="303095" cy="27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0.1</a:t>
            </a:r>
          </a:p>
        </p:txBody>
      </p:sp>
      <p:sp>
        <p:nvSpPr>
          <p:cNvPr id="17" name="Rectangle 88"/>
          <p:cNvSpPr>
            <a:spLocks noChangeArrowheads="1"/>
          </p:cNvSpPr>
          <p:nvPr/>
        </p:nvSpPr>
        <p:spPr bwMode="auto">
          <a:xfrm>
            <a:off x="5873762" y="5081014"/>
            <a:ext cx="121238" cy="27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1</a:t>
            </a:r>
          </a:p>
        </p:txBody>
      </p:sp>
      <p:sp>
        <p:nvSpPr>
          <p:cNvPr id="18" name="Rectangle 89"/>
          <p:cNvSpPr>
            <a:spLocks noChangeArrowheads="1"/>
          </p:cNvSpPr>
          <p:nvPr/>
        </p:nvSpPr>
        <p:spPr bwMode="auto">
          <a:xfrm>
            <a:off x="7011999" y="5081014"/>
            <a:ext cx="242476" cy="27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10</a:t>
            </a:r>
          </a:p>
        </p:txBody>
      </p:sp>
      <p:sp>
        <p:nvSpPr>
          <p:cNvPr id="19" name="Rectangle 90"/>
          <p:cNvSpPr>
            <a:spLocks noChangeArrowheads="1"/>
          </p:cNvSpPr>
          <p:nvPr/>
        </p:nvSpPr>
        <p:spPr bwMode="auto">
          <a:xfrm>
            <a:off x="8101024" y="5081014"/>
            <a:ext cx="363714" cy="27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100</a:t>
            </a:r>
          </a:p>
        </p:txBody>
      </p:sp>
      <p:sp>
        <p:nvSpPr>
          <p:cNvPr id="20" name="Rectangle 91"/>
          <p:cNvSpPr>
            <a:spLocks noChangeArrowheads="1"/>
          </p:cNvSpPr>
          <p:nvPr/>
        </p:nvSpPr>
        <p:spPr bwMode="auto">
          <a:xfrm>
            <a:off x="4859349" y="1737147"/>
            <a:ext cx="1129870" cy="2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Text Box 93"/>
          <p:cNvSpPr txBox="1">
            <a:spLocks noChangeArrowheads="1"/>
          </p:cNvSpPr>
          <p:nvPr/>
        </p:nvSpPr>
        <p:spPr bwMode="auto">
          <a:xfrm rot="16200000">
            <a:off x="401371" y="2851217"/>
            <a:ext cx="20024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Mobility</a:t>
            </a:r>
          </a:p>
        </p:txBody>
      </p:sp>
      <p:sp>
        <p:nvSpPr>
          <p:cNvPr id="22" name="Line 94"/>
          <p:cNvSpPr>
            <a:spLocks noChangeShapeType="1"/>
          </p:cNvSpPr>
          <p:nvPr/>
        </p:nvSpPr>
        <p:spPr bwMode="auto">
          <a:xfrm>
            <a:off x="7116774" y="4941986"/>
            <a:ext cx="1684" cy="1142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95"/>
          <p:cNvSpPr>
            <a:spLocks noChangeArrowheads="1"/>
          </p:cNvSpPr>
          <p:nvPr/>
        </p:nvSpPr>
        <p:spPr bwMode="auto">
          <a:xfrm rot="2837687">
            <a:off x="3720148" y="1822636"/>
            <a:ext cx="1402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zh-CN" sz="14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Universal Mobile Telecommunications System </a:t>
            </a:r>
          </a:p>
        </p:txBody>
      </p:sp>
      <p:sp>
        <p:nvSpPr>
          <p:cNvPr id="24" name="Oval 97"/>
          <p:cNvSpPr>
            <a:spLocks noChangeArrowheads="1"/>
          </p:cNvSpPr>
          <p:nvPr/>
        </p:nvSpPr>
        <p:spPr bwMode="auto">
          <a:xfrm>
            <a:off x="4697424" y="2486298"/>
            <a:ext cx="3209436" cy="1023750"/>
          </a:xfrm>
          <a:prstGeom prst="ellipse">
            <a:avLst/>
          </a:prstGeom>
          <a:solidFill>
            <a:srgbClr val="00FFCC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Rectangle 98"/>
          <p:cNvSpPr>
            <a:spLocks noChangeArrowheads="1"/>
          </p:cNvSpPr>
          <p:nvPr/>
        </p:nvSpPr>
        <p:spPr bwMode="auto">
          <a:xfrm>
            <a:off x="5154624" y="2730346"/>
            <a:ext cx="2315307" cy="2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6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Mobile Broadband System</a:t>
            </a:r>
          </a:p>
        </p:txBody>
      </p:sp>
      <p:sp>
        <p:nvSpPr>
          <p:cNvPr id="26" name="Oval 100"/>
          <p:cNvSpPr>
            <a:spLocks noChangeArrowheads="1"/>
          </p:cNvSpPr>
          <p:nvPr/>
        </p:nvSpPr>
        <p:spPr bwMode="auto">
          <a:xfrm>
            <a:off x="3630624" y="3027818"/>
            <a:ext cx="4455492" cy="1817317"/>
          </a:xfrm>
          <a:prstGeom prst="ellipse">
            <a:avLst/>
          </a:prstGeom>
          <a:solidFill>
            <a:srgbClr val="FF66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101"/>
          <p:cNvSpPr>
            <a:spLocks noChangeArrowheads="1"/>
          </p:cNvSpPr>
          <p:nvPr/>
        </p:nvSpPr>
        <p:spPr bwMode="auto">
          <a:xfrm>
            <a:off x="5611824" y="3786460"/>
            <a:ext cx="3209436" cy="1023750"/>
          </a:xfrm>
          <a:prstGeom prst="ellipse">
            <a:avLst/>
          </a:prstGeom>
          <a:solidFill>
            <a:srgbClr val="9999FF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Rectangle 103"/>
          <p:cNvSpPr>
            <a:spLocks noChangeArrowheads="1"/>
          </p:cNvSpPr>
          <p:nvPr/>
        </p:nvSpPr>
        <p:spPr bwMode="auto">
          <a:xfrm>
            <a:off x="5916624" y="4254745"/>
            <a:ext cx="2444964" cy="2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4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Broadband Satellite Multimedia</a:t>
            </a:r>
          </a:p>
        </p:txBody>
      </p:sp>
      <p:sp>
        <p:nvSpPr>
          <p:cNvPr id="29" name="Rectangle 104"/>
          <p:cNvSpPr>
            <a:spLocks noChangeArrowheads="1"/>
          </p:cNvSpPr>
          <p:nvPr/>
        </p:nvSpPr>
        <p:spPr bwMode="auto">
          <a:xfrm>
            <a:off x="4352937" y="3264145"/>
            <a:ext cx="2870980" cy="2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4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Local Multipoint Distribution System</a:t>
            </a:r>
          </a:p>
        </p:txBody>
      </p:sp>
      <p:sp>
        <p:nvSpPr>
          <p:cNvPr id="30" name="Rectangle 105"/>
          <p:cNvSpPr>
            <a:spLocks noChangeArrowheads="1"/>
          </p:cNvSpPr>
          <p:nvPr/>
        </p:nvSpPr>
        <p:spPr bwMode="auto">
          <a:xfrm>
            <a:off x="3783024" y="3712600"/>
            <a:ext cx="2424758" cy="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14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Satellite Universal Mobile Telecommunications System </a:t>
            </a:r>
          </a:p>
        </p:txBody>
      </p:sp>
      <p:sp>
        <p:nvSpPr>
          <p:cNvPr id="31" name="Rectangle 106"/>
          <p:cNvSpPr>
            <a:spLocks noChangeArrowheads="1"/>
          </p:cNvSpPr>
          <p:nvPr/>
        </p:nvSpPr>
        <p:spPr bwMode="auto">
          <a:xfrm>
            <a:off x="4770448" y="5487390"/>
            <a:ext cx="1618189" cy="2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Data rate (Mb/s)</a:t>
            </a:r>
          </a:p>
        </p:txBody>
      </p:sp>
      <p:sp>
        <p:nvSpPr>
          <p:cNvPr id="32" name="Rectangle 107"/>
          <p:cNvSpPr>
            <a:spLocks noChangeArrowheads="1"/>
          </p:cNvSpPr>
          <p:nvPr/>
        </p:nvSpPr>
        <p:spPr bwMode="auto">
          <a:xfrm>
            <a:off x="1758962" y="4420590"/>
            <a:ext cx="1006948" cy="2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Stationary</a:t>
            </a:r>
          </a:p>
        </p:txBody>
      </p:sp>
      <p:sp>
        <p:nvSpPr>
          <p:cNvPr id="33" name="Rectangle 108"/>
          <p:cNvSpPr>
            <a:spLocks noChangeArrowheads="1"/>
          </p:cNvSpPr>
          <p:nvPr/>
        </p:nvSpPr>
        <p:spPr bwMode="auto">
          <a:xfrm>
            <a:off x="1751024" y="3079152"/>
            <a:ext cx="1020419" cy="2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Pedestrian</a:t>
            </a:r>
          </a:p>
        </p:txBody>
      </p:sp>
      <p:sp>
        <p:nvSpPr>
          <p:cNvPr id="34" name="Rectangle 109"/>
          <p:cNvSpPr>
            <a:spLocks noChangeArrowheads="1"/>
          </p:cNvSpPr>
          <p:nvPr/>
        </p:nvSpPr>
        <p:spPr bwMode="auto">
          <a:xfrm>
            <a:off x="1758962" y="1677390"/>
            <a:ext cx="937909" cy="28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rPr>
              <a:t>Vehicular</a:t>
            </a:r>
          </a:p>
        </p:txBody>
      </p:sp>
      <p:sp>
        <p:nvSpPr>
          <p:cNvPr id="35" name="Line 110"/>
          <p:cNvSpPr>
            <a:spLocks noChangeShapeType="1"/>
          </p:cNvSpPr>
          <p:nvPr/>
        </p:nvSpPr>
        <p:spPr bwMode="auto">
          <a:xfrm>
            <a:off x="5915037" y="4941986"/>
            <a:ext cx="1683" cy="1142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measure these in hertz…</a:t>
            </a:r>
          </a:p>
          <a:p>
            <a:r>
              <a:rPr lang="en-US" dirty="0" smtClean="0"/>
              <a:t>We don’t want to overlap</a:t>
            </a:r>
          </a:p>
          <a:p>
            <a:pPr lvl="1"/>
            <a:r>
              <a:rPr lang="en-US" dirty="0" smtClean="0"/>
              <a:t>Try it: get a bunch of 900Mhz cordless phones in one place</a:t>
            </a:r>
          </a:p>
          <a:p>
            <a:pPr lvl="1"/>
            <a:r>
              <a:rPr lang="en-US" dirty="0" smtClean="0"/>
              <a:t>You’ll eventually run into troubles</a:t>
            </a:r>
          </a:p>
          <a:p>
            <a:pPr lvl="1"/>
            <a:r>
              <a:rPr lang="en-US" dirty="0" smtClean="0"/>
              <a:t>The good part: the base stations in everyone’s house is low power</a:t>
            </a:r>
          </a:p>
          <a:p>
            <a:pPr marL="914400" lvl="2" indent="0">
              <a:buNone/>
            </a:pPr>
            <a:r>
              <a:rPr lang="en-US" dirty="0" smtClean="0"/>
              <a:t>…or at least it’s supposed to be…</a:t>
            </a:r>
          </a:p>
          <a:p>
            <a:r>
              <a:rPr lang="en-US" dirty="0" smtClean="0"/>
              <a:t>Bandwidth is important!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08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454" y="0"/>
            <a:ext cx="4425570" cy="3826175"/>
            <a:chOff x="3069759" y="1292037"/>
            <a:chExt cx="4425570" cy="3826175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7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46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51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599171" y="1787600"/>
            <a:ext cx="4425570" cy="3826175"/>
            <a:chOff x="3069759" y="1292037"/>
            <a:chExt cx="4425570" cy="3826175"/>
          </a:xfrm>
        </p:grpSpPr>
        <p:pic>
          <p:nvPicPr>
            <p:cNvPr id="9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104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99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00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101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02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103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44102" y="3543177"/>
            <a:ext cx="4425570" cy="3826175"/>
            <a:chOff x="3069759" y="1292037"/>
            <a:chExt cx="4425570" cy="3826175"/>
          </a:xfrm>
        </p:grpSpPr>
        <p:pic>
          <p:nvPicPr>
            <p:cNvPr id="14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150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145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46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147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48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149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3575605" y="5335377"/>
            <a:ext cx="4425570" cy="3826175"/>
            <a:chOff x="3069759" y="1292037"/>
            <a:chExt cx="4425570" cy="3826175"/>
          </a:xfrm>
        </p:grpSpPr>
        <p:pic>
          <p:nvPicPr>
            <p:cNvPr id="18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9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196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191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92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193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194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195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6900073" y="3611621"/>
            <a:ext cx="4425570" cy="3826175"/>
            <a:chOff x="3069759" y="1292037"/>
            <a:chExt cx="4425570" cy="3826175"/>
          </a:xfrm>
        </p:grpSpPr>
        <p:pic>
          <p:nvPicPr>
            <p:cNvPr id="23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242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237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238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239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240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241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6970238" y="56637"/>
            <a:ext cx="4425570" cy="3826175"/>
            <a:chOff x="3069759" y="1292037"/>
            <a:chExt cx="4425570" cy="3826175"/>
          </a:xfrm>
        </p:grpSpPr>
        <p:pic>
          <p:nvPicPr>
            <p:cNvPr id="27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684" y="3516141"/>
              <a:ext cx="1651210" cy="72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459" y="2815188"/>
              <a:ext cx="239659" cy="63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1" name="Group 9"/>
            <p:cNvGrpSpPr>
              <a:grpSpLocks/>
            </p:cNvGrpSpPr>
            <p:nvPr/>
          </p:nvGrpSpPr>
          <p:grpSpPr bwMode="auto">
            <a:xfrm>
              <a:off x="4311184" y="2231390"/>
              <a:ext cx="1043939" cy="850060"/>
              <a:chOff x="782" y="413"/>
              <a:chExt cx="514" cy="469"/>
            </a:xfrm>
          </p:grpSpPr>
          <p:sp>
            <p:nvSpPr>
              <p:cNvPr id="288" name="Line 10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11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12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13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14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15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16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17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18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19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20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21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22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23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24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25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26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27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28"/>
              <p:cNvSpPr>
                <a:spLocks noChangeShapeType="1"/>
              </p:cNvSpPr>
              <p:nvPr/>
            </p:nvSpPr>
            <p:spPr bwMode="auto">
              <a:xfrm flipH="1">
                <a:off x="966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29"/>
              <p:cNvSpPr>
                <a:spLocks noChangeShapeType="1"/>
              </p:cNvSpPr>
              <p:nvPr/>
            </p:nvSpPr>
            <p:spPr bwMode="auto">
              <a:xfrm>
                <a:off x="1039" y="413"/>
                <a:ext cx="73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30"/>
              <p:cNvSpPr>
                <a:spLocks noChangeShapeType="1"/>
              </p:cNvSpPr>
              <p:nvPr/>
            </p:nvSpPr>
            <p:spPr bwMode="auto">
              <a:xfrm>
                <a:off x="1002" y="480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31"/>
              <p:cNvSpPr>
                <a:spLocks noChangeShapeType="1"/>
              </p:cNvSpPr>
              <p:nvPr/>
            </p:nvSpPr>
            <p:spPr bwMode="auto">
              <a:xfrm flipH="1">
                <a:off x="92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32"/>
              <p:cNvSpPr>
                <a:spLocks noChangeShapeType="1"/>
              </p:cNvSpPr>
              <p:nvPr/>
            </p:nvSpPr>
            <p:spPr bwMode="auto">
              <a:xfrm>
                <a:off x="1039" y="480"/>
                <a:ext cx="110" cy="40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33"/>
              <p:cNvSpPr>
                <a:spLocks noChangeShapeType="1"/>
              </p:cNvSpPr>
              <p:nvPr/>
            </p:nvSpPr>
            <p:spPr bwMode="auto">
              <a:xfrm>
                <a:off x="929" y="881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34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74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35"/>
              <p:cNvSpPr>
                <a:spLocks noChangeShapeType="1"/>
              </p:cNvSpPr>
              <p:nvPr/>
            </p:nvSpPr>
            <p:spPr bwMode="auto">
              <a:xfrm>
                <a:off x="966" y="681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36"/>
              <p:cNvSpPr>
                <a:spLocks noChangeShapeType="1"/>
              </p:cNvSpPr>
              <p:nvPr/>
            </p:nvSpPr>
            <p:spPr bwMode="auto">
              <a:xfrm>
                <a:off x="966" y="747"/>
                <a:ext cx="146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37"/>
              <p:cNvSpPr>
                <a:spLocks noChangeShapeType="1"/>
              </p:cNvSpPr>
              <p:nvPr/>
            </p:nvSpPr>
            <p:spPr bwMode="auto">
              <a:xfrm>
                <a:off x="929" y="815"/>
                <a:ext cx="22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38"/>
              <p:cNvSpPr>
                <a:spLocks noChangeShapeType="1"/>
              </p:cNvSpPr>
              <p:nvPr/>
            </p:nvSpPr>
            <p:spPr bwMode="auto">
              <a:xfrm>
                <a:off x="1002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39"/>
              <p:cNvSpPr>
                <a:spLocks noChangeShapeType="1"/>
              </p:cNvSpPr>
              <p:nvPr/>
            </p:nvSpPr>
            <p:spPr bwMode="auto">
              <a:xfrm flipV="1">
                <a:off x="929" y="614"/>
                <a:ext cx="147" cy="267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40"/>
              <p:cNvSpPr>
                <a:spLocks noChangeShapeType="1"/>
              </p:cNvSpPr>
              <p:nvPr/>
            </p:nvSpPr>
            <p:spPr bwMode="auto">
              <a:xfrm flipH="1">
                <a:off x="782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41"/>
              <p:cNvSpPr>
                <a:spLocks noChangeShapeType="1"/>
              </p:cNvSpPr>
              <p:nvPr/>
            </p:nvSpPr>
            <p:spPr bwMode="auto">
              <a:xfrm>
                <a:off x="782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42"/>
              <p:cNvSpPr>
                <a:spLocks noChangeShapeType="1"/>
              </p:cNvSpPr>
              <p:nvPr/>
            </p:nvSpPr>
            <p:spPr bwMode="auto">
              <a:xfrm flipH="1">
                <a:off x="782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Line 43"/>
              <p:cNvSpPr>
                <a:spLocks noChangeShapeType="1"/>
              </p:cNvSpPr>
              <p:nvPr/>
            </p:nvSpPr>
            <p:spPr bwMode="auto">
              <a:xfrm>
                <a:off x="1186" y="413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Line 44"/>
              <p:cNvSpPr>
                <a:spLocks noChangeShapeType="1"/>
              </p:cNvSpPr>
              <p:nvPr/>
            </p:nvSpPr>
            <p:spPr bwMode="auto">
              <a:xfrm flipH="1">
                <a:off x="1186" y="547"/>
                <a:ext cx="110" cy="1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Line 45"/>
              <p:cNvSpPr>
                <a:spLocks noChangeShapeType="1"/>
              </p:cNvSpPr>
              <p:nvPr/>
            </p:nvSpPr>
            <p:spPr bwMode="auto">
              <a:xfrm>
                <a:off x="1186" y="547"/>
                <a:ext cx="110" cy="134"/>
              </a:xfrm>
              <a:prstGeom prst="line">
                <a:avLst/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2" name="Rectangle 46"/>
            <p:cNvSpPr>
              <a:spLocks noChangeArrowheads="1"/>
            </p:cNvSpPr>
            <p:nvPr/>
          </p:nvSpPr>
          <p:spPr bwMode="auto">
            <a:xfrm>
              <a:off x="4579471" y="3085164"/>
              <a:ext cx="3615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18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BS</a:t>
              </a:r>
            </a:p>
          </p:txBody>
        </p:sp>
        <p:sp>
          <p:nvSpPr>
            <p:cNvPr id="283" name="Rectangle 47"/>
            <p:cNvSpPr>
              <a:spLocks noChangeArrowheads="1"/>
            </p:cNvSpPr>
            <p:nvPr/>
          </p:nvSpPr>
          <p:spPr bwMode="auto">
            <a:xfrm>
              <a:off x="4555659" y="410028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284" name="Rectangle 48"/>
            <p:cNvSpPr>
              <a:spLocks noChangeArrowheads="1"/>
            </p:cNvSpPr>
            <p:nvPr/>
          </p:nvSpPr>
          <p:spPr bwMode="auto">
            <a:xfrm>
              <a:off x="3419008" y="3211288"/>
              <a:ext cx="558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Cell</a:t>
              </a:r>
            </a:p>
          </p:txBody>
        </p:sp>
        <p:sp>
          <p:nvSpPr>
            <p:cNvPr id="285" name="Rectangle 55"/>
            <p:cNvSpPr>
              <a:spLocks noChangeArrowheads="1"/>
            </p:cNvSpPr>
            <p:nvPr/>
          </p:nvSpPr>
          <p:spPr bwMode="auto">
            <a:xfrm>
              <a:off x="5666909" y="3420838"/>
              <a:ext cx="4874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altLang="zh-CN" sz="2000" b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MS</a:t>
              </a:r>
            </a:p>
          </p:txBody>
        </p:sp>
        <p:sp>
          <p:nvSpPr>
            <p:cNvPr id="286" name="Oval 57"/>
            <p:cNvSpPr>
              <a:spLocks noChangeArrowheads="1"/>
            </p:cNvSpPr>
            <p:nvPr/>
          </p:nvSpPr>
          <p:spPr bwMode="auto">
            <a:xfrm>
              <a:off x="3230096" y="1292037"/>
              <a:ext cx="4049834" cy="3826175"/>
            </a:xfrm>
            <a:prstGeom prst="ellips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 b="0">
                <a:solidFill>
                  <a:srgbClr val="0000FF"/>
                </a:solidFill>
              </a:endParaRPr>
            </a:p>
          </p:txBody>
        </p:sp>
        <p:sp>
          <p:nvSpPr>
            <p:cNvPr id="287" name="Freeform 58"/>
            <p:cNvSpPr>
              <a:spLocks/>
            </p:cNvSpPr>
            <p:nvPr/>
          </p:nvSpPr>
          <p:spPr bwMode="auto">
            <a:xfrm>
              <a:off x="3069759" y="1424199"/>
              <a:ext cx="4425570" cy="3541614"/>
            </a:xfrm>
            <a:custGeom>
              <a:avLst/>
              <a:gdLst>
                <a:gd name="T0" fmla="*/ 2147483647 w 2179"/>
                <a:gd name="T1" fmla="*/ 0 h 1954"/>
                <a:gd name="T2" fmla="*/ 2147483647 w 2179"/>
                <a:gd name="T3" fmla="*/ 0 h 1954"/>
                <a:gd name="T4" fmla="*/ 2147483647 w 2179"/>
                <a:gd name="T5" fmla="*/ 2147483647 h 1954"/>
                <a:gd name="T6" fmla="*/ 2147483647 w 2179"/>
                <a:gd name="T7" fmla="*/ 2147483647 h 1954"/>
                <a:gd name="T8" fmla="*/ 2147483647 w 2179"/>
                <a:gd name="T9" fmla="*/ 2147483647 h 1954"/>
                <a:gd name="T10" fmla="*/ 0 w 2179"/>
                <a:gd name="T11" fmla="*/ 2147483647 h 1954"/>
                <a:gd name="T12" fmla="*/ 2147483647 w 2179"/>
                <a:gd name="T13" fmla="*/ 0 h 19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79"/>
                <a:gd name="T22" fmla="*/ 0 h 1954"/>
                <a:gd name="T23" fmla="*/ 2179 w 2179"/>
                <a:gd name="T24" fmla="*/ 1954 h 19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79" h="1954">
                  <a:moveTo>
                    <a:pt x="534" y="0"/>
                  </a:moveTo>
                  <a:lnTo>
                    <a:pt x="1628" y="0"/>
                  </a:lnTo>
                  <a:lnTo>
                    <a:pt x="2179" y="969"/>
                  </a:lnTo>
                  <a:lnTo>
                    <a:pt x="1628" y="1954"/>
                  </a:lnTo>
                  <a:lnTo>
                    <a:pt x="534" y="1954"/>
                  </a:lnTo>
                  <a:lnTo>
                    <a:pt x="0" y="977"/>
                  </a:lnTo>
                  <a:lnTo>
                    <a:pt x="534" y="0"/>
                  </a:lnTo>
                  <a:close/>
                </a:path>
              </a:pathLst>
            </a:cu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8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 Radio Stations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104.7   &lt;- is this a legit station?</a:t>
            </a:r>
          </a:p>
          <a:p>
            <a:endParaRPr lang="en-US" dirty="0"/>
          </a:p>
          <a:p>
            <a:r>
              <a:rPr lang="en-US" dirty="0" smtClean="0"/>
              <a:t>98.8     &lt;- is this a legit station?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 Radio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can’t have overlapping use of frequencies</a:t>
            </a:r>
          </a:p>
          <a:p>
            <a:r>
              <a:rPr lang="en-US" dirty="0" smtClean="0"/>
              <a:t>Signals would become confused</a:t>
            </a:r>
          </a:p>
          <a:p>
            <a:r>
              <a:rPr lang="en-US" dirty="0" smtClean="0"/>
              <a:t>FM Radio is given a 200kHz width  (bandwidth!)</a:t>
            </a:r>
          </a:p>
          <a:p>
            <a:pPr lvl="1"/>
            <a:r>
              <a:rPr lang="en-US" dirty="0" smtClean="0"/>
              <a:t>Ideally they should be spot on in the center</a:t>
            </a:r>
          </a:p>
          <a:p>
            <a:pPr lvl="1"/>
            <a:r>
              <a:rPr lang="en-US" dirty="0" smtClean="0"/>
              <a:t>This helps prevent overlap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80" y="4470062"/>
            <a:ext cx="10450007" cy="14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Difference in the upper/lower frequencies</a:t>
            </a:r>
          </a:p>
          <a:p>
            <a:pPr lvl="1"/>
            <a:r>
              <a:rPr lang="en-US" dirty="0" smtClean="0"/>
              <a:t>For us, we’ll focus on a single channel</a:t>
            </a:r>
          </a:p>
          <a:p>
            <a:r>
              <a:rPr lang="en-US" dirty="0" smtClean="0"/>
              <a:t>The same bandwidth can carry equal data</a:t>
            </a:r>
          </a:p>
          <a:p>
            <a:r>
              <a:rPr lang="en-US" dirty="0" smtClean="0"/>
              <a:t>Example: 3kHz for a phone conversation</a:t>
            </a:r>
          </a:p>
          <a:p>
            <a:pPr lvl="1"/>
            <a:r>
              <a:rPr lang="en-US" dirty="0" smtClean="0"/>
              <a:t>So, the band 1kHz-4kHz can be the same as 100002 kHz – 100005 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Common Radio Frequencies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535-1705 kHz	AM Radio</a:t>
            </a:r>
          </a:p>
          <a:p>
            <a:r>
              <a:rPr lang="en-US" dirty="0" smtClean="0"/>
              <a:t>174.0-216.0 TV Channel 7-13</a:t>
            </a:r>
          </a:p>
          <a:p>
            <a:r>
              <a:rPr lang="en-US" dirty="0" smtClean="0"/>
              <a:t>978 </a:t>
            </a:r>
            <a:r>
              <a:rPr lang="en-US" dirty="0" err="1" smtClean="0"/>
              <a:t>Mhz</a:t>
            </a:r>
            <a:r>
              <a:rPr lang="en-US" dirty="0" smtClean="0"/>
              <a:t>	Low flying aircraft</a:t>
            </a:r>
          </a:p>
          <a:p>
            <a:r>
              <a:rPr lang="en-US" dirty="0" smtClean="0"/>
              <a:t>1090 MHz	High Flying aircraft</a:t>
            </a:r>
          </a:p>
          <a:p>
            <a:r>
              <a:rPr lang="en-US" dirty="0" smtClean="0"/>
              <a:t>47.0-47.2 </a:t>
            </a:r>
            <a:r>
              <a:rPr lang="en-US" dirty="0" err="1" smtClean="0"/>
              <a:t>Ghz</a:t>
            </a:r>
            <a:r>
              <a:rPr lang="en-US" dirty="0" smtClean="0"/>
              <a:t>	Armature satellites</a:t>
            </a:r>
          </a:p>
          <a:p>
            <a:endParaRPr lang="en-US" dirty="0" smtClean="0"/>
          </a:p>
          <a:p>
            <a:r>
              <a:rPr lang="en-US" dirty="0" smtClean="0"/>
              <a:t>20-20000 Hz	Human Ear</a:t>
            </a:r>
          </a:p>
          <a:p>
            <a:pPr lvl="1"/>
            <a:r>
              <a:rPr lang="en-US" smtClean="0"/>
              <a:t>Is 20,000 loud?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4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3182" cy="7199741"/>
          </a:xfrm>
        </p:spPr>
      </p:pic>
    </p:spTree>
    <p:extLst>
      <p:ext uri="{BB962C8B-B14F-4D97-AF65-F5344CB8AC3E}">
        <p14:creationId xmlns:p14="http://schemas.microsoft.com/office/powerpoint/2010/main" val="19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tons of high powered devices </a:t>
            </a:r>
          </a:p>
          <a:p>
            <a:r>
              <a:rPr lang="en-US" dirty="0" smtClean="0"/>
              <a:t>If we could listen to the spectrum, it’d be very noisy</a:t>
            </a:r>
          </a:p>
          <a:p>
            <a:r>
              <a:rPr lang="en-US" dirty="0" smtClean="0"/>
              <a:t>We need to keep different devices separated</a:t>
            </a:r>
            <a:endParaRPr lang="en-US" dirty="0"/>
          </a:p>
          <a:p>
            <a:pPr lvl="1"/>
            <a:r>
              <a:rPr lang="en-US" dirty="0" smtClean="0"/>
              <a:t>Put them on different frequencies</a:t>
            </a:r>
          </a:p>
          <a:p>
            <a:r>
              <a:rPr lang="en-US" dirty="0" smtClean="0"/>
              <a:t>There’s a reason you don’t hear cell phone calls with an FM radio</a:t>
            </a:r>
          </a:p>
          <a:p>
            <a:pPr lvl="1"/>
            <a:r>
              <a:rPr lang="en-US" dirty="0" smtClean="0"/>
              <a:t>FM operates on different frequencies 87.5-108.0 MHz</a:t>
            </a:r>
          </a:p>
          <a:p>
            <a:pPr lvl="1"/>
            <a:endParaRPr lang="en-US" dirty="0"/>
          </a:p>
          <a:p>
            <a:r>
              <a:rPr lang="en-US" dirty="0" smtClean="0"/>
              <a:t>If only there was a government agency to save the 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was a time…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…in which we used our phones to call people…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51" y="49517"/>
            <a:ext cx="4150551" cy="33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word-wide wire and radio communications available at reasonable charge</a:t>
            </a:r>
          </a:p>
          <a:p>
            <a:r>
              <a:rPr lang="en-US" dirty="0" smtClean="0"/>
              <a:t>Six Objectives:</a:t>
            </a:r>
          </a:p>
          <a:p>
            <a:pPr lvl="1"/>
            <a:r>
              <a:rPr lang="en-US" dirty="0" smtClean="0"/>
              <a:t>Promote broadband</a:t>
            </a:r>
          </a:p>
          <a:p>
            <a:pPr lvl="1"/>
            <a:r>
              <a:rPr lang="en-US" dirty="0" smtClean="0"/>
              <a:t>Foster competition</a:t>
            </a:r>
          </a:p>
          <a:p>
            <a:pPr lvl="1"/>
            <a:r>
              <a:rPr lang="en-US" dirty="0" smtClean="0"/>
              <a:t>Regulate spectrum</a:t>
            </a:r>
          </a:p>
          <a:p>
            <a:pPr lvl="1"/>
            <a:r>
              <a:rPr lang="en-US" dirty="0" smtClean="0"/>
              <a:t>Media -&gt; wardrobe malfunction?</a:t>
            </a:r>
          </a:p>
          <a:p>
            <a:pPr lvl="1"/>
            <a:r>
              <a:rPr lang="en-US" dirty="0" smtClean="0"/>
              <a:t>Public and Homeland Safety -&gt; Emergency response</a:t>
            </a:r>
          </a:p>
          <a:p>
            <a:pPr lvl="1"/>
            <a:r>
              <a:rPr lang="en-US" dirty="0" smtClean="0"/>
              <a:t>Modernize themselves</a:t>
            </a:r>
          </a:p>
        </p:txBody>
      </p:sp>
    </p:spTree>
    <p:extLst>
      <p:ext uri="{BB962C8B-B14F-4D97-AF65-F5344CB8AC3E}">
        <p14:creationId xmlns:p14="http://schemas.microsoft.com/office/powerpoint/2010/main" val="15777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 Radio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Regulates: broadcasting, amateur radio, radar, repeaters</a:t>
            </a:r>
          </a:p>
          <a:p>
            <a:r>
              <a:rPr lang="en-US" dirty="0" smtClean="0"/>
              <a:t>Basically: if it broadcasts a signal, they regulate it</a:t>
            </a:r>
          </a:p>
          <a:p>
            <a:r>
              <a:rPr lang="en-US" dirty="0" smtClean="0"/>
              <a:t>Antennas! </a:t>
            </a:r>
            <a:r>
              <a:rPr lang="en-US" dirty="0" smtClean="0">
                <a:hlinkClick r:id="rId3"/>
              </a:rPr>
              <a:t>http://wireless2.fcc.gov/UlsApp/AsrSearch/asrRegistrationSearch.jsp</a:t>
            </a:r>
            <a:endParaRPr lang="en-US" dirty="0" smtClean="0"/>
          </a:p>
          <a:p>
            <a:r>
              <a:rPr lang="en-US" dirty="0" smtClean="0"/>
              <a:t>The FCC sells spectrum</a:t>
            </a:r>
          </a:p>
          <a:p>
            <a:pPr lvl="1"/>
            <a:r>
              <a:rPr lang="en-US" dirty="0" smtClean="0"/>
              <a:t>Electromagnetic spectrum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Question: Do the frequencies we use on devices change?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Auction 73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the switch to digital TV??</a:t>
            </a:r>
          </a:p>
          <a:p>
            <a:r>
              <a:rPr lang="en-US" dirty="0" smtClean="0"/>
              <a:t>Around 2008, broadcast TV had to become digital</a:t>
            </a:r>
          </a:p>
          <a:p>
            <a:r>
              <a:rPr lang="en-US" dirty="0" smtClean="0"/>
              <a:t>Left 700MHz band open for use, FCC sold it</a:t>
            </a:r>
          </a:p>
          <a:p>
            <a:pPr lvl="1"/>
            <a:r>
              <a:rPr lang="en-US" dirty="0" smtClean="0"/>
              <a:t>TV Channels 52 through 69</a:t>
            </a:r>
          </a:p>
          <a:p>
            <a:r>
              <a:rPr lang="en-US" dirty="0" smtClean="0"/>
              <a:t>It’s happened before, channels 70-83 for analog cell phones</a:t>
            </a:r>
          </a:p>
          <a:p>
            <a:r>
              <a:rPr lang="en-US" dirty="0" smtClean="0"/>
              <a:t>Total price for sale: wee bit over $10 billion</a:t>
            </a:r>
          </a:p>
          <a:p>
            <a:r>
              <a:rPr lang="en-US" dirty="0" smtClean="0"/>
              <a:t>Bidders: US Cellular, Verizon, AT&amp;T, EchoStar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 we’ve 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1880, first realistic radio communications</a:t>
            </a:r>
          </a:p>
          <a:p>
            <a:r>
              <a:rPr lang="en-US" dirty="0" smtClean="0"/>
              <a:t>1879, transmission reached 18+ mile mark</a:t>
            </a:r>
          </a:p>
          <a:p>
            <a:r>
              <a:rPr lang="en-US" dirty="0" smtClean="0"/>
              <a:t>1934, FCC formed</a:t>
            </a:r>
          </a:p>
          <a:p>
            <a:r>
              <a:rPr lang="en-US" dirty="0" smtClean="0"/>
              <a:t>1946, First phone that didn’t need wires pops up</a:t>
            </a:r>
          </a:p>
          <a:p>
            <a:r>
              <a:rPr lang="en-US" dirty="0" smtClean="0"/>
              <a:t>1983, Cellular communications sort of appear in the US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8100"/>
            <a:ext cx="12179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</a:t>
            </a:r>
            <a:r>
              <a:rPr lang="en-US" smtClean="0"/>
              <a:t>Happenings 1 Year Ago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1279071"/>
            <a:ext cx="8926286" cy="5578929"/>
          </a:xfrm>
        </p:spPr>
      </p:pic>
      <p:sp>
        <p:nvSpPr>
          <p:cNvPr id="5" name="TextBox 4"/>
          <p:cNvSpPr txBox="1"/>
          <p:nvPr/>
        </p:nvSpPr>
        <p:spPr>
          <a:xfrm>
            <a:off x="195943" y="1981200"/>
            <a:ext cx="30697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Boeing</a:t>
            </a:r>
          </a:p>
          <a:p>
            <a:r>
              <a:rPr lang="en-US" sz="5400" dirty="0" smtClean="0"/>
              <a:t>Cisco</a:t>
            </a:r>
          </a:p>
          <a:p>
            <a:r>
              <a:rPr lang="en-US" sz="5400" dirty="0" smtClean="0"/>
              <a:t>Inmarsat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296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Station… BS</a:t>
            </a:r>
          </a:p>
          <a:p>
            <a:pPr lvl="1"/>
            <a:r>
              <a:rPr lang="en-US" dirty="0" smtClean="0"/>
              <a:t>Transmitter of radio waves </a:t>
            </a:r>
          </a:p>
          <a:p>
            <a:r>
              <a:rPr lang="en-US" dirty="0" smtClean="0"/>
              <a:t>Mobile Station… MS</a:t>
            </a:r>
          </a:p>
          <a:p>
            <a:pPr lvl="1"/>
            <a:r>
              <a:rPr lang="en-US" dirty="0" smtClean="0"/>
              <a:t>Receiver of the radio waves</a:t>
            </a:r>
          </a:p>
          <a:p>
            <a:r>
              <a:rPr lang="en-US" dirty="0" smtClean="0"/>
              <a:t>Cell</a:t>
            </a:r>
          </a:p>
          <a:p>
            <a:pPr lvl="1"/>
            <a:r>
              <a:rPr lang="en-US" dirty="0" smtClean="0"/>
              <a:t>The area covered by a base station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8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9441"/>
            <a:ext cx="10515600" cy="4351338"/>
          </a:xfrm>
        </p:spPr>
        <p:txBody>
          <a:bodyPr/>
          <a:lstStyle/>
          <a:p>
            <a:r>
              <a:rPr lang="en-US" dirty="0" smtClean="0"/>
              <a:t>Cells need to be different sizes</a:t>
            </a:r>
          </a:p>
          <a:p>
            <a:r>
              <a:rPr lang="en-US" dirty="0" smtClean="0"/>
              <a:t>In our region, cells are very large</a:t>
            </a:r>
          </a:p>
          <a:p>
            <a:pPr lvl="1"/>
            <a:r>
              <a:rPr lang="en-US" dirty="0" smtClean="0"/>
              <a:t>More cows, less devices on the network</a:t>
            </a:r>
          </a:p>
          <a:p>
            <a:r>
              <a:rPr lang="en-US" dirty="0" smtClean="0"/>
              <a:t>Metro regions, more smaller cells exist</a:t>
            </a:r>
          </a:p>
          <a:p>
            <a:pPr lvl="1"/>
            <a:r>
              <a:rPr lang="en-US" dirty="0" smtClean="0"/>
              <a:t>Less cows, more devices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372" y="365125"/>
            <a:ext cx="4698775" cy="35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14" y="3516141"/>
            <a:ext cx="1651210" cy="72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089" y="2815188"/>
            <a:ext cx="239659" cy="63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373814" y="2231390"/>
            <a:ext cx="1043939" cy="850060"/>
            <a:chOff x="782" y="413"/>
            <a:chExt cx="514" cy="469"/>
          </a:xfrm>
        </p:grpSpPr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966" y="413"/>
              <a:ext cx="73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1039" y="413"/>
              <a:ext cx="73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002" y="480"/>
              <a:ext cx="74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929" y="480"/>
              <a:ext cx="110" cy="40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1039" y="480"/>
              <a:ext cx="110" cy="40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929" y="881"/>
              <a:ext cx="22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1002" y="614"/>
              <a:ext cx="74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966" y="681"/>
              <a:ext cx="146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966" y="747"/>
              <a:ext cx="146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929" y="815"/>
              <a:ext cx="22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002" y="614"/>
              <a:ext cx="147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V="1">
              <a:off x="929" y="614"/>
              <a:ext cx="147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782" y="413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782" y="547"/>
              <a:ext cx="11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H="1">
              <a:off x="782" y="547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1186" y="413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H="1">
              <a:off x="1186" y="547"/>
              <a:ext cx="11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186" y="547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>
              <a:off x="966" y="413"/>
              <a:ext cx="73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1039" y="413"/>
              <a:ext cx="73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1002" y="480"/>
              <a:ext cx="74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H="1">
              <a:off x="929" y="480"/>
              <a:ext cx="110" cy="40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1039" y="480"/>
              <a:ext cx="110" cy="40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929" y="881"/>
              <a:ext cx="22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1002" y="614"/>
              <a:ext cx="74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>
              <a:off x="966" y="681"/>
              <a:ext cx="146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>
              <a:off x="966" y="747"/>
              <a:ext cx="146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929" y="815"/>
              <a:ext cx="22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>
              <a:off x="1002" y="614"/>
              <a:ext cx="147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 flipV="1">
              <a:off x="929" y="614"/>
              <a:ext cx="147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 flipH="1">
              <a:off x="782" y="413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1"/>
            <p:cNvSpPr>
              <a:spLocks noChangeShapeType="1"/>
            </p:cNvSpPr>
            <p:nvPr/>
          </p:nvSpPr>
          <p:spPr bwMode="auto">
            <a:xfrm>
              <a:off x="782" y="547"/>
              <a:ext cx="11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 flipH="1">
              <a:off x="782" y="547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>
              <a:off x="1186" y="413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4"/>
            <p:cNvSpPr>
              <a:spLocks noChangeShapeType="1"/>
            </p:cNvSpPr>
            <p:nvPr/>
          </p:nvSpPr>
          <p:spPr bwMode="auto">
            <a:xfrm flipH="1">
              <a:off x="1186" y="547"/>
              <a:ext cx="110" cy="1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5"/>
            <p:cNvSpPr>
              <a:spLocks noChangeShapeType="1"/>
            </p:cNvSpPr>
            <p:nvPr/>
          </p:nvSpPr>
          <p:spPr bwMode="auto">
            <a:xfrm>
              <a:off x="1186" y="547"/>
              <a:ext cx="110" cy="134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Rectangle 46"/>
          <p:cNvSpPr>
            <a:spLocks noChangeArrowheads="1"/>
          </p:cNvSpPr>
          <p:nvPr/>
        </p:nvSpPr>
        <p:spPr bwMode="auto">
          <a:xfrm>
            <a:off x="4642101" y="3085164"/>
            <a:ext cx="3615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1800" b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BS</a:t>
            </a:r>
          </a:p>
        </p:txBody>
      </p:sp>
      <p:sp>
        <p:nvSpPr>
          <p:cNvPr id="44" name="Rectangle 47"/>
          <p:cNvSpPr>
            <a:spLocks noChangeArrowheads="1"/>
          </p:cNvSpPr>
          <p:nvPr/>
        </p:nvSpPr>
        <p:spPr bwMode="auto">
          <a:xfrm>
            <a:off x="4618289" y="4100288"/>
            <a:ext cx="487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2000" b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MS</a:t>
            </a: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3481638" y="3211288"/>
            <a:ext cx="558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2000" b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Cell</a:t>
            </a:r>
          </a:p>
        </p:txBody>
      </p:sp>
      <p:sp>
        <p:nvSpPr>
          <p:cNvPr id="46" name="Rectangle 55"/>
          <p:cNvSpPr>
            <a:spLocks noChangeArrowheads="1"/>
          </p:cNvSpPr>
          <p:nvPr/>
        </p:nvSpPr>
        <p:spPr bwMode="auto">
          <a:xfrm>
            <a:off x="5729539" y="3420838"/>
            <a:ext cx="487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zh-CN" sz="2000" b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MS</a:t>
            </a:r>
          </a:p>
        </p:txBody>
      </p:sp>
      <p:sp>
        <p:nvSpPr>
          <p:cNvPr id="51" name="Oval 57"/>
          <p:cNvSpPr>
            <a:spLocks noChangeArrowheads="1"/>
          </p:cNvSpPr>
          <p:nvPr/>
        </p:nvSpPr>
        <p:spPr bwMode="auto">
          <a:xfrm>
            <a:off x="3292726" y="1292037"/>
            <a:ext cx="4049834" cy="3826175"/>
          </a:xfrm>
          <a:prstGeom prst="ellips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altLang="en-US" b="0">
              <a:solidFill>
                <a:srgbClr val="0000FF"/>
              </a:solidFill>
            </a:endParaRPr>
          </a:p>
        </p:txBody>
      </p:sp>
      <p:sp>
        <p:nvSpPr>
          <p:cNvPr id="53" name="Freeform 58"/>
          <p:cNvSpPr>
            <a:spLocks/>
          </p:cNvSpPr>
          <p:nvPr/>
        </p:nvSpPr>
        <p:spPr bwMode="auto">
          <a:xfrm>
            <a:off x="3132389" y="1424199"/>
            <a:ext cx="4425570" cy="3541614"/>
          </a:xfrm>
          <a:custGeom>
            <a:avLst/>
            <a:gdLst>
              <a:gd name="T0" fmla="*/ 2147483647 w 2179"/>
              <a:gd name="T1" fmla="*/ 0 h 1954"/>
              <a:gd name="T2" fmla="*/ 2147483647 w 2179"/>
              <a:gd name="T3" fmla="*/ 0 h 1954"/>
              <a:gd name="T4" fmla="*/ 2147483647 w 2179"/>
              <a:gd name="T5" fmla="*/ 2147483647 h 1954"/>
              <a:gd name="T6" fmla="*/ 2147483647 w 2179"/>
              <a:gd name="T7" fmla="*/ 2147483647 h 1954"/>
              <a:gd name="T8" fmla="*/ 2147483647 w 2179"/>
              <a:gd name="T9" fmla="*/ 2147483647 h 1954"/>
              <a:gd name="T10" fmla="*/ 0 w 2179"/>
              <a:gd name="T11" fmla="*/ 2147483647 h 1954"/>
              <a:gd name="T12" fmla="*/ 2147483647 w 2179"/>
              <a:gd name="T13" fmla="*/ 0 h 19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79"/>
              <a:gd name="T22" fmla="*/ 0 h 1954"/>
              <a:gd name="T23" fmla="*/ 2179 w 2179"/>
              <a:gd name="T24" fmla="*/ 1954 h 19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79" h="1954">
                <a:moveTo>
                  <a:pt x="534" y="0"/>
                </a:moveTo>
                <a:lnTo>
                  <a:pt x="1628" y="0"/>
                </a:lnTo>
                <a:lnTo>
                  <a:pt x="2179" y="969"/>
                </a:lnTo>
                <a:lnTo>
                  <a:pt x="1628" y="1954"/>
                </a:lnTo>
                <a:lnTo>
                  <a:pt x="534" y="1954"/>
                </a:lnTo>
                <a:lnTo>
                  <a:pt x="0" y="977"/>
                </a:lnTo>
                <a:lnTo>
                  <a:pt x="534" y="0"/>
                </a:lnTo>
                <a:close/>
              </a:path>
            </a:pathLst>
          </a:cu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257596" y="167909"/>
            <a:ext cx="10739480" cy="6103417"/>
            <a:chOff x="1066800" y="1447800"/>
            <a:chExt cx="7467600" cy="4572000"/>
          </a:xfrm>
        </p:grpSpPr>
        <p:sp>
          <p:nvSpPr>
            <p:cNvPr id="5" name="Text Box 59"/>
            <p:cNvSpPr txBox="1">
              <a:spLocks noChangeArrowheads="1"/>
            </p:cNvSpPr>
            <p:nvPr/>
          </p:nvSpPr>
          <p:spPr bwMode="auto">
            <a:xfrm>
              <a:off x="7162800" y="3048000"/>
              <a:ext cx="1371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000" b="0" dirty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Suburban</a:t>
              </a:r>
            </a:p>
          </p:txBody>
        </p:sp>
        <p:sp>
          <p:nvSpPr>
            <p:cNvPr id="6" name="Text Box 57"/>
            <p:cNvSpPr txBox="1">
              <a:spLocks noChangeArrowheads="1"/>
            </p:cNvSpPr>
            <p:nvPr/>
          </p:nvSpPr>
          <p:spPr bwMode="auto">
            <a:xfrm>
              <a:off x="7162800" y="2590800"/>
              <a:ext cx="1066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000" b="0" dirty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Urban</a:t>
              </a:r>
            </a:p>
          </p:txBody>
        </p:sp>
        <p:sp>
          <p:nvSpPr>
            <p:cNvPr id="7" name="Text Box 62"/>
            <p:cNvSpPr txBox="1">
              <a:spLocks noChangeArrowheads="1"/>
            </p:cNvSpPr>
            <p:nvPr/>
          </p:nvSpPr>
          <p:spPr bwMode="auto">
            <a:xfrm>
              <a:off x="2438400" y="1676400"/>
              <a:ext cx="1066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Satellite</a:t>
              </a: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1524000" y="3733800"/>
              <a:ext cx="5257800" cy="2286000"/>
            </a:xfrm>
            <a:prstGeom prst="ellipse">
              <a:avLst/>
            </a:prstGeom>
            <a:solidFill>
              <a:srgbClr val="FFCCFF">
                <a:alpha val="49803"/>
              </a:srgbClr>
            </a:solidFill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Text Box 54"/>
            <p:cNvSpPr txBox="1">
              <a:spLocks noChangeArrowheads="1"/>
            </p:cNvSpPr>
            <p:nvPr/>
          </p:nvSpPr>
          <p:spPr bwMode="auto">
            <a:xfrm>
              <a:off x="5791200" y="4708525"/>
              <a:ext cx="990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Global</a:t>
              </a:r>
            </a:p>
          </p:txBody>
        </p:sp>
        <p:sp>
          <p:nvSpPr>
            <p:cNvPr id="10" name="Line 60"/>
            <p:cNvSpPr>
              <a:spLocks noChangeShapeType="1"/>
            </p:cNvSpPr>
            <p:nvPr/>
          </p:nvSpPr>
          <p:spPr bwMode="auto">
            <a:xfrm flipH="1">
              <a:off x="6324600" y="3733800"/>
              <a:ext cx="838200" cy="4572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7162800" y="3505200"/>
              <a:ext cx="990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Global </a:t>
              </a:r>
            </a:p>
          </p:txBody>
        </p:sp>
        <p:sp>
          <p:nvSpPr>
            <p:cNvPr id="12" name="Line 63"/>
            <p:cNvSpPr>
              <a:spLocks noChangeShapeType="1"/>
            </p:cNvSpPr>
            <p:nvPr/>
          </p:nvSpPr>
          <p:spPr bwMode="auto">
            <a:xfrm flipH="1">
              <a:off x="1524000" y="2362200"/>
              <a:ext cx="228600" cy="25146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prstDash val="dash"/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64"/>
            <p:cNvSpPr>
              <a:spLocks noChangeShapeType="1"/>
            </p:cNvSpPr>
            <p:nvPr/>
          </p:nvSpPr>
          <p:spPr bwMode="auto">
            <a:xfrm>
              <a:off x="1981200" y="2209800"/>
              <a:ext cx="4800600" cy="26670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prstDash val="dash"/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14" name="Group 65"/>
            <p:cNvGrpSpPr>
              <a:grpSpLocks/>
            </p:cNvGrpSpPr>
            <p:nvPr/>
          </p:nvGrpSpPr>
          <p:grpSpPr bwMode="auto">
            <a:xfrm>
              <a:off x="1066800" y="1447800"/>
              <a:ext cx="1295400" cy="1066800"/>
              <a:chOff x="628" y="772"/>
              <a:chExt cx="1287" cy="890"/>
            </a:xfrm>
          </p:grpSpPr>
          <p:sp>
            <p:nvSpPr>
              <p:cNvPr id="25" name="Freeform 66"/>
              <p:cNvSpPr>
                <a:spLocks/>
              </p:cNvSpPr>
              <p:nvPr/>
            </p:nvSpPr>
            <p:spPr bwMode="auto">
              <a:xfrm>
                <a:off x="1164" y="1221"/>
                <a:ext cx="332" cy="269"/>
              </a:xfrm>
              <a:custGeom>
                <a:avLst/>
                <a:gdLst>
                  <a:gd name="T0" fmla="*/ 0 w 996"/>
                  <a:gd name="T1" fmla="*/ 0 h 805"/>
                  <a:gd name="T2" fmla="*/ 0 w 996"/>
                  <a:gd name="T3" fmla="*/ 0 h 805"/>
                  <a:gd name="T4" fmla="*/ 0 w 996"/>
                  <a:gd name="T5" fmla="*/ 0 h 805"/>
                  <a:gd name="T6" fmla="*/ 0 w 996"/>
                  <a:gd name="T7" fmla="*/ 0 h 805"/>
                  <a:gd name="T8" fmla="*/ 0 w 996"/>
                  <a:gd name="T9" fmla="*/ 0 h 805"/>
                  <a:gd name="T10" fmla="*/ 0 w 996"/>
                  <a:gd name="T11" fmla="*/ 0 h 805"/>
                  <a:gd name="T12" fmla="*/ 0 w 996"/>
                  <a:gd name="T13" fmla="*/ 0 h 805"/>
                  <a:gd name="T14" fmla="*/ 0 w 996"/>
                  <a:gd name="T15" fmla="*/ 0 h 805"/>
                  <a:gd name="T16" fmla="*/ 0 w 996"/>
                  <a:gd name="T17" fmla="*/ 0 h 805"/>
                  <a:gd name="T18" fmla="*/ 0 w 996"/>
                  <a:gd name="T19" fmla="*/ 0 h 805"/>
                  <a:gd name="T20" fmla="*/ 0 w 996"/>
                  <a:gd name="T21" fmla="*/ 0 h 805"/>
                  <a:gd name="T22" fmla="*/ 0 w 996"/>
                  <a:gd name="T23" fmla="*/ 0 h 805"/>
                  <a:gd name="T24" fmla="*/ 0 w 996"/>
                  <a:gd name="T25" fmla="*/ 0 h 805"/>
                  <a:gd name="T26" fmla="*/ 0 w 996"/>
                  <a:gd name="T27" fmla="*/ 0 h 805"/>
                  <a:gd name="T28" fmla="*/ 0 w 996"/>
                  <a:gd name="T29" fmla="*/ 0 h 805"/>
                  <a:gd name="T30" fmla="*/ 0 w 996"/>
                  <a:gd name="T31" fmla="*/ 0 h 805"/>
                  <a:gd name="T32" fmla="*/ 0 w 996"/>
                  <a:gd name="T33" fmla="*/ 0 h 805"/>
                  <a:gd name="T34" fmla="*/ 0 w 996"/>
                  <a:gd name="T35" fmla="*/ 0 h 805"/>
                  <a:gd name="T36" fmla="*/ 0 w 996"/>
                  <a:gd name="T37" fmla="*/ 0 h 805"/>
                  <a:gd name="T38" fmla="*/ 0 w 996"/>
                  <a:gd name="T39" fmla="*/ 0 h 805"/>
                  <a:gd name="T40" fmla="*/ 0 w 996"/>
                  <a:gd name="T41" fmla="*/ 0 h 805"/>
                  <a:gd name="T42" fmla="*/ 0 w 996"/>
                  <a:gd name="T43" fmla="*/ 0 h 805"/>
                  <a:gd name="T44" fmla="*/ 0 w 996"/>
                  <a:gd name="T45" fmla="*/ 0 h 805"/>
                  <a:gd name="T46" fmla="*/ 0 w 996"/>
                  <a:gd name="T47" fmla="*/ 0 h 805"/>
                  <a:gd name="T48" fmla="*/ 0 w 996"/>
                  <a:gd name="T49" fmla="*/ 0 h 805"/>
                  <a:gd name="T50" fmla="*/ 0 w 996"/>
                  <a:gd name="T51" fmla="*/ 0 h 805"/>
                  <a:gd name="T52" fmla="*/ 0 w 996"/>
                  <a:gd name="T53" fmla="*/ 0 h 805"/>
                  <a:gd name="T54" fmla="*/ 0 w 996"/>
                  <a:gd name="T55" fmla="*/ 0 h 805"/>
                  <a:gd name="T56" fmla="*/ 0 w 996"/>
                  <a:gd name="T57" fmla="*/ 0 h 805"/>
                  <a:gd name="T58" fmla="*/ 0 w 996"/>
                  <a:gd name="T59" fmla="*/ 0 h 805"/>
                  <a:gd name="T60" fmla="*/ 0 w 996"/>
                  <a:gd name="T61" fmla="*/ 0 h 805"/>
                  <a:gd name="T62" fmla="*/ 0 w 996"/>
                  <a:gd name="T63" fmla="*/ 0 h 805"/>
                  <a:gd name="T64" fmla="*/ 0 w 996"/>
                  <a:gd name="T65" fmla="*/ 0 h 805"/>
                  <a:gd name="T66" fmla="*/ 0 w 996"/>
                  <a:gd name="T67" fmla="*/ 0 h 805"/>
                  <a:gd name="T68" fmla="*/ 0 w 996"/>
                  <a:gd name="T69" fmla="*/ 0 h 805"/>
                  <a:gd name="T70" fmla="*/ 0 w 996"/>
                  <a:gd name="T71" fmla="*/ 0 h 805"/>
                  <a:gd name="T72" fmla="*/ 0 w 996"/>
                  <a:gd name="T73" fmla="*/ 0 h 805"/>
                  <a:gd name="T74" fmla="*/ 0 w 996"/>
                  <a:gd name="T75" fmla="*/ 0 h 805"/>
                  <a:gd name="T76" fmla="*/ 0 w 996"/>
                  <a:gd name="T77" fmla="*/ 0 h 80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96"/>
                  <a:gd name="T118" fmla="*/ 0 h 805"/>
                  <a:gd name="T119" fmla="*/ 996 w 996"/>
                  <a:gd name="T120" fmla="*/ 805 h 80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96" h="805">
                    <a:moveTo>
                      <a:pt x="0" y="487"/>
                    </a:moveTo>
                    <a:lnTo>
                      <a:pt x="26" y="457"/>
                    </a:lnTo>
                    <a:lnTo>
                      <a:pt x="55" y="424"/>
                    </a:lnTo>
                    <a:lnTo>
                      <a:pt x="88" y="392"/>
                    </a:lnTo>
                    <a:lnTo>
                      <a:pt x="125" y="357"/>
                    </a:lnTo>
                    <a:lnTo>
                      <a:pt x="162" y="325"/>
                    </a:lnTo>
                    <a:lnTo>
                      <a:pt x="198" y="297"/>
                    </a:lnTo>
                    <a:lnTo>
                      <a:pt x="231" y="273"/>
                    </a:lnTo>
                    <a:lnTo>
                      <a:pt x="285" y="237"/>
                    </a:lnTo>
                    <a:lnTo>
                      <a:pt x="333" y="207"/>
                    </a:lnTo>
                    <a:lnTo>
                      <a:pt x="387" y="176"/>
                    </a:lnTo>
                    <a:lnTo>
                      <a:pt x="450" y="142"/>
                    </a:lnTo>
                    <a:lnTo>
                      <a:pt x="517" y="110"/>
                    </a:lnTo>
                    <a:lnTo>
                      <a:pt x="578" y="86"/>
                    </a:lnTo>
                    <a:lnTo>
                      <a:pt x="649" y="62"/>
                    </a:lnTo>
                    <a:lnTo>
                      <a:pt x="722" y="39"/>
                    </a:lnTo>
                    <a:lnTo>
                      <a:pt x="794" y="22"/>
                    </a:lnTo>
                    <a:lnTo>
                      <a:pt x="902" y="0"/>
                    </a:lnTo>
                    <a:lnTo>
                      <a:pt x="996" y="318"/>
                    </a:lnTo>
                    <a:lnTo>
                      <a:pt x="933" y="330"/>
                    </a:lnTo>
                    <a:lnTo>
                      <a:pt x="846" y="350"/>
                    </a:lnTo>
                    <a:lnTo>
                      <a:pt x="770" y="372"/>
                    </a:lnTo>
                    <a:lnTo>
                      <a:pt x="692" y="396"/>
                    </a:lnTo>
                    <a:lnTo>
                      <a:pt x="630" y="420"/>
                    </a:lnTo>
                    <a:lnTo>
                      <a:pt x="571" y="446"/>
                    </a:lnTo>
                    <a:lnTo>
                      <a:pt x="520" y="469"/>
                    </a:lnTo>
                    <a:lnTo>
                      <a:pt x="468" y="498"/>
                    </a:lnTo>
                    <a:lnTo>
                      <a:pt x="422" y="526"/>
                    </a:lnTo>
                    <a:lnTo>
                      <a:pt x="373" y="556"/>
                    </a:lnTo>
                    <a:lnTo>
                      <a:pt x="330" y="586"/>
                    </a:lnTo>
                    <a:lnTo>
                      <a:pt x="293" y="614"/>
                    </a:lnTo>
                    <a:lnTo>
                      <a:pt x="260" y="640"/>
                    </a:lnTo>
                    <a:lnTo>
                      <a:pt x="224" y="672"/>
                    </a:lnTo>
                    <a:lnTo>
                      <a:pt x="195" y="699"/>
                    </a:lnTo>
                    <a:lnTo>
                      <a:pt x="164" y="727"/>
                    </a:lnTo>
                    <a:lnTo>
                      <a:pt x="139" y="753"/>
                    </a:lnTo>
                    <a:lnTo>
                      <a:pt x="120" y="775"/>
                    </a:lnTo>
                    <a:lnTo>
                      <a:pt x="94" y="805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9F9F9F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" name="Group 67"/>
              <p:cNvGrpSpPr>
                <a:grpSpLocks/>
              </p:cNvGrpSpPr>
              <p:nvPr/>
            </p:nvGrpSpPr>
            <p:grpSpPr bwMode="auto">
              <a:xfrm>
                <a:off x="1232" y="1155"/>
                <a:ext cx="165" cy="204"/>
                <a:chOff x="1232" y="1155"/>
                <a:chExt cx="165" cy="204"/>
              </a:xfrm>
            </p:grpSpPr>
            <p:sp>
              <p:nvSpPr>
                <p:cNvPr id="67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246" y="1158"/>
                  <a:ext cx="132" cy="20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1235" y="1223"/>
                  <a:ext cx="162" cy="59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70"/>
                <p:cNvSpPr>
                  <a:spLocks noChangeShapeType="1"/>
                </p:cNvSpPr>
                <p:nvPr/>
              </p:nvSpPr>
              <p:spPr bwMode="auto">
                <a:xfrm>
                  <a:off x="1378" y="1155"/>
                  <a:ext cx="19" cy="127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245" y="1282"/>
                  <a:ext cx="152" cy="77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1232" y="1221"/>
                  <a:ext cx="14" cy="13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73"/>
              <p:cNvGrpSpPr>
                <a:grpSpLocks/>
              </p:cNvGrpSpPr>
              <p:nvPr/>
            </p:nvGrpSpPr>
            <p:grpSpPr bwMode="auto">
              <a:xfrm>
                <a:off x="1058" y="1102"/>
                <a:ext cx="415" cy="228"/>
                <a:chOff x="1058" y="1102"/>
                <a:chExt cx="415" cy="228"/>
              </a:xfrm>
            </p:grpSpPr>
            <p:sp>
              <p:nvSpPr>
                <p:cNvPr id="65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062" y="1103"/>
                  <a:ext cx="410" cy="226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058" y="1102"/>
                  <a:ext cx="415" cy="22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76"/>
              <p:cNvGrpSpPr>
                <a:grpSpLocks/>
              </p:cNvGrpSpPr>
              <p:nvPr/>
            </p:nvGrpSpPr>
            <p:grpSpPr bwMode="auto">
              <a:xfrm>
                <a:off x="1054" y="976"/>
                <a:ext cx="315" cy="229"/>
                <a:chOff x="1054" y="976"/>
                <a:chExt cx="315" cy="229"/>
              </a:xfrm>
            </p:grpSpPr>
            <p:grpSp>
              <p:nvGrpSpPr>
                <p:cNvPr id="58" name="Group 77"/>
                <p:cNvGrpSpPr>
                  <a:grpSpLocks/>
                </p:cNvGrpSpPr>
                <p:nvPr/>
              </p:nvGrpSpPr>
              <p:grpSpPr bwMode="auto">
                <a:xfrm>
                  <a:off x="1054" y="976"/>
                  <a:ext cx="315" cy="229"/>
                  <a:chOff x="1054" y="976"/>
                  <a:chExt cx="315" cy="229"/>
                </a:xfrm>
              </p:grpSpPr>
              <p:sp>
                <p:nvSpPr>
                  <p:cNvPr id="62" name="Freeform 78"/>
                  <p:cNvSpPr>
                    <a:spLocks/>
                  </p:cNvSpPr>
                  <p:nvPr/>
                </p:nvSpPr>
                <p:spPr bwMode="auto">
                  <a:xfrm>
                    <a:off x="1054" y="976"/>
                    <a:ext cx="249" cy="229"/>
                  </a:xfrm>
                  <a:custGeom>
                    <a:avLst/>
                    <a:gdLst>
                      <a:gd name="T0" fmla="*/ 0 w 747"/>
                      <a:gd name="T1" fmla="*/ 0 h 687"/>
                      <a:gd name="T2" fmla="*/ 0 w 747"/>
                      <a:gd name="T3" fmla="*/ 0 h 687"/>
                      <a:gd name="T4" fmla="*/ 0 w 747"/>
                      <a:gd name="T5" fmla="*/ 0 h 687"/>
                      <a:gd name="T6" fmla="*/ 0 w 747"/>
                      <a:gd name="T7" fmla="*/ 0 h 687"/>
                      <a:gd name="T8" fmla="*/ 0 w 747"/>
                      <a:gd name="T9" fmla="*/ 0 h 6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47"/>
                      <a:gd name="T16" fmla="*/ 0 h 687"/>
                      <a:gd name="T17" fmla="*/ 747 w 747"/>
                      <a:gd name="T18" fmla="*/ 687 h 68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47" h="687">
                        <a:moveTo>
                          <a:pt x="0" y="324"/>
                        </a:moveTo>
                        <a:lnTo>
                          <a:pt x="541" y="0"/>
                        </a:lnTo>
                        <a:lnTo>
                          <a:pt x="747" y="365"/>
                        </a:lnTo>
                        <a:lnTo>
                          <a:pt x="210" y="687"/>
                        </a:lnTo>
                        <a:lnTo>
                          <a:pt x="0" y="324"/>
                        </a:lnTo>
                        <a:close/>
                      </a:path>
                    </a:pathLst>
                  </a:custGeom>
                  <a:solidFill>
                    <a:srgbClr val="BFDFFF"/>
                  </a:solidFill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 79"/>
                  <p:cNvSpPr>
                    <a:spLocks/>
                  </p:cNvSpPr>
                  <p:nvPr/>
                </p:nvSpPr>
                <p:spPr bwMode="auto">
                  <a:xfrm>
                    <a:off x="1234" y="977"/>
                    <a:ext cx="135" cy="136"/>
                  </a:xfrm>
                  <a:custGeom>
                    <a:avLst/>
                    <a:gdLst>
                      <a:gd name="T0" fmla="*/ 0 w 404"/>
                      <a:gd name="T1" fmla="*/ 0 h 408"/>
                      <a:gd name="T2" fmla="*/ 0 w 404"/>
                      <a:gd name="T3" fmla="*/ 0 h 408"/>
                      <a:gd name="T4" fmla="*/ 0 w 404"/>
                      <a:gd name="T5" fmla="*/ 0 h 408"/>
                      <a:gd name="T6" fmla="*/ 0 w 404"/>
                      <a:gd name="T7" fmla="*/ 0 h 408"/>
                      <a:gd name="T8" fmla="*/ 0 w 404"/>
                      <a:gd name="T9" fmla="*/ 0 h 4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4"/>
                      <a:gd name="T16" fmla="*/ 0 h 408"/>
                      <a:gd name="T17" fmla="*/ 404 w 404"/>
                      <a:gd name="T18" fmla="*/ 408 h 40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4" h="408">
                        <a:moveTo>
                          <a:pt x="0" y="0"/>
                        </a:moveTo>
                        <a:lnTo>
                          <a:pt x="297" y="213"/>
                        </a:lnTo>
                        <a:lnTo>
                          <a:pt x="404" y="408"/>
                        </a:lnTo>
                        <a:lnTo>
                          <a:pt x="206" y="3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80"/>
                  <p:cNvSpPr>
                    <a:spLocks/>
                  </p:cNvSpPr>
                  <p:nvPr/>
                </p:nvSpPr>
                <p:spPr bwMode="auto">
                  <a:xfrm>
                    <a:off x="1125" y="1098"/>
                    <a:ext cx="243" cy="107"/>
                  </a:xfrm>
                  <a:custGeom>
                    <a:avLst/>
                    <a:gdLst>
                      <a:gd name="T0" fmla="*/ 0 w 729"/>
                      <a:gd name="T1" fmla="*/ 0 h 322"/>
                      <a:gd name="T2" fmla="*/ 0 w 729"/>
                      <a:gd name="T3" fmla="*/ 0 h 322"/>
                      <a:gd name="T4" fmla="*/ 0 w 729"/>
                      <a:gd name="T5" fmla="*/ 0 h 322"/>
                      <a:gd name="T6" fmla="*/ 0 w 729"/>
                      <a:gd name="T7" fmla="*/ 0 h 322"/>
                      <a:gd name="T8" fmla="*/ 0 w 729"/>
                      <a:gd name="T9" fmla="*/ 0 h 32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9"/>
                      <a:gd name="T16" fmla="*/ 0 h 322"/>
                      <a:gd name="T17" fmla="*/ 729 w 729"/>
                      <a:gd name="T18" fmla="*/ 322 h 32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9" h="322">
                        <a:moveTo>
                          <a:pt x="0" y="322"/>
                        </a:moveTo>
                        <a:lnTo>
                          <a:pt x="535" y="0"/>
                        </a:lnTo>
                        <a:lnTo>
                          <a:pt x="729" y="41"/>
                        </a:lnTo>
                        <a:lnTo>
                          <a:pt x="324" y="264"/>
                        </a:lnTo>
                        <a:lnTo>
                          <a:pt x="0" y="322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9" name="Group 81"/>
                <p:cNvGrpSpPr>
                  <a:grpSpLocks/>
                </p:cNvGrpSpPr>
                <p:nvPr/>
              </p:nvGrpSpPr>
              <p:grpSpPr bwMode="auto">
                <a:xfrm>
                  <a:off x="1106" y="1029"/>
                  <a:ext cx="135" cy="103"/>
                  <a:chOff x="1106" y="1029"/>
                  <a:chExt cx="135" cy="103"/>
                </a:xfrm>
              </p:grpSpPr>
              <p:sp>
                <p:nvSpPr>
                  <p:cNvPr id="6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06" y="1068"/>
                    <a:ext cx="63" cy="64"/>
                  </a:xfrm>
                  <a:prstGeom prst="ellipse">
                    <a:avLst/>
                  </a:prstGeom>
                  <a:solidFill>
                    <a:srgbClr val="3F7FFF"/>
                  </a:solidFill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78" y="1029"/>
                    <a:ext cx="63" cy="64"/>
                  </a:xfrm>
                  <a:prstGeom prst="ellipse">
                    <a:avLst/>
                  </a:prstGeom>
                  <a:solidFill>
                    <a:srgbClr val="3F7FFF"/>
                  </a:solidFill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sp>
            <p:nvSpPr>
              <p:cNvPr id="29" name="Freeform 84"/>
              <p:cNvSpPr>
                <a:spLocks/>
              </p:cNvSpPr>
              <p:nvPr/>
            </p:nvSpPr>
            <p:spPr bwMode="auto">
              <a:xfrm>
                <a:off x="628" y="1191"/>
                <a:ext cx="522" cy="471"/>
              </a:xfrm>
              <a:custGeom>
                <a:avLst/>
                <a:gdLst>
                  <a:gd name="T0" fmla="*/ 0 w 1567"/>
                  <a:gd name="T1" fmla="*/ 0 h 1414"/>
                  <a:gd name="T2" fmla="*/ 0 w 1567"/>
                  <a:gd name="T3" fmla="*/ 0 h 1414"/>
                  <a:gd name="T4" fmla="*/ 0 w 1567"/>
                  <a:gd name="T5" fmla="*/ 0 h 1414"/>
                  <a:gd name="T6" fmla="*/ 0 w 1567"/>
                  <a:gd name="T7" fmla="*/ 0 h 1414"/>
                  <a:gd name="T8" fmla="*/ 0 w 1567"/>
                  <a:gd name="T9" fmla="*/ 0 h 1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7"/>
                  <a:gd name="T16" fmla="*/ 0 h 1414"/>
                  <a:gd name="T17" fmla="*/ 1567 w 1567"/>
                  <a:gd name="T18" fmla="*/ 1414 h 14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7" h="1414">
                    <a:moveTo>
                      <a:pt x="0" y="656"/>
                    </a:moveTo>
                    <a:lnTo>
                      <a:pt x="1121" y="0"/>
                    </a:lnTo>
                    <a:lnTo>
                      <a:pt x="1567" y="758"/>
                    </a:lnTo>
                    <a:lnTo>
                      <a:pt x="446" y="1414"/>
                    </a:lnTo>
                    <a:lnTo>
                      <a:pt x="0" y="656"/>
                    </a:lnTo>
                    <a:close/>
                  </a:path>
                </a:pathLst>
              </a:custGeom>
              <a:solidFill>
                <a:srgbClr val="7F7F7F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662" y="1230"/>
                <a:ext cx="454" cy="394"/>
                <a:chOff x="662" y="1230"/>
                <a:chExt cx="454" cy="394"/>
              </a:xfrm>
            </p:grpSpPr>
            <p:grpSp>
              <p:nvGrpSpPr>
                <p:cNvPr id="47" name="Group 86"/>
                <p:cNvGrpSpPr>
                  <a:grpSpLocks/>
                </p:cNvGrpSpPr>
                <p:nvPr/>
              </p:nvGrpSpPr>
              <p:grpSpPr bwMode="auto">
                <a:xfrm>
                  <a:off x="693" y="1230"/>
                  <a:ext cx="394" cy="394"/>
                  <a:chOff x="693" y="1230"/>
                  <a:chExt cx="394" cy="394"/>
                </a:xfrm>
              </p:grpSpPr>
              <p:sp>
                <p:nvSpPr>
                  <p:cNvPr id="53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939" y="1230"/>
                    <a:ext cx="148" cy="25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878" y="1267"/>
                    <a:ext cx="146" cy="2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303"/>
                    <a:ext cx="147" cy="2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752" y="1335"/>
                    <a:ext cx="150" cy="25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1373"/>
                    <a:ext cx="146" cy="251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" name="Group 92"/>
                <p:cNvGrpSpPr>
                  <a:grpSpLocks/>
                </p:cNvGrpSpPr>
                <p:nvPr/>
              </p:nvGrpSpPr>
              <p:grpSpPr bwMode="auto">
                <a:xfrm>
                  <a:off x="662" y="1245"/>
                  <a:ext cx="454" cy="362"/>
                  <a:chOff x="662" y="1245"/>
                  <a:chExt cx="454" cy="362"/>
                </a:xfrm>
              </p:grpSpPr>
              <p:sp>
                <p:nvSpPr>
                  <p:cNvPr id="49" name="Line 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2" y="1245"/>
                    <a:ext cx="369" cy="21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92" y="1293"/>
                    <a:ext cx="365" cy="21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9" y="1343"/>
                    <a:ext cx="369" cy="21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Line 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48" y="1392"/>
                    <a:ext cx="368" cy="215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" name="Group 97"/>
              <p:cNvGrpSpPr>
                <a:grpSpLocks/>
              </p:cNvGrpSpPr>
              <p:nvPr/>
            </p:nvGrpSpPr>
            <p:grpSpPr bwMode="auto">
              <a:xfrm>
                <a:off x="1393" y="772"/>
                <a:ext cx="522" cy="471"/>
                <a:chOff x="1393" y="772"/>
                <a:chExt cx="522" cy="471"/>
              </a:xfrm>
            </p:grpSpPr>
            <p:sp>
              <p:nvSpPr>
                <p:cNvPr id="34" name="Freeform 98"/>
                <p:cNvSpPr>
                  <a:spLocks/>
                </p:cNvSpPr>
                <p:nvPr/>
              </p:nvSpPr>
              <p:spPr bwMode="auto">
                <a:xfrm>
                  <a:off x="1393" y="772"/>
                  <a:ext cx="522" cy="471"/>
                </a:xfrm>
                <a:custGeom>
                  <a:avLst/>
                  <a:gdLst>
                    <a:gd name="T0" fmla="*/ 0 w 1566"/>
                    <a:gd name="T1" fmla="*/ 0 h 1414"/>
                    <a:gd name="T2" fmla="*/ 0 w 1566"/>
                    <a:gd name="T3" fmla="*/ 0 h 1414"/>
                    <a:gd name="T4" fmla="*/ 0 w 1566"/>
                    <a:gd name="T5" fmla="*/ 0 h 1414"/>
                    <a:gd name="T6" fmla="*/ 0 w 1566"/>
                    <a:gd name="T7" fmla="*/ 0 h 1414"/>
                    <a:gd name="T8" fmla="*/ 0 w 1566"/>
                    <a:gd name="T9" fmla="*/ 0 h 14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66"/>
                    <a:gd name="T16" fmla="*/ 0 h 1414"/>
                    <a:gd name="T17" fmla="*/ 1566 w 1566"/>
                    <a:gd name="T18" fmla="*/ 1414 h 14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66" h="1414">
                      <a:moveTo>
                        <a:pt x="0" y="656"/>
                      </a:moveTo>
                      <a:lnTo>
                        <a:pt x="1121" y="0"/>
                      </a:lnTo>
                      <a:lnTo>
                        <a:pt x="1566" y="758"/>
                      </a:lnTo>
                      <a:lnTo>
                        <a:pt x="445" y="1414"/>
                      </a:lnTo>
                      <a:lnTo>
                        <a:pt x="0" y="656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5" name="Group 99"/>
                <p:cNvGrpSpPr>
                  <a:grpSpLocks/>
                </p:cNvGrpSpPr>
                <p:nvPr/>
              </p:nvGrpSpPr>
              <p:grpSpPr bwMode="auto">
                <a:xfrm>
                  <a:off x="1427" y="812"/>
                  <a:ext cx="454" cy="393"/>
                  <a:chOff x="1427" y="812"/>
                  <a:chExt cx="454" cy="393"/>
                </a:xfrm>
              </p:grpSpPr>
              <p:grpSp>
                <p:nvGrpSpPr>
                  <p:cNvPr id="36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1458" y="812"/>
                    <a:ext cx="394" cy="393"/>
                    <a:chOff x="1458" y="812"/>
                    <a:chExt cx="394" cy="393"/>
                  </a:xfrm>
                </p:grpSpPr>
                <p:sp>
                  <p:nvSpPr>
                    <p:cNvPr id="42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5" y="812"/>
                      <a:ext cx="147" cy="2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43" y="849"/>
                      <a:ext cx="146" cy="2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81" y="884"/>
                      <a:ext cx="147" cy="2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7" y="916"/>
                      <a:ext cx="151" cy="25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58" y="955"/>
                      <a:ext cx="147" cy="25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1427" y="827"/>
                    <a:ext cx="454" cy="362"/>
                    <a:chOff x="1427" y="827"/>
                    <a:chExt cx="454" cy="362"/>
                  </a:xfrm>
                </p:grpSpPr>
                <p:sp>
                  <p:nvSpPr>
                    <p:cNvPr id="38" name="Line 1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27" y="827"/>
                      <a:ext cx="369" cy="21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Line 1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57" y="875"/>
                      <a:ext cx="365" cy="2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Line 10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84" y="924"/>
                      <a:ext cx="370" cy="21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13" y="974"/>
                      <a:ext cx="368" cy="21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32" name="Freeform 111"/>
              <p:cNvSpPr>
                <a:spLocks/>
              </p:cNvSpPr>
              <p:nvPr/>
            </p:nvSpPr>
            <p:spPr bwMode="auto">
              <a:xfrm>
                <a:off x="1167" y="1132"/>
                <a:ext cx="120" cy="213"/>
              </a:xfrm>
              <a:custGeom>
                <a:avLst/>
                <a:gdLst>
                  <a:gd name="T0" fmla="*/ 0 w 361"/>
                  <a:gd name="T1" fmla="*/ 0 h 639"/>
                  <a:gd name="T2" fmla="*/ 0 w 361"/>
                  <a:gd name="T3" fmla="*/ 0 h 639"/>
                  <a:gd name="T4" fmla="*/ 0 w 361"/>
                  <a:gd name="T5" fmla="*/ 0 h 639"/>
                  <a:gd name="T6" fmla="*/ 0 w 361"/>
                  <a:gd name="T7" fmla="*/ 0 h 639"/>
                  <a:gd name="T8" fmla="*/ 0 w 361"/>
                  <a:gd name="T9" fmla="*/ 0 h 639"/>
                  <a:gd name="T10" fmla="*/ 0 w 361"/>
                  <a:gd name="T11" fmla="*/ 0 h 639"/>
                  <a:gd name="T12" fmla="*/ 0 w 361"/>
                  <a:gd name="T13" fmla="*/ 0 h 639"/>
                  <a:gd name="T14" fmla="*/ 0 w 361"/>
                  <a:gd name="T15" fmla="*/ 0 h 639"/>
                  <a:gd name="T16" fmla="*/ 0 w 361"/>
                  <a:gd name="T17" fmla="*/ 0 h 639"/>
                  <a:gd name="T18" fmla="*/ 0 w 361"/>
                  <a:gd name="T19" fmla="*/ 0 h 639"/>
                  <a:gd name="T20" fmla="*/ 0 w 361"/>
                  <a:gd name="T21" fmla="*/ 0 h 639"/>
                  <a:gd name="T22" fmla="*/ 0 w 361"/>
                  <a:gd name="T23" fmla="*/ 0 h 639"/>
                  <a:gd name="T24" fmla="*/ 0 w 361"/>
                  <a:gd name="T25" fmla="*/ 0 h 639"/>
                  <a:gd name="T26" fmla="*/ 0 w 361"/>
                  <a:gd name="T27" fmla="*/ 0 h 639"/>
                  <a:gd name="T28" fmla="*/ 0 w 361"/>
                  <a:gd name="T29" fmla="*/ 0 h 639"/>
                  <a:gd name="T30" fmla="*/ 0 w 361"/>
                  <a:gd name="T31" fmla="*/ 0 h 639"/>
                  <a:gd name="T32" fmla="*/ 0 w 361"/>
                  <a:gd name="T33" fmla="*/ 0 h 639"/>
                  <a:gd name="T34" fmla="*/ 0 w 361"/>
                  <a:gd name="T35" fmla="*/ 0 h 639"/>
                  <a:gd name="T36" fmla="*/ 0 w 361"/>
                  <a:gd name="T37" fmla="*/ 0 h 639"/>
                  <a:gd name="T38" fmla="*/ 0 w 361"/>
                  <a:gd name="T39" fmla="*/ 0 h 639"/>
                  <a:gd name="T40" fmla="*/ 0 w 361"/>
                  <a:gd name="T41" fmla="*/ 0 h 639"/>
                  <a:gd name="T42" fmla="*/ 0 w 361"/>
                  <a:gd name="T43" fmla="*/ 0 h 639"/>
                  <a:gd name="T44" fmla="*/ 0 w 361"/>
                  <a:gd name="T45" fmla="*/ 0 h 639"/>
                  <a:gd name="T46" fmla="*/ 0 w 361"/>
                  <a:gd name="T47" fmla="*/ 0 h 639"/>
                  <a:gd name="T48" fmla="*/ 0 w 361"/>
                  <a:gd name="T49" fmla="*/ 0 h 6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1"/>
                  <a:gd name="T76" fmla="*/ 0 h 639"/>
                  <a:gd name="T77" fmla="*/ 361 w 361"/>
                  <a:gd name="T78" fmla="*/ 639 h 6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1" h="639">
                    <a:moveTo>
                      <a:pt x="126" y="0"/>
                    </a:moveTo>
                    <a:lnTo>
                      <a:pt x="361" y="0"/>
                    </a:lnTo>
                    <a:lnTo>
                      <a:pt x="313" y="91"/>
                    </a:lnTo>
                    <a:lnTo>
                      <a:pt x="286" y="174"/>
                    </a:lnTo>
                    <a:lnTo>
                      <a:pt x="263" y="277"/>
                    </a:lnTo>
                    <a:lnTo>
                      <a:pt x="255" y="343"/>
                    </a:lnTo>
                    <a:lnTo>
                      <a:pt x="253" y="428"/>
                    </a:lnTo>
                    <a:lnTo>
                      <a:pt x="255" y="481"/>
                    </a:lnTo>
                    <a:lnTo>
                      <a:pt x="259" y="540"/>
                    </a:lnTo>
                    <a:lnTo>
                      <a:pt x="266" y="585"/>
                    </a:lnTo>
                    <a:lnTo>
                      <a:pt x="277" y="637"/>
                    </a:lnTo>
                    <a:lnTo>
                      <a:pt x="20" y="639"/>
                    </a:lnTo>
                    <a:lnTo>
                      <a:pt x="13" y="597"/>
                    </a:lnTo>
                    <a:lnTo>
                      <a:pt x="3" y="548"/>
                    </a:lnTo>
                    <a:lnTo>
                      <a:pt x="2" y="496"/>
                    </a:lnTo>
                    <a:lnTo>
                      <a:pt x="0" y="442"/>
                    </a:lnTo>
                    <a:lnTo>
                      <a:pt x="3" y="394"/>
                    </a:lnTo>
                    <a:lnTo>
                      <a:pt x="6" y="353"/>
                    </a:lnTo>
                    <a:lnTo>
                      <a:pt x="11" y="303"/>
                    </a:lnTo>
                    <a:lnTo>
                      <a:pt x="22" y="254"/>
                    </a:lnTo>
                    <a:lnTo>
                      <a:pt x="35" y="204"/>
                    </a:lnTo>
                    <a:lnTo>
                      <a:pt x="54" y="142"/>
                    </a:lnTo>
                    <a:lnTo>
                      <a:pt x="76" y="95"/>
                    </a:lnTo>
                    <a:lnTo>
                      <a:pt x="99" y="43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5F5F5F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12"/>
              <p:cNvSpPr>
                <a:spLocks/>
              </p:cNvSpPr>
              <p:nvPr/>
            </p:nvSpPr>
            <p:spPr bwMode="auto">
              <a:xfrm>
                <a:off x="1216" y="1055"/>
                <a:ext cx="202" cy="213"/>
              </a:xfrm>
              <a:custGeom>
                <a:avLst/>
                <a:gdLst>
                  <a:gd name="T0" fmla="*/ 0 w 606"/>
                  <a:gd name="T1" fmla="*/ 0 h 639"/>
                  <a:gd name="T2" fmla="*/ 0 w 606"/>
                  <a:gd name="T3" fmla="*/ 0 h 639"/>
                  <a:gd name="T4" fmla="*/ 0 w 606"/>
                  <a:gd name="T5" fmla="*/ 0 h 639"/>
                  <a:gd name="T6" fmla="*/ 0 w 606"/>
                  <a:gd name="T7" fmla="*/ 0 h 639"/>
                  <a:gd name="T8" fmla="*/ 0 w 606"/>
                  <a:gd name="T9" fmla="*/ 0 h 639"/>
                  <a:gd name="T10" fmla="*/ 0 w 606"/>
                  <a:gd name="T11" fmla="*/ 0 h 639"/>
                  <a:gd name="T12" fmla="*/ 0 w 606"/>
                  <a:gd name="T13" fmla="*/ 0 h 639"/>
                  <a:gd name="T14" fmla="*/ 0 w 606"/>
                  <a:gd name="T15" fmla="*/ 0 h 639"/>
                  <a:gd name="T16" fmla="*/ 0 w 606"/>
                  <a:gd name="T17" fmla="*/ 0 h 639"/>
                  <a:gd name="T18" fmla="*/ 0 w 606"/>
                  <a:gd name="T19" fmla="*/ 0 h 639"/>
                  <a:gd name="T20" fmla="*/ 0 w 606"/>
                  <a:gd name="T21" fmla="*/ 0 h 639"/>
                  <a:gd name="T22" fmla="*/ 0 w 606"/>
                  <a:gd name="T23" fmla="*/ 0 h 639"/>
                  <a:gd name="T24" fmla="*/ 0 w 606"/>
                  <a:gd name="T25" fmla="*/ 0 h 639"/>
                  <a:gd name="T26" fmla="*/ 0 w 606"/>
                  <a:gd name="T27" fmla="*/ 0 h 639"/>
                  <a:gd name="T28" fmla="*/ 0 w 606"/>
                  <a:gd name="T29" fmla="*/ 0 h 639"/>
                  <a:gd name="T30" fmla="*/ 0 w 606"/>
                  <a:gd name="T31" fmla="*/ 0 h 639"/>
                  <a:gd name="T32" fmla="*/ 0 w 606"/>
                  <a:gd name="T33" fmla="*/ 0 h 639"/>
                  <a:gd name="T34" fmla="*/ 0 w 606"/>
                  <a:gd name="T35" fmla="*/ 0 h 639"/>
                  <a:gd name="T36" fmla="*/ 0 w 606"/>
                  <a:gd name="T37" fmla="*/ 0 h 639"/>
                  <a:gd name="T38" fmla="*/ 0 w 606"/>
                  <a:gd name="T39" fmla="*/ 0 h 639"/>
                  <a:gd name="T40" fmla="*/ 0 w 606"/>
                  <a:gd name="T41" fmla="*/ 0 h 639"/>
                  <a:gd name="T42" fmla="*/ 0 w 606"/>
                  <a:gd name="T43" fmla="*/ 0 h 639"/>
                  <a:gd name="T44" fmla="*/ 0 w 606"/>
                  <a:gd name="T45" fmla="*/ 0 h 639"/>
                  <a:gd name="T46" fmla="*/ 0 w 606"/>
                  <a:gd name="T47" fmla="*/ 0 h 639"/>
                  <a:gd name="T48" fmla="*/ 0 w 606"/>
                  <a:gd name="T49" fmla="*/ 0 h 639"/>
                  <a:gd name="T50" fmla="*/ 0 w 606"/>
                  <a:gd name="T51" fmla="*/ 0 h 639"/>
                  <a:gd name="T52" fmla="*/ 0 w 606"/>
                  <a:gd name="T53" fmla="*/ 0 h 639"/>
                  <a:gd name="T54" fmla="*/ 0 w 606"/>
                  <a:gd name="T55" fmla="*/ 0 h 639"/>
                  <a:gd name="T56" fmla="*/ 0 w 606"/>
                  <a:gd name="T57" fmla="*/ 0 h 639"/>
                  <a:gd name="T58" fmla="*/ 0 w 606"/>
                  <a:gd name="T59" fmla="*/ 0 h 63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06"/>
                  <a:gd name="T91" fmla="*/ 0 h 639"/>
                  <a:gd name="T92" fmla="*/ 606 w 606"/>
                  <a:gd name="T93" fmla="*/ 639 h 63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06" h="639">
                    <a:moveTo>
                      <a:pt x="0" y="566"/>
                    </a:moveTo>
                    <a:lnTo>
                      <a:pt x="11" y="521"/>
                    </a:lnTo>
                    <a:lnTo>
                      <a:pt x="32" y="455"/>
                    </a:lnTo>
                    <a:lnTo>
                      <a:pt x="54" y="399"/>
                    </a:lnTo>
                    <a:lnTo>
                      <a:pt x="82" y="335"/>
                    </a:lnTo>
                    <a:lnTo>
                      <a:pt x="114" y="282"/>
                    </a:lnTo>
                    <a:lnTo>
                      <a:pt x="147" y="232"/>
                    </a:lnTo>
                    <a:lnTo>
                      <a:pt x="180" y="188"/>
                    </a:lnTo>
                    <a:lnTo>
                      <a:pt x="227" y="140"/>
                    </a:lnTo>
                    <a:lnTo>
                      <a:pt x="257" y="111"/>
                    </a:lnTo>
                    <a:lnTo>
                      <a:pt x="285" y="86"/>
                    </a:lnTo>
                    <a:lnTo>
                      <a:pt x="337" y="46"/>
                    </a:lnTo>
                    <a:lnTo>
                      <a:pt x="374" y="20"/>
                    </a:lnTo>
                    <a:lnTo>
                      <a:pt x="410" y="0"/>
                    </a:lnTo>
                    <a:lnTo>
                      <a:pt x="606" y="73"/>
                    </a:lnTo>
                    <a:lnTo>
                      <a:pt x="547" y="111"/>
                    </a:lnTo>
                    <a:lnTo>
                      <a:pt x="507" y="140"/>
                    </a:lnTo>
                    <a:lnTo>
                      <a:pt x="466" y="172"/>
                    </a:lnTo>
                    <a:lnTo>
                      <a:pt x="432" y="206"/>
                    </a:lnTo>
                    <a:lnTo>
                      <a:pt x="400" y="236"/>
                    </a:lnTo>
                    <a:lnTo>
                      <a:pt x="374" y="271"/>
                    </a:lnTo>
                    <a:lnTo>
                      <a:pt x="342" y="315"/>
                    </a:lnTo>
                    <a:lnTo>
                      <a:pt x="313" y="357"/>
                    </a:lnTo>
                    <a:lnTo>
                      <a:pt x="290" y="396"/>
                    </a:lnTo>
                    <a:lnTo>
                      <a:pt x="264" y="449"/>
                    </a:lnTo>
                    <a:lnTo>
                      <a:pt x="239" y="503"/>
                    </a:lnTo>
                    <a:lnTo>
                      <a:pt x="224" y="543"/>
                    </a:lnTo>
                    <a:lnTo>
                      <a:pt x="208" y="592"/>
                    </a:lnTo>
                    <a:lnTo>
                      <a:pt x="199" y="639"/>
                    </a:lnTo>
                    <a:lnTo>
                      <a:pt x="0" y="566"/>
                    </a:lnTo>
                    <a:close/>
                  </a:path>
                </a:pathLst>
              </a:custGeom>
              <a:solidFill>
                <a:srgbClr val="BFBFBF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 Box 113"/>
            <p:cNvSpPr txBox="1">
              <a:spLocks noChangeArrowheads="1"/>
            </p:cNvSpPr>
            <p:nvPr/>
          </p:nvSpPr>
          <p:spPr bwMode="auto">
            <a:xfrm>
              <a:off x="7140575" y="2133600"/>
              <a:ext cx="13356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In-building</a:t>
              </a:r>
            </a:p>
          </p:txBody>
        </p:sp>
        <p:sp>
          <p:nvSpPr>
            <p:cNvPr id="16" name="Oval 48"/>
            <p:cNvSpPr>
              <a:spLocks noChangeArrowheads="1"/>
            </p:cNvSpPr>
            <p:nvPr/>
          </p:nvSpPr>
          <p:spPr bwMode="auto">
            <a:xfrm>
              <a:off x="1524000" y="4114800"/>
              <a:ext cx="4343400" cy="1524000"/>
            </a:xfrm>
            <a:prstGeom prst="ellipse">
              <a:avLst/>
            </a:prstGeom>
            <a:solidFill>
              <a:srgbClr val="CCCC00"/>
            </a:solidFill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Oval 49"/>
            <p:cNvSpPr>
              <a:spLocks noChangeArrowheads="1"/>
            </p:cNvSpPr>
            <p:nvPr/>
          </p:nvSpPr>
          <p:spPr bwMode="auto">
            <a:xfrm>
              <a:off x="1524000" y="4419600"/>
              <a:ext cx="3048000" cy="914400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50"/>
            <p:cNvSpPr>
              <a:spLocks noChangeArrowheads="1"/>
            </p:cNvSpPr>
            <p:nvPr/>
          </p:nvSpPr>
          <p:spPr bwMode="auto">
            <a:xfrm>
              <a:off x="1524000" y="4648200"/>
              <a:ext cx="1828800" cy="457200"/>
            </a:xfrm>
            <a:prstGeom prst="ellipse">
              <a:avLst/>
            </a:prstGeom>
            <a:solidFill>
              <a:srgbClr val="0099CC"/>
            </a:solidFill>
            <a:ln w="28575">
              <a:solidFill>
                <a:srgbClr val="0000CC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Text Box 53"/>
            <p:cNvSpPr txBox="1">
              <a:spLocks noChangeArrowheads="1"/>
            </p:cNvSpPr>
            <p:nvPr/>
          </p:nvSpPr>
          <p:spPr bwMode="auto">
            <a:xfrm>
              <a:off x="4572000" y="4690145"/>
              <a:ext cx="1295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Macrocell</a:t>
              </a:r>
            </a:p>
          </p:txBody>
        </p:sp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3352800" y="4648200"/>
              <a:ext cx="1219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Microcell</a:t>
              </a:r>
            </a:p>
          </p:txBody>
        </p:sp>
        <p:sp>
          <p:nvSpPr>
            <p:cNvPr id="21" name="Text Box 51"/>
            <p:cNvSpPr txBox="1">
              <a:spLocks noChangeArrowheads="1"/>
            </p:cNvSpPr>
            <p:nvPr/>
          </p:nvSpPr>
          <p:spPr bwMode="auto">
            <a:xfrm>
              <a:off x="1828800" y="4648200"/>
              <a:ext cx="1143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2000" b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Picocell</a:t>
              </a:r>
            </a:p>
          </p:txBody>
        </p:sp>
        <p:sp>
          <p:nvSpPr>
            <p:cNvPr id="22" name="Line 58"/>
            <p:cNvSpPr>
              <a:spLocks noChangeShapeType="1"/>
            </p:cNvSpPr>
            <p:nvPr/>
          </p:nvSpPr>
          <p:spPr bwMode="auto">
            <a:xfrm flipH="1">
              <a:off x="5181600" y="3276600"/>
              <a:ext cx="1981200" cy="10668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56"/>
            <p:cNvSpPr>
              <a:spLocks noChangeShapeType="1"/>
            </p:cNvSpPr>
            <p:nvPr/>
          </p:nvSpPr>
          <p:spPr bwMode="auto">
            <a:xfrm flipH="1">
              <a:off x="3962400" y="2819400"/>
              <a:ext cx="3200400" cy="16764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 flipH="1">
              <a:off x="2819400" y="2362200"/>
              <a:ext cx="4343400" cy="22860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04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637</Words>
  <Application>Microsoft Macintosh PowerPoint</Application>
  <PresentationFormat>Widescreen</PresentationFormat>
  <Paragraphs>178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宋体</vt:lpstr>
      <vt:lpstr>Office Theme</vt:lpstr>
      <vt:lpstr>History of Cellular</vt:lpstr>
      <vt:lpstr>There was a time…</vt:lpstr>
      <vt:lpstr>How far we’ve come</vt:lpstr>
      <vt:lpstr>PowerPoint Presentation</vt:lpstr>
      <vt:lpstr>Cool Happenings 1 Year Ago</vt:lpstr>
      <vt:lpstr>Terms</vt:lpstr>
      <vt:lpstr>Cells</vt:lpstr>
      <vt:lpstr>PowerPoint Presentation</vt:lpstr>
      <vt:lpstr>PowerPoint Presentation</vt:lpstr>
      <vt:lpstr>Other Cell Considerations</vt:lpstr>
      <vt:lpstr>PowerPoint Presentation</vt:lpstr>
      <vt:lpstr>Frequencies</vt:lpstr>
      <vt:lpstr>PowerPoint Presentation</vt:lpstr>
      <vt:lpstr>FM Radio Stations</vt:lpstr>
      <vt:lpstr>FM Radio Overlap</vt:lpstr>
      <vt:lpstr>Bandwidth</vt:lpstr>
      <vt:lpstr>Other Common Radio Frequencies</vt:lpstr>
      <vt:lpstr>PowerPoint Presentation</vt:lpstr>
      <vt:lpstr>Problem</vt:lpstr>
      <vt:lpstr>The FCC</vt:lpstr>
      <vt:lpstr>FCC- Radio Regulation</vt:lpstr>
      <vt:lpstr>Question: Do the frequencies we use on devices change?</vt:lpstr>
      <vt:lpstr>Auction 73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Cellular</dc:title>
  <dc:creator>Cronin, Kyle</dc:creator>
  <cp:lastModifiedBy>Cronin, Kyle</cp:lastModifiedBy>
  <cp:revision>77</cp:revision>
  <dcterms:created xsi:type="dcterms:W3CDTF">2015-08-25T19:21:25Z</dcterms:created>
  <dcterms:modified xsi:type="dcterms:W3CDTF">2017-08-22T15:38:55Z</dcterms:modified>
</cp:coreProperties>
</file>