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/>
    <p:restoredTop sz="95707"/>
  </p:normalViewPr>
  <p:slideViewPr>
    <p:cSldViewPr snapToGrid="0" snapToObjects="1">
      <p:cViewPr varScale="1">
        <p:scale>
          <a:sx n="104" d="100"/>
          <a:sy n="104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54142-AF59-8144-AF70-C362A48AED7E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EE1B-FD7D-C746-8A72-293F28047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8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3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5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34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E1B-FD7D-C746-8A72-293F280474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E0035-03C5-EC4B-B678-04B53ACF6522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FFEA-96EE-7C40-83BD-813B921A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all need to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838199" y="226577"/>
            <a:ext cx="8888427" cy="6174223"/>
            <a:chOff x="990600" y="228600"/>
            <a:chExt cx="7391400" cy="5181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209675" y="609600"/>
              <a:ext cx="13336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Information bits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66800" y="1284288"/>
              <a:ext cx="15033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Code at transmitting end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90600" y="2160588"/>
              <a:ext cx="15316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Transmitted signal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14438" y="3271838"/>
              <a:ext cx="1352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Received signal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143000" y="3970338"/>
              <a:ext cx="136525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Code at receiving end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143000" y="4816475"/>
              <a:ext cx="142026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Decoded signal </a:t>
              </a:r>
            </a:p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at the receiver 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830513" y="6858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2830513" y="15240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2819400" y="381000"/>
              <a:ext cx="2286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5105400" y="3810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5105400" y="989013"/>
              <a:ext cx="228600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V="1">
              <a:off x="7391400" y="685800"/>
              <a:ext cx="0" cy="304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28194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>
              <a:off x="3048000" y="12192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 flipV="1">
              <a:off x="32766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76"/>
            <p:cNvSpPr>
              <a:spLocks noChangeShapeType="1"/>
            </p:cNvSpPr>
            <p:nvPr/>
          </p:nvSpPr>
          <p:spPr bwMode="auto">
            <a:xfrm>
              <a:off x="5334000" y="12192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4"/>
            <p:cNvSpPr>
              <a:spLocks noChangeShapeType="1"/>
            </p:cNvSpPr>
            <p:nvPr/>
          </p:nvSpPr>
          <p:spPr bwMode="auto">
            <a:xfrm>
              <a:off x="30480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5"/>
            <p:cNvSpPr>
              <a:spLocks noChangeShapeType="1"/>
            </p:cNvSpPr>
            <p:nvPr/>
          </p:nvSpPr>
          <p:spPr bwMode="auto">
            <a:xfrm>
              <a:off x="32766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6"/>
            <p:cNvSpPr>
              <a:spLocks noChangeShapeType="1"/>
            </p:cNvSpPr>
            <p:nvPr/>
          </p:nvSpPr>
          <p:spPr bwMode="auto">
            <a:xfrm flipH="1" flipV="1">
              <a:off x="35052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67"/>
            <p:cNvSpPr>
              <a:spLocks noChangeShapeType="1"/>
            </p:cNvSpPr>
            <p:nvPr/>
          </p:nvSpPr>
          <p:spPr bwMode="auto">
            <a:xfrm>
              <a:off x="35052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8"/>
            <p:cNvSpPr>
              <a:spLocks noChangeShapeType="1"/>
            </p:cNvSpPr>
            <p:nvPr/>
          </p:nvSpPr>
          <p:spPr bwMode="auto">
            <a:xfrm>
              <a:off x="37338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9"/>
            <p:cNvSpPr>
              <a:spLocks noChangeShapeType="1"/>
            </p:cNvSpPr>
            <p:nvPr/>
          </p:nvSpPr>
          <p:spPr bwMode="auto">
            <a:xfrm flipH="1" flipV="1">
              <a:off x="39624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0"/>
            <p:cNvSpPr>
              <a:spLocks noChangeShapeType="1"/>
            </p:cNvSpPr>
            <p:nvPr/>
          </p:nvSpPr>
          <p:spPr bwMode="auto">
            <a:xfrm>
              <a:off x="39624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71"/>
            <p:cNvSpPr>
              <a:spLocks noChangeShapeType="1"/>
            </p:cNvSpPr>
            <p:nvPr/>
          </p:nvSpPr>
          <p:spPr bwMode="auto">
            <a:xfrm>
              <a:off x="41910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2"/>
            <p:cNvSpPr>
              <a:spLocks noChangeShapeType="1"/>
            </p:cNvSpPr>
            <p:nvPr/>
          </p:nvSpPr>
          <p:spPr bwMode="auto">
            <a:xfrm flipH="1" flipV="1">
              <a:off x="44196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73"/>
            <p:cNvSpPr>
              <a:spLocks noChangeShapeType="1"/>
            </p:cNvSpPr>
            <p:nvPr/>
          </p:nvSpPr>
          <p:spPr bwMode="auto">
            <a:xfrm>
              <a:off x="44196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4"/>
            <p:cNvSpPr>
              <a:spLocks noChangeShapeType="1"/>
            </p:cNvSpPr>
            <p:nvPr/>
          </p:nvSpPr>
          <p:spPr bwMode="auto">
            <a:xfrm flipH="1" flipV="1">
              <a:off x="46482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5"/>
            <p:cNvSpPr>
              <a:spLocks noChangeShapeType="1"/>
            </p:cNvSpPr>
            <p:nvPr/>
          </p:nvSpPr>
          <p:spPr bwMode="auto">
            <a:xfrm>
              <a:off x="46482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6"/>
            <p:cNvSpPr>
              <a:spLocks noChangeShapeType="1"/>
            </p:cNvSpPr>
            <p:nvPr/>
          </p:nvSpPr>
          <p:spPr bwMode="auto">
            <a:xfrm flipH="1" flipV="1">
              <a:off x="48768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77"/>
            <p:cNvSpPr>
              <a:spLocks noChangeShapeType="1"/>
            </p:cNvSpPr>
            <p:nvPr/>
          </p:nvSpPr>
          <p:spPr bwMode="auto">
            <a:xfrm>
              <a:off x="48768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78"/>
            <p:cNvSpPr>
              <a:spLocks noChangeShapeType="1"/>
            </p:cNvSpPr>
            <p:nvPr/>
          </p:nvSpPr>
          <p:spPr bwMode="auto">
            <a:xfrm flipH="1" flipV="1">
              <a:off x="51054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9"/>
            <p:cNvSpPr>
              <a:spLocks noChangeShapeType="1"/>
            </p:cNvSpPr>
            <p:nvPr/>
          </p:nvSpPr>
          <p:spPr bwMode="auto">
            <a:xfrm>
              <a:off x="51054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0"/>
            <p:cNvSpPr>
              <a:spLocks noChangeShapeType="1"/>
            </p:cNvSpPr>
            <p:nvPr/>
          </p:nvSpPr>
          <p:spPr bwMode="auto">
            <a:xfrm>
              <a:off x="53340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1"/>
            <p:cNvSpPr>
              <a:spLocks noChangeShapeType="1"/>
            </p:cNvSpPr>
            <p:nvPr/>
          </p:nvSpPr>
          <p:spPr bwMode="auto">
            <a:xfrm flipH="1" flipV="1">
              <a:off x="55626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82"/>
            <p:cNvSpPr>
              <a:spLocks noChangeShapeType="1"/>
            </p:cNvSpPr>
            <p:nvPr/>
          </p:nvSpPr>
          <p:spPr bwMode="auto">
            <a:xfrm>
              <a:off x="55626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3"/>
            <p:cNvSpPr>
              <a:spLocks noChangeShapeType="1"/>
            </p:cNvSpPr>
            <p:nvPr/>
          </p:nvSpPr>
          <p:spPr bwMode="auto">
            <a:xfrm flipH="1" flipV="1">
              <a:off x="57912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84"/>
            <p:cNvSpPr>
              <a:spLocks noChangeShapeType="1"/>
            </p:cNvSpPr>
            <p:nvPr/>
          </p:nvSpPr>
          <p:spPr bwMode="auto">
            <a:xfrm>
              <a:off x="57912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85"/>
            <p:cNvSpPr>
              <a:spLocks noChangeShapeType="1"/>
            </p:cNvSpPr>
            <p:nvPr/>
          </p:nvSpPr>
          <p:spPr bwMode="auto">
            <a:xfrm>
              <a:off x="60198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86"/>
            <p:cNvSpPr>
              <a:spLocks noChangeShapeType="1"/>
            </p:cNvSpPr>
            <p:nvPr/>
          </p:nvSpPr>
          <p:spPr bwMode="auto">
            <a:xfrm flipH="1" flipV="1">
              <a:off x="62484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88"/>
            <p:cNvSpPr>
              <a:spLocks noChangeShapeType="1"/>
            </p:cNvSpPr>
            <p:nvPr/>
          </p:nvSpPr>
          <p:spPr bwMode="auto">
            <a:xfrm>
              <a:off x="62484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89"/>
            <p:cNvSpPr>
              <a:spLocks noChangeShapeType="1"/>
            </p:cNvSpPr>
            <p:nvPr/>
          </p:nvSpPr>
          <p:spPr bwMode="auto">
            <a:xfrm>
              <a:off x="64770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0"/>
            <p:cNvSpPr>
              <a:spLocks noChangeShapeType="1"/>
            </p:cNvSpPr>
            <p:nvPr/>
          </p:nvSpPr>
          <p:spPr bwMode="auto">
            <a:xfrm flipH="1" flipV="1">
              <a:off x="67056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91"/>
            <p:cNvSpPr>
              <a:spLocks noChangeShapeType="1"/>
            </p:cNvSpPr>
            <p:nvPr/>
          </p:nvSpPr>
          <p:spPr bwMode="auto">
            <a:xfrm>
              <a:off x="67056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2"/>
            <p:cNvSpPr>
              <a:spLocks noChangeShapeType="1"/>
            </p:cNvSpPr>
            <p:nvPr/>
          </p:nvSpPr>
          <p:spPr bwMode="auto">
            <a:xfrm flipH="1" flipV="1">
              <a:off x="69342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93"/>
            <p:cNvSpPr>
              <a:spLocks noChangeShapeType="1"/>
            </p:cNvSpPr>
            <p:nvPr/>
          </p:nvSpPr>
          <p:spPr bwMode="auto">
            <a:xfrm>
              <a:off x="6934200" y="12192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94"/>
            <p:cNvSpPr>
              <a:spLocks noChangeShapeType="1"/>
            </p:cNvSpPr>
            <p:nvPr/>
          </p:nvSpPr>
          <p:spPr bwMode="auto">
            <a:xfrm flipH="1" flipV="1">
              <a:off x="7162800" y="12192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95"/>
            <p:cNvSpPr>
              <a:spLocks noChangeShapeType="1"/>
            </p:cNvSpPr>
            <p:nvPr/>
          </p:nvSpPr>
          <p:spPr bwMode="auto">
            <a:xfrm>
              <a:off x="7162800" y="18288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96"/>
            <p:cNvSpPr>
              <a:spLocks noChangeShapeType="1"/>
            </p:cNvSpPr>
            <p:nvPr/>
          </p:nvSpPr>
          <p:spPr bwMode="auto">
            <a:xfrm flipH="1" flipV="1">
              <a:off x="7391400" y="1230313"/>
              <a:ext cx="0" cy="5984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97"/>
            <p:cNvSpPr>
              <a:spLocks noChangeShapeType="1"/>
            </p:cNvSpPr>
            <p:nvPr/>
          </p:nvSpPr>
          <p:spPr bwMode="auto">
            <a:xfrm>
              <a:off x="2830513" y="51054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8"/>
            <p:cNvSpPr>
              <a:spLocks noChangeShapeType="1"/>
            </p:cNvSpPr>
            <p:nvPr/>
          </p:nvSpPr>
          <p:spPr bwMode="auto">
            <a:xfrm>
              <a:off x="2819400" y="4800600"/>
              <a:ext cx="2286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9"/>
            <p:cNvSpPr>
              <a:spLocks noChangeShapeType="1"/>
            </p:cNvSpPr>
            <p:nvPr/>
          </p:nvSpPr>
          <p:spPr bwMode="auto">
            <a:xfrm>
              <a:off x="5105400" y="48006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00"/>
            <p:cNvSpPr>
              <a:spLocks noChangeShapeType="1"/>
            </p:cNvSpPr>
            <p:nvPr/>
          </p:nvSpPr>
          <p:spPr bwMode="auto">
            <a:xfrm>
              <a:off x="5105400" y="5408613"/>
              <a:ext cx="228600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01"/>
            <p:cNvSpPr>
              <a:spLocks noChangeShapeType="1"/>
            </p:cNvSpPr>
            <p:nvPr/>
          </p:nvSpPr>
          <p:spPr bwMode="auto">
            <a:xfrm flipV="1">
              <a:off x="7391400" y="5119688"/>
              <a:ext cx="1588" cy="2714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02"/>
            <p:cNvSpPr>
              <a:spLocks noChangeShapeType="1"/>
            </p:cNvSpPr>
            <p:nvPr/>
          </p:nvSpPr>
          <p:spPr bwMode="auto">
            <a:xfrm>
              <a:off x="2830513" y="42672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03"/>
            <p:cNvSpPr>
              <a:spLocks noChangeShapeType="1"/>
            </p:cNvSpPr>
            <p:nvPr/>
          </p:nvSpPr>
          <p:spPr bwMode="auto">
            <a:xfrm>
              <a:off x="28194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04"/>
            <p:cNvSpPr>
              <a:spLocks noChangeShapeType="1"/>
            </p:cNvSpPr>
            <p:nvPr/>
          </p:nvSpPr>
          <p:spPr bwMode="auto">
            <a:xfrm flipH="1">
              <a:off x="3048000" y="39624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05"/>
            <p:cNvSpPr>
              <a:spLocks noChangeShapeType="1"/>
            </p:cNvSpPr>
            <p:nvPr/>
          </p:nvSpPr>
          <p:spPr bwMode="auto">
            <a:xfrm flipH="1" flipV="1">
              <a:off x="32766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06"/>
            <p:cNvSpPr>
              <a:spLocks noChangeShapeType="1"/>
            </p:cNvSpPr>
            <p:nvPr/>
          </p:nvSpPr>
          <p:spPr bwMode="auto">
            <a:xfrm>
              <a:off x="5334000" y="39624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07"/>
            <p:cNvSpPr>
              <a:spLocks noChangeShapeType="1"/>
            </p:cNvSpPr>
            <p:nvPr/>
          </p:nvSpPr>
          <p:spPr bwMode="auto">
            <a:xfrm>
              <a:off x="30480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08"/>
            <p:cNvSpPr>
              <a:spLocks noChangeShapeType="1"/>
            </p:cNvSpPr>
            <p:nvPr/>
          </p:nvSpPr>
          <p:spPr bwMode="auto">
            <a:xfrm>
              <a:off x="32766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9"/>
            <p:cNvSpPr>
              <a:spLocks noChangeShapeType="1"/>
            </p:cNvSpPr>
            <p:nvPr/>
          </p:nvSpPr>
          <p:spPr bwMode="auto">
            <a:xfrm flipH="1" flipV="1">
              <a:off x="35052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0"/>
            <p:cNvSpPr>
              <a:spLocks noChangeShapeType="1"/>
            </p:cNvSpPr>
            <p:nvPr/>
          </p:nvSpPr>
          <p:spPr bwMode="auto">
            <a:xfrm>
              <a:off x="35052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11"/>
            <p:cNvSpPr>
              <a:spLocks noChangeShapeType="1"/>
            </p:cNvSpPr>
            <p:nvPr/>
          </p:nvSpPr>
          <p:spPr bwMode="auto">
            <a:xfrm>
              <a:off x="37338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2"/>
            <p:cNvSpPr>
              <a:spLocks noChangeShapeType="1"/>
            </p:cNvSpPr>
            <p:nvPr/>
          </p:nvSpPr>
          <p:spPr bwMode="auto">
            <a:xfrm flipH="1" flipV="1">
              <a:off x="39624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13"/>
            <p:cNvSpPr>
              <a:spLocks noChangeShapeType="1"/>
            </p:cNvSpPr>
            <p:nvPr/>
          </p:nvSpPr>
          <p:spPr bwMode="auto">
            <a:xfrm>
              <a:off x="39624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4"/>
            <p:cNvSpPr>
              <a:spLocks noChangeShapeType="1"/>
            </p:cNvSpPr>
            <p:nvPr/>
          </p:nvSpPr>
          <p:spPr bwMode="auto">
            <a:xfrm>
              <a:off x="41910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15"/>
            <p:cNvSpPr>
              <a:spLocks noChangeShapeType="1"/>
            </p:cNvSpPr>
            <p:nvPr/>
          </p:nvSpPr>
          <p:spPr bwMode="auto">
            <a:xfrm flipH="1" flipV="1">
              <a:off x="44196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16"/>
            <p:cNvSpPr>
              <a:spLocks noChangeShapeType="1"/>
            </p:cNvSpPr>
            <p:nvPr/>
          </p:nvSpPr>
          <p:spPr bwMode="auto">
            <a:xfrm>
              <a:off x="44196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 flipH="1" flipV="1">
              <a:off x="46482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18"/>
            <p:cNvSpPr>
              <a:spLocks noChangeShapeType="1"/>
            </p:cNvSpPr>
            <p:nvPr/>
          </p:nvSpPr>
          <p:spPr bwMode="auto">
            <a:xfrm>
              <a:off x="46482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19"/>
            <p:cNvSpPr>
              <a:spLocks noChangeShapeType="1"/>
            </p:cNvSpPr>
            <p:nvPr/>
          </p:nvSpPr>
          <p:spPr bwMode="auto">
            <a:xfrm flipH="1" flipV="1">
              <a:off x="48768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20"/>
            <p:cNvSpPr>
              <a:spLocks noChangeShapeType="1"/>
            </p:cNvSpPr>
            <p:nvPr/>
          </p:nvSpPr>
          <p:spPr bwMode="auto">
            <a:xfrm>
              <a:off x="48768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21"/>
            <p:cNvSpPr>
              <a:spLocks noChangeShapeType="1"/>
            </p:cNvSpPr>
            <p:nvPr/>
          </p:nvSpPr>
          <p:spPr bwMode="auto">
            <a:xfrm flipH="1" flipV="1">
              <a:off x="51054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22"/>
            <p:cNvSpPr>
              <a:spLocks noChangeShapeType="1"/>
            </p:cNvSpPr>
            <p:nvPr/>
          </p:nvSpPr>
          <p:spPr bwMode="auto">
            <a:xfrm>
              <a:off x="51054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23"/>
            <p:cNvSpPr>
              <a:spLocks noChangeShapeType="1"/>
            </p:cNvSpPr>
            <p:nvPr/>
          </p:nvSpPr>
          <p:spPr bwMode="auto">
            <a:xfrm>
              <a:off x="53340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24"/>
            <p:cNvSpPr>
              <a:spLocks noChangeShapeType="1"/>
            </p:cNvSpPr>
            <p:nvPr/>
          </p:nvSpPr>
          <p:spPr bwMode="auto">
            <a:xfrm flipH="1" flipV="1">
              <a:off x="55626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25"/>
            <p:cNvSpPr>
              <a:spLocks noChangeShapeType="1"/>
            </p:cNvSpPr>
            <p:nvPr/>
          </p:nvSpPr>
          <p:spPr bwMode="auto">
            <a:xfrm>
              <a:off x="55626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26"/>
            <p:cNvSpPr>
              <a:spLocks noChangeShapeType="1"/>
            </p:cNvSpPr>
            <p:nvPr/>
          </p:nvSpPr>
          <p:spPr bwMode="auto">
            <a:xfrm flipH="1" flipV="1">
              <a:off x="57912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27"/>
            <p:cNvSpPr>
              <a:spLocks noChangeShapeType="1"/>
            </p:cNvSpPr>
            <p:nvPr/>
          </p:nvSpPr>
          <p:spPr bwMode="auto">
            <a:xfrm>
              <a:off x="57912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28"/>
            <p:cNvSpPr>
              <a:spLocks noChangeShapeType="1"/>
            </p:cNvSpPr>
            <p:nvPr/>
          </p:nvSpPr>
          <p:spPr bwMode="auto">
            <a:xfrm>
              <a:off x="60198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29"/>
            <p:cNvSpPr>
              <a:spLocks noChangeShapeType="1"/>
            </p:cNvSpPr>
            <p:nvPr/>
          </p:nvSpPr>
          <p:spPr bwMode="auto">
            <a:xfrm flipH="1" flipV="1">
              <a:off x="62484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30"/>
            <p:cNvSpPr>
              <a:spLocks noChangeShapeType="1"/>
            </p:cNvSpPr>
            <p:nvPr/>
          </p:nvSpPr>
          <p:spPr bwMode="auto">
            <a:xfrm>
              <a:off x="62484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31"/>
            <p:cNvSpPr>
              <a:spLocks noChangeShapeType="1"/>
            </p:cNvSpPr>
            <p:nvPr/>
          </p:nvSpPr>
          <p:spPr bwMode="auto">
            <a:xfrm>
              <a:off x="64770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32"/>
            <p:cNvSpPr>
              <a:spLocks noChangeShapeType="1"/>
            </p:cNvSpPr>
            <p:nvPr/>
          </p:nvSpPr>
          <p:spPr bwMode="auto">
            <a:xfrm flipH="1" flipV="1">
              <a:off x="67056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33"/>
            <p:cNvSpPr>
              <a:spLocks noChangeShapeType="1"/>
            </p:cNvSpPr>
            <p:nvPr/>
          </p:nvSpPr>
          <p:spPr bwMode="auto">
            <a:xfrm>
              <a:off x="67056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234"/>
            <p:cNvSpPr>
              <a:spLocks noChangeShapeType="1"/>
            </p:cNvSpPr>
            <p:nvPr/>
          </p:nvSpPr>
          <p:spPr bwMode="auto">
            <a:xfrm flipH="1" flipV="1">
              <a:off x="69342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35"/>
            <p:cNvSpPr>
              <a:spLocks noChangeShapeType="1"/>
            </p:cNvSpPr>
            <p:nvPr/>
          </p:nvSpPr>
          <p:spPr bwMode="auto">
            <a:xfrm>
              <a:off x="6934200" y="3962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36"/>
            <p:cNvSpPr>
              <a:spLocks noChangeShapeType="1"/>
            </p:cNvSpPr>
            <p:nvPr/>
          </p:nvSpPr>
          <p:spPr bwMode="auto">
            <a:xfrm flipH="1" flipV="1">
              <a:off x="7162800" y="3962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37"/>
            <p:cNvSpPr>
              <a:spLocks noChangeShapeType="1"/>
            </p:cNvSpPr>
            <p:nvPr/>
          </p:nvSpPr>
          <p:spPr bwMode="auto">
            <a:xfrm>
              <a:off x="7162800" y="4572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8"/>
            <p:cNvSpPr>
              <a:spLocks noChangeShapeType="1"/>
            </p:cNvSpPr>
            <p:nvPr/>
          </p:nvSpPr>
          <p:spPr bwMode="auto">
            <a:xfrm flipH="1" flipV="1">
              <a:off x="7391400" y="3973513"/>
              <a:ext cx="0" cy="5984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39"/>
            <p:cNvSpPr>
              <a:spLocks noChangeShapeType="1"/>
            </p:cNvSpPr>
            <p:nvPr/>
          </p:nvSpPr>
          <p:spPr bwMode="auto">
            <a:xfrm>
              <a:off x="2830513" y="23622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40"/>
            <p:cNvSpPr>
              <a:spLocks noChangeShapeType="1"/>
            </p:cNvSpPr>
            <p:nvPr/>
          </p:nvSpPr>
          <p:spPr bwMode="auto">
            <a:xfrm>
              <a:off x="28194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41"/>
            <p:cNvSpPr>
              <a:spLocks noChangeShapeType="1"/>
            </p:cNvSpPr>
            <p:nvPr/>
          </p:nvSpPr>
          <p:spPr bwMode="auto">
            <a:xfrm flipH="1">
              <a:off x="3048000" y="20574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42"/>
            <p:cNvSpPr>
              <a:spLocks noChangeShapeType="1"/>
            </p:cNvSpPr>
            <p:nvPr/>
          </p:nvSpPr>
          <p:spPr bwMode="auto">
            <a:xfrm flipH="1" flipV="1">
              <a:off x="32766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43"/>
            <p:cNvSpPr>
              <a:spLocks noChangeShapeType="1"/>
            </p:cNvSpPr>
            <p:nvPr/>
          </p:nvSpPr>
          <p:spPr bwMode="auto">
            <a:xfrm>
              <a:off x="5334000" y="20574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44"/>
            <p:cNvSpPr>
              <a:spLocks noChangeShapeType="1"/>
            </p:cNvSpPr>
            <p:nvPr/>
          </p:nvSpPr>
          <p:spPr bwMode="auto">
            <a:xfrm>
              <a:off x="30480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45"/>
            <p:cNvSpPr>
              <a:spLocks noChangeShapeType="1"/>
            </p:cNvSpPr>
            <p:nvPr/>
          </p:nvSpPr>
          <p:spPr bwMode="auto">
            <a:xfrm>
              <a:off x="32766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46"/>
            <p:cNvSpPr>
              <a:spLocks noChangeShapeType="1"/>
            </p:cNvSpPr>
            <p:nvPr/>
          </p:nvSpPr>
          <p:spPr bwMode="auto">
            <a:xfrm flipH="1" flipV="1">
              <a:off x="35052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47"/>
            <p:cNvSpPr>
              <a:spLocks noChangeShapeType="1"/>
            </p:cNvSpPr>
            <p:nvPr/>
          </p:nvSpPr>
          <p:spPr bwMode="auto">
            <a:xfrm>
              <a:off x="35052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8"/>
            <p:cNvSpPr>
              <a:spLocks noChangeShapeType="1"/>
            </p:cNvSpPr>
            <p:nvPr/>
          </p:nvSpPr>
          <p:spPr bwMode="auto">
            <a:xfrm>
              <a:off x="37338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49"/>
            <p:cNvSpPr>
              <a:spLocks noChangeShapeType="1"/>
            </p:cNvSpPr>
            <p:nvPr/>
          </p:nvSpPr>
          <p:spPr bwMode="auto">
            <a:xfrm flipH="1" flipV="1">
              <a:off x="39624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50"/>
            <p:cNvSpPr>
              <a:spLocks noChangeShapeType="1"/>
            </p:cNvSpPr>
            <p:nvPr/>
          </p:nvSpPr>
          <p:spPr bwMode="auto">
            <a:xfrm>
              <a:off x="39624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51"/>
            <p:cNvSpPr>
              <a:spLocks noChangeShapeType="1"/>
            </p:cNvSpPr>
            <p:nvPr/>
          </p:nvSpPr>
          <p:spPr bwMode="auto">
            <a:xfrm>
              <a:off x="41910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52"/>
            <p:cNvSpPr>
              <a:spLocks noChangeShapeType="1"/>
            </p:cNvSpPr>
            <p:nvPr/>
          </p:nvSpPr>
          <p:spPr bwMode="auto">
            <a:xfrm flipH="1" flipV="1">
              <a:off x="44196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53"/>
            <p:cNvSpPr>
              <a:spLocks noChangeShapeType="1"/>
            </p:cNvSpPr>
            <p:nvPr/>
          </p:nvSpPr>
          <p:spPr bwMode="auto">
            <a:xfrm>
              <a:off x="44196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54"/>
            <p:cNvSpPr>
              <a:spLocks noChangeShapeType="1"/>
            </p:cNvSpPr>
            <p:nvPr/>
          </p:nvSpPr>
          <p:spPr bwMode="auto">
            <a:xfrm flipH="1" flipV="1">
              <a:off x="46482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55"/>
            <p:cNvSpPr>
              <a:spLocks noChangeShapeType="1"/>
            </p:cNvSpPr>
            <p:nvPr/>
          </p:nvSpPr>
          <p:spPr bwMode="auto">
            <a:xfrm>
              <a:off x="46482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56"/>
            <p:cNvSpPr>
              <a:spLocks noChangeShapeType="1"/>
            </p:cNvSpPr>
            <p:nvPr/>
          </p:nvSpPr>
          <p:spPr bwMode="auto">
            <a:xfrm flipH="1" flipV="1">
              <a:off x="48768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57"/>
            <p:cNvSpPr>
              <a:spLocks noChangeShapeType="1"/>
            </p:cNvSpPr>
            <p:nvPr/>
          </p:nvSpPr>
          <p:spPr bwMode="auto">
            <a:xfrm>
              <a:off x="48768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59"/>
            <p:cNvSpPr>
              <a:spLocks noChangeShapeType="1"/>
            </p:cNvSpPr>
            <p:nvPr/>
          </p:nvSpPr>
          <p:spPr bwMode="auto">
            <a:xfrm>
              <a:off x="51054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260"/>
            <p:cNvSpPr>
              <a:spLocks noChangeShapeType="1"/>
            </p:cNvSpPr>
            <p:nvPr/>
          </p:nvSpPr>
          <p:spPr bwMode="auto">
            <a:xfrm>
              <a:off x="53340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61"/>
            <p:cNvSpPr>
              <a:spLocks noChangeShapeType="1"/>
            </p:cNvSpPr>
            <p:nvPr/>
          </p:nvSpPr>
          <p:spPr bwMode="auto">
            <a:xfrm flipH="1" flipV="1">
              <a:off x="55626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62"/>
            <p:cNvSpPr>
              <a:spLocks noChangeShapeType="1"/>
            </p:cNvSpPr>
            <p:nvPr/>
          </p:nvSpPr>
          <p:spPr bwMode="auto">
            <a:xfrm>
              <a:off x="55626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63"/>
            <p:cNvSpPr>
              <a:spLocks noChangeShapeType="1"/>
            </p:cNvSpPr>
            <p:nvPr/>
          </p:nvSpPr>
          <p:spPr bwMode="auto">
            <a:xfrm flipH="1" flipV="1">
              <a:off x="57912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64"/>
            <p:cNvSpPr>
              <a:spLocks noChangeShapeType="1"/>
            </p:cNvSpPr>
            <p:nvPr/>
          </p:nvSpPr>
          <p:spPr bwMode="auto">
            <a:xfrm>
              <a:off x="57912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65"/>
            <p:cNvSpPr>
              <a:spLocks noChangeShapeType="1"/>
            </p:cNvSpPr>
            <p:nvPr/>
          </p:nvSpPr>
          <p:spPr bwMode="auto">
            <a:xfrm>
              <a:off x="60198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66"/>
            <p:cNvSpPr>
              <a:spLocks noChangeShapeType="1"/>
            </p:cNvSpPr>
            <p:nvPr/>
          </p:nvSpPr>
          <p:spPr bwMode="auto">
            <a:xfrm flipH="1" flipV="1">
              <a:off x="62484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67"/>
            <p:cNvSpPr>
              <a:spLocks noChangeShapeType="1"/>
            </p:cNvSpPr>
            <p:nvPr/>
          </p:nvSpPr>
          <p:spPr bwMode="auto">
            <a:xfrm>
              <a:off x="62484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68"/>
            <p:cNvSpPr>
              <a:spLocks noChangeShapeType="1"/>
            </p:cNvSpPr>
            <p:nvPr/>
          </p:nvSpPr>
          <p:spPr bwMode="auto">
            <a:xfrm>
              <a:off x="64770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69"/>
            <p:cNvSpPr>
              <a:spLocks noChangeShapeType="1"/>
            </p:cNvSpPr>
            <p:nvPr/>
          </p:nvSpPr>
          <p:spPr bwMode="auto">
            <a:xfrm flipH="1" flipV="1">
              <a:off x="67056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70"/>
            <p:cNvSpPr>
              <a:spLocks noChangeShapeType="1"/>
            </p:cNvSpPr>
            <p:nvPr/>
          </p:nvSpPr>
          <p:spPr bwMode="auto">
            <a:xfrm>
              <a:off x="67056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1"/>
            <p:cNvSpPr>
              <a:spLocks noChangeShapeType="1"/>
            </p:cNvSpPr>
            <p:nvPr/>
          </p:nvSpPr>
          <p:spPr bwMode="auto">
            <a:xfrm flipH="1" flipV="1">
              <a:off x="69342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72"/>
            <p:cNvSpPr>
              <a:spLocks noChangeShapeType="1"/>
            </p:cNvSpPr>
            <p:nvPr/>
          </p:nvSpPr>
          <p:spPr bwMode="auto">
            <a:xfrm>
              <a:off x="6934200" y="2667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73"/>
            <p:cNvSpPr>
              <a:spLocks noChangeShapeType="1"/>
            </p:cNvSpPr>
            <p:nvPr/>
          </p:nvSpPr>
          <p:spPr bwMode="auto">
            <a:xfrm flipH="1" flipV="1">
              <a:off x="7162800" y="20574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74"/>
            <p:cNvSpPr>
              <a:spLocks noChangeShapeType="1"/>
            </p:cNvSpPr>
            <p:nvPr/>
          </p:nvSpPr>
          <p:spPr bwMode="auto">
            <a:xfrm>
              <a:off x="7162800" y="20574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75"/>
            <p:cNvSpPr>
              <a:spLocks noChangeShapeType="1"/>
            </p:cNvSpPr>
            <p:nvPr/>
          </p:nvSpPr>
          <p:spPr bwMode="auto">
            <a:xfrm flipH="1" flipV="1">
              <a:off x="7391400" y="2068513"/>
              <a:ext cx="0" cy="5984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76"/>
            <p:cNvSpPr>
              <a:spLocks noChangeShapeType="1"/>
            </p:cNvSpPr>
            <p:nvPr/>
          </p:nvSpPr>
          <p:spPr bwMode="auto">
            <a:xfrm>
              <a:off x="2830513" y="3352800"/>
              <a:ext cx="48514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12"/>
            <p:cNvSpPr>
              <a:spLocks noChangeShapeType="1"/>
            </p:cNvSpPr>
            <p:nvPr/>
          </p:nvSpPr>
          <p:spPr bwMode="auto">
            <a:xfrm flipV="1">
              <a:off x="2819400" y="228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" name="Line 313"/>
            <p:cNvSpPr>
              <a:spLocks noChangeShapeType="1"/>
            </p:cNvSpPr>
            <p:nvPr/>
          </p:nvSpPr>
          <p:spPr bwMode="auto">
            <a:xfrm flipV="1">
              <a:off x="2819400" y="10668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" name="Line 314"/>
            <p:cNvSpPr>
              <a:spLocks noChangeShapeType="1"/>
            </p:cNvSpPr>
            <p:nvPr/>
          </p:nvSpPr>
          <p:spPr bwMode="auto">
            <a:xfrm flipV="1">
              <a:off x="2819400" y="1981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5" name="Line 315"/>
            <p:cNvSpPr>
              <a:spLocks noChangeShapeType="1"/>
            </p:cNvSpPr>
            <p:nvPr/>
          </p:nvSpPr>
          <p:spPr bwMode="auto">
            <a:xfrm flipV="1">
              <a:off x="2819400" y="29718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6" name="Line 316"/>
            <p:cNvSpPr>
              <a:spLocks noChangeShapeType="1"/>
            </p:cNvSpPr>
            <p:nvPr/>
          </p:nvSpPr>
          <p:spPr bwMode="auto">
            <a:xfrm flipV="1">
              <a:off x="2819400" y="38100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7" name="Line 317"/>
            <p:cNvSpPr>
              <a:spLocks noChangeShapeType="1"/>
            </p:cNvSpPr>
            <p:nvPr/>
          </p:nvSpPr>
          <p:spPr bwMode="auto">
            <a:xfrm flipV="1">
              <a:off x="2819400" y="4648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" name="Line 318"/>
            <p:cNvSpPr>
              <a:spLocks noChangeShapeType="1"/>
            </p:cNvSpPr>
            <p:nvPr/>
          </p:nvSpPr>
          <p:spPr bwMode="auto">
            <a:xfrm>
              <a:off x="28194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319"/>
            <p:cNvSpPr>
              <a:spLocks noChangeShapeType="1"/>
            </p:cNvSpPr>
            <p:nvPr/>
          </p:nvSpPr>
          <p:spPr bwMode="auto">
            <a:xfrm flipH="1">
              <a:off x="3048000" y="30480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320"/>
            <p:cNvSpPr>
              <a:spLocks noChangeShapeType="1"/>
            </p:cNvSpPr>
            <p:nvPr/>
          </p:nvSpPr>
          <p:spPr bwMode="auto">
            <a:xfrm flipH="1" flipV="1">
              <a:off x="32766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321"/>
            <p:cNvSpPr>
              <a:spLocks noChangeShapeType="1"/>
            </p:cNvSpPr>
            <p:nvPr/>
          </p:nvSpPr>
          <p:spPr bwMode="auto">
            <a:xfrm>
              <a:off x="5334000" y="3048000"/>
              <a:ext cx="0" cy="609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322"/>
            <p:cNvSpPr>
              <a:spLocks noChangeShapeType="1"/>
            </p:cNvSpPr>
            <p:nvPr/>
          </p:nvSpPr>
          <p:spPr bwMode="auto">
            <a:xfrm>
              <a:off x="30480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323"/>
            <p:cNvSpPr>
              <a:spLocks noChangeShapeType="1"/>
            </p:cNvSpPr>
            <p:nvPr/>
          </p:nvSpPr>
          <p:spPr bwMode="auto">
            <a:xfrm>
              <a:off x="32766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324"/>
            <p:cNvSpPr>
              <a:spLocks noChangeShapeType="1"/>
            </p:cNvSpPr>
            <p:nvPr/>
          </p:nvSpPr>
          <p:spPr bwMode="auto">
            <a:xfrm flipH="1" flipV="1">
              <a:off x="35052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325"/>
            <p:cNvSpPr>
              <a:spLocks noChangeShapeType="1"/>
            </p:cNvSpPr>
            <p:nvPr/>
          </p:nvSpPr>
          <p:spPr bwMode="auto">
            <a:xfrm>
              <a:off x="35052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326"/>
            <p:cNvSpPr>
              <a:spLocks noChangeShapeType="1"/>
            </p:cNvSpPr>
            <p:nvPr/>
          </p:nvSpPr>
          <p:spPr bwMode="auto">
            <a:xfrm>
              <a:off x="37338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327"/>
            <p:cNvSpPr>
              <a:spLocks noChangeShapeType="1"/>
            </p:cNvSpPr>
            <p:nvPr/>
          </p:nvSpPr>
          <p:spPr bwMode="auto">
            <a:xfrm flipH="1" flipV="1">
              <a:off x="39624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328"/>
            <p:cNvSpPr>
              <a:spLocks noChangeShapeType="1"/>
            </p:cNvSpPr>
            <p:nvPr/>
          </p:nvSpPr>
          <p:spPr bwMode="auto">
            <a:xfrm>
              <a:off x="39624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9"/>
            <p:cNvSpPr>
              <a:spLocks noChangeShapeType="1"/>
            </p:cNvSpPr>
            <p:nvPr/>
          </p:nvSpPr>
          <p:spPr bwMode="auto">
            <a:xfrm>
              <a:off x="41910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0"/>
            <p:cNvSpPr>
              <a:spLocks noChangeShapeType="1"/>
            </p:cNvSpPr>
            <p:nvPr/>
          </p:nvSpPr>
          <p:spPr bwMode="auto">
            <a:xfrm flipH="1" flipV="1">
              <a:off x="44196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31"/>
            <p:cNvSpPr>
              <a:spLocks noChangeShapeType="1"/>
            </p:cNvSpPr>
            <p:nvPr/>
          </p:nvSpPr>
          <p:spPr bwMode="auto">
            <a:xfrm>
              <a:off x="44196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332"/>
            <p:cNvSpPr>
              <a:spLocks noChangeShapeType="1"/>
            </p:cNvSpPr>
            <p:nvPr/>
          </p:nvSpPr>
          <p:spPr bwMode="auto">
            <a:xfrm flipH="1" flipV="1">
              <a:off x="46482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333"/>
            <p:cNvSpPr>
              <a:spLocks noChangeShapeType="1"/>
            </p:cNvSpPr>
            <p:nvPr/>
          </p:nvSpPr>
          <p:spPr bwMode="auto">
            <a:xfrm>
              <a:off x="46482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334"/>
            <p:cNvSpPr>
              <a:spLocks noChangeShapeType="1"/>
            </p:cNvSpPr>
            <p:nvPr/>
          </p:nvSpPr>
          <p:spPr bwMode="auto">
            <a:xfrm flipH="1" flipV="1">
              <a:off x="48768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335"/>
            <p:cNvSpPr>
              <a:spLocks noChangeShapeType="1"/>
            </p:cNvSpPr>
            <p:nvPr/>
          </p:nvSpPr>
          <p:spPr bwMode="auto">
            <a:xfrm>
              <a:off x="48768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36"/>
            <p:cNvSpPr>
              <a:spLocks noChangeShapeType="1"/>
            </p:cNvSpPr>
            <p:nvPr/>
          </p:nvSpPr>
          <p:spPr bwMode="auto">
            <a:xfrm>
              <a:off x="51054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37"/>
            <p:cNvSpPr>
              <a:spLocks noChangeShapeType="1"/>
            </p:cNvSpPr>
            <p:nvPr/>
          </p:nvSpPr>
          <p:spPr bwMode="auto">
            <a:xfrm>
              <a:off x="53340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338"/>
            <p:cNvSpPr>
              <a:spLocks noChangeShapeType="1"/>
            </p:cNvSpPr>
            <p:nvPr/>
          </p:nvSpPr>
          <p:spPr bwMode="auto">
            <a:xfrm flipH="1" flipV="1">
              <a:off x="55626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39"/>
            <p:cNvSpPr>
              <a:spLocks noChangeShapeType="1"/>
            </p:cNvSpPr>
            <p:nvPr/>
          </p:nvSpPr>
          <p:spPr bwMode="auto">
            <a:xfrm>
              <a:off x="55626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340"/>
            <p:cNvSpPr>
              <a:spLocks noChangeShapeType="1"/>
            </p:cNvSpPr>
            <p:nvPr/>
          </p:nvSpPr>
          <p:spPr bwMode="auto">
            <a:xfrm flipH="1" flipV="1">
              <a:off x="57912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41"/>
            <p:cNvSpPr>
              <a:spLocks noChangeShapeType="1"/>
            </p:cNvSpPr>
            <p:nvPr/>
          </p:nvSpPr>
          <p:spPr bwMode="auto">
            <a:xfrm>
              <a:off x="57912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342"/>
            <p:cNvSpPr>
              <a:spLocks noChangeShapeType="1"/>
            </p:cNvSpPr>
            <p:nvPr/>
          </p:nvSpPr>
          <p:spPr bwMode="auto">
            <a:xfrm>
              <a:off x="60198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343"/>
            <p:cNvSpPr>
              <a:spLocks noChangeShapeType="1"/>
            </p:cNvSpPr>
            <p:nvPr/>
          </p:nvSpPr>
          <p:spPr bwMode="auto">
            <a:xfrm flipH="1" flipV="1">
              <a:off x="62484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>
              <a:off x="62484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345"/>
            <p:cNvSpPr>
              <a:spLocks noChangeShapeType="1"/>
            </p:cNvSpPr>
            <p:nvPr/>
          </p:nvSpPr>
          <p:spPr bwMode="auto">
            <a:xfrm>
              <a:off x="64770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346"/>
            <p:cNvSpPr>
              <a:spLocks noChangeShapeType="1"/>
            </p:cNvSpPr>
            <p:nvPr/>
          </p:nvSpPr>
          <p:spPr bwMode="auto">
            <a:xfrm flipH="1" flipV="1">
              <a:off x="67056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347"/>
            <p:cNvSpPr>
              <a:spLocks noChangeShapeType="1"/>
            </p:cNvSpPr>
            <p:nvPr/>
          </p:nvSpPr>
          <p:spPr bwMode="auto">
            <a:xfrm>
              <a:off x="67056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48"/>
            <p:cNvSpPr>
              <a:spLocks noChangeShapeType="1"/>
            </p:cNvSpPr>
            <p:nvPr/>
          </p:nvSpPr>
          <p:spPr bwMode="auto">
            <a:xfrm flipH="1" flipV="1">
              <a:off x="69342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349"/>
            <p:cNvSpPr>
              <a:spLocks noChangeShapeType="1"/>
            </p:cNvSpPr>
            <p:nvPr/>
          </p:nvSpPr>
          <p:spPr bwMode="auto">
            <a:xfrm>
              <a:off x="6934200" y="36576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350"/>
            <p:cNvSpPr>
              <a:spLocks noChangeShapeType="1"/>
            </p:cNvSpPr>
            <p:nvPr/>
          </p:nvSpPr>
          <p:spPr bwMode="auto">
            <a:xfrm flipH="1" flipV="1">
              <a:off x="7162800" y="3048000"/>
              <a:ext cx="0" cy="598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351"/>
            <p:cNvSpPr>
              <a:spLocks noChangeShapeType="1"/>
            </p:cNvSpPr>
            <p:nvPr/>
          </p:nvSpPr>
          <p:spPr bwMode="auto">
            <a:xfrm>
              <a:off x="7162800" y="3048000"/>
              <a:ext cx="22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352"/>
            <p:cNvSpPr>
              <a:spLocks noChangeShapeType="1"/>
            </p:cNvSpPr>
            <p:nvPr/>
          </p:nvSpPr>
          <p:spPr bwMode="auto">
            <a:xfrm flipH="1" flipV="1">
              <a:off x="7391400" y="3059113"/>
              <a:ext cx="0" cy="5984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Text Box 10"/>
            <p:cNvSpPr txBox="1">
              <a:spLocks noChangeArrowheads="1"/>
            </p:cNvSpPr>
            <p:nvPr/>
          </p:nvSpPr>
          <p:spPr bwMode="auto">
            <a:xfrm>
              <a:off x="7696200" y="533400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74" name="Text Box 10"/>
            <p:cNvSpPr txBox="1">
              <a:spLocks noChangeArrowheads="1"/>
            </p:cNvSpPr>
            <p:nvPr/>
          </p:nvSpPr>
          <p:spPr bwMode="auto">
            <a:xfrm>
              <a:off x="7696200" y="1337846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75" name="Text Box 10"/>
            <p:cNvSpPr txBox="1">
              <a:spLocks noChangeArrowheads="1"/>
            </p:cNvSpPr>
            <p:nvPr/>
          </p:nvSpPr>
          <p:spPr bwMode="auto">
            <a:xfrm>
              <a:off x="7696200" y="2176046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76" name="Text Box 10"/>
            <p:cNvSpPr txBox="1">
              <a:spLocks noChangeArrowheads="1"/>
            </p:cNvSpPr>
            <p:nvPr/>
          </p:nvSpPr>
          <p:spPr bwMode="auto">
            <a:xfrm>
              <a:off x="7696200" y="3166646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77" name="Text Box 10"/>
            <p:cNvSpPr txBox="1">
              <a:spLocks noChangeArrowheads="1"/>
            </p:cNvSpPr>
            <p:nvPr/>
          </p:nvSpPr>
          <p:spPr bwMode="auto">
            <a:xfrm>
              <a:off x="7696200" y="4081046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78" name="Text Box 10"/>
            <p:cNvSpPr txBox="1">
              <a:spLocks noChangeArrowheads="1"/>
            </p:cNvSpPr>
            <p:nvPr/>
          </p:nvSpPr>
          <p:spPr bwMode="auto">
            <a:xfrm>
              <a:off x="7696200" y="4919246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752844" y="418290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Time</a:t>
            </a:r>
          </a:p>
        </p:txBody>
      </p:sp>
      <p:sp>
        <p:nvSpPr>
          <p:cNvPr id="5" name="Line 57"/>
          <p:cNvSpPr>
            <a:spLocks noChangeShapeType="1"/>
          </p:cNvSpPr>
          <p:nvPr/>
        </p:nvSpPr>
        <p:spPr bwMode="auto">
          <a:xfrm>
            <a:off x="4103182" y="4406746"/>
            <a:ext cx="3649662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8"/>
          <p:cNvSpPr>
            <a:spLocks noChangeShapeType="1"/>
          </p:cNvSpPr>
          <p:nvPr/>
        </p:nvSpPr>
        <p:spPr bwMode="auto">
          <a:xfrm flipV="1">
            <a:off x="4103182" y="1906433"/>
            <a:ext cx="0" cy="2500313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2"/>
          <p:cNvSpPr>
            <a:spLocks noChangeShapeType="1"/>
          </p:cNvSpPr>
          <p:nvPr/>
        </p:nvSpPr>
        <p:spPr bwMode="auto">
          <a:xfrm flipH="1">
            <a:off x="1202819" y="4406746"/>
            <a:ext cx="2900363" cy="1389062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2"/>
          <p:cNvSpPr>
            <a:spLocks noChangeShapeType="1"/>
          </p:cNvSpPr>
          <p:nvPr/>
        </p:nvSpPr>
        <p:spPr bwMode="auto">
          <a:xfrm flipH="1">
            <a:off x="2980819" y="2555721"/>
            <a:ext cx="561975" cy="2778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4"/>
          <p:cNvSpPr>
            <a:spLocks noChangeShapeType="1"/>
          </p:cNvSpPr>
          <p:nvPr/>
        </p:nvSpPr>
        <p:spPr bwMode="auto">
          <a:xfrm>
            <a:off x="5600194" y="2833533"/>
            <a:ext cx="0" cy="21288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 flipH="1">
            <a:off x="5600194" y="4684558"/>
            <a:ext cx="561975" cy="27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7"/>
          <p:cNvSpPr>
            <a:spLocks noChangeShapeType="1"/>
          </p:cNvSpPr>
          <p:nvPr/>
        </p:nvSpPr>
        <p:spPr bwMode="auto">
          <a:xfrm>
            <a:off x="2980819" y="2833533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8"/>
          <p:cNvSpPr>
            <a:spLocks noChangeShapeType="1"/>
          </p:cNvSpPr>
          <p:nvPr/>
        </p:nvSpPr>
        <p:spPr bwMode="auto">
          <a:xfrm>
            <a:off x="4946144" y="4962371"/>
            <a:ext cx="6540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9"/>
          <p:cNvSpPr>
            <a:spLocks noChangeShapeType="1"/>
          </p:cNvSpPr>
          <p:nvPr/>
        </p:nvSpPr>
        <p:spPr bwMode="auto">
          <a:xfrm>
            <a:off x="2980819" y="2833533"/>
            <a:ext cx="0" cy="27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 rot="16200000">
            <a:off x="3603913" y="38741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n</a:t>
            </a:r>
          </a:p>
        </p:txBody>
      </p:sp>
      <p:sp>
        <p:nvSpPr>
          <p:cNvPr id="15" name="Line 81"/>
          <p:cNvSpPr>
            <a:spLocks noChangeShapeType="1"/>
          </p:cNvSpPr>
          <p:nvPr/>
        </p:nvSpPr>
        <p:spPr bwMode="auto">
          <a:xfrm>
            <a:off x="2326769" y="3111346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2"/>
          <p:cNvSpPr>
            <a:spLocks noChangeShapeType="1"/>
          </p:cNvSpPr>
          <p:nvPr/>
        </p:nvSpPr>
        <p:spPr bwMode="auto">
          <a:xfrm flipH="1">
            <a:off x="1764794" y="3111346"/>
            <a:ext cx="561975" cy="2778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4"/>
          <p:cNvSpPr>
            <a:spLocks noChangeShapeType="1"/>
          </p:cNvSpPr>
          <p:nvPr/>
        </p:nvSpPr>
        <p:spPr bwMode="auto">
          <a:xfrm>
            <a:off x="4384169" y="3389158"/>
            <a:ext cx="0" cy="21288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5"/>
          <p:cNvSpPr>
            <a:spLocks noChangeShapeType="1"/>
          </p:cNvSpPr>
          <p:nvPr/>
        </p:nvSpPr>
        <p:spPr bwMode="auto">
          <a:xfrm>
            <a:off x="4946144" y="3111346"/>
            <a:ext cx="0" cy="21288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6"/>
          <p:cNvSpPr>
            <a:spLocks noChangeShapeType="1"/>
          </p:cNvSpPr>
          <p:nvPr/>
        </p:nvSpPr>
        <p:spPr bwMode="auto">
          <a:xfrm flipH="1">
            <a:off x="4384169" y="5240183"/>
            <a:ext cx="561975" cy="27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7"/>
          <p:cNvSpPr>
            <a:spLocks noChangeShapeType="1"/>
          </p:cNvSpPr>
          <p:nvPr/>
        </p:nvSpPr>
        <p:spPr bwMode="auto">
          <a:xfrm>
            <a:off x="1764794" y="3389158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8"/>
          <p:cNvSpPr>
            <a:spLocks noChangeShapeType="1"/>
          </p:cNvSpPr>
          <p:nvPr/>
        </p:nvSpPr>
        <p:spPr bwMode="auto">
          <a:xfrm>
            <a:off x="1764794" y="5517996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9"/>
          <p:cNvSpPr>
            <a:spLocks noChangeShapeType="1"/>
          </p:cNvSpPr>
          <p:nvPr/>
        </p:nvSpPr>
        <p:spPr bwMode="auto">
          <a:xfrm>
            <a:off x="1764794" y="3389158"/>
            <a:ext cx="0" cy="21288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90"/>
          <p:cNvSpPr txBox="1">
            <a:spLocks noChangeArrowheads="1"/>
          </p:cNvSpPr>
          <p:nvPr/>
        </p:nvSpPr>
        <p:spPr bwMode="auto">
          <a:xfrm>
            <a:off x="361444" y="5721196"/>
            <a:ext cx="140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Code</a:t>
            </a:r>
          </a:p>
        </p:txBody>
      </p:sp>
      <p:sp>
        <p:nvSpPr>
          <p:cNvPr id="24" name="Line 91"/>
          <p:cNvSpPr>
            <a:spLocks noChangeShapeType="1"/>
          </p:cNvSpPr>
          <p:nvPr/>
        </p:nvSpPr>
        <p:spPr bwMode="auto">
          <a:xfrm>
            <a:off x="2980819" y="2833533"/>
            <a:ext cx="0" cy="2128838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2"/>
          <p:cNvSpPr>
            <a:spLocks noChangeShapeType="1"/>
          </p:cNvSpPr>
          <p:nvPr/>
        </p:nvSpPr>
        <p:spPr bwMode="auto">
          <a:xfrm>
            <a:off x="2326769" y="3111346"/>
            <a:ext cx="0" cy="2128837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4"/>
          <p:cNvSpPr>
            <a:spLocks noChangeShapeType="1"/>
          </p:cNvSpPr>
          <p:nvPr/>
        </p:nvSpPr>
        <p:spPr bwMode="auto">
          <a:xfrm>
            <a:off x="2326769" y="5240183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95"/>
          <p:cNvSpPr>
            <a:spLocks noChangeShapeType="1"/>
          </p:cNvSpPr>
          <p:nvPr/>
        </p:nvSpPr>
        <p:spPr bwMode="auto">
          <a:xfrm>
            <a:off x="2980819" y="4962371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97"/>
          <p:cNvSpPr>
            <a:spLocks noChangeShapeType="1"/>
          </p:cNvSpPr>
          <p:nvPr/>
        </p:nvSpPr>
        <p:spPr bwMode="auto">
          <a:xfrm>
            <a:off x="6724144" y="4406746"/>
            <a:ext cx="10287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98"/>
          <p:cNvSpPr>
            <a:spLocks noChangeShapeType="1"/>
          </p:cNvSpPr>
          <p:nvPr/>
        </p:nvSpPr>
        <p:spPr bwMode="auto">
          <a:xfrm flipV="1">
            <a:off x="4103182" y="1906433"/>
            <a:ext cx="0" cy="3714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99"/>
          <p:cNvSpPr>
            <a:spLocks noChangeShapeType="1"/>
          </p:cNvSpPr>
          <p:nvPr/>
        </p:nvSpPr>
        <p:spPr bwMode="auto">
          <a:xfrm flipH="1">
            <a:off x="1202819" y="5517996"/>
            <a:ext cx="561975" cy="2778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7"/>
          <p:cNvSpPr>
            <a:spLocks noChangeShapeType="1"/>
          </p:cNvSpPr>
          <p:nvPr/>
        </p:nvSpPr>
        <p:spPr bwMode="auto">
          <a:xfrm>
            <a:off x="6724144" y="2277908"/>
            <a:ext cx="0" cy="21288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1"/>
          <p:cNvSpPr>
            <a:spLocks noChangeShapeType="1"/>
          </p:cNvSpPr>
          <p:nvPr/>
        </p:nvSpPr>
        <p:spPr bwMode="auto">
          <a:xfrm>
            <a:off x="3542794" y="2555721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>
            <a:off x="6162169" y="2555721"/>
            <a:ext cx="0" cy="21288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5"/>
          <p:cNvSpPr>
            <a:spLocks noChangeShapeType="1"/>
          </p:cNvSpPr>
          <p:nvPr/>
        </p:nvSpPr>
        <p:spPr bwMode="auto">
          <a:xfrm flipH="1">
            <a:off x="6162169" y="2277908"/>
            <a:ext cx="561975" cy="27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 rot="16200000">
            <a:off x="5501769" y="3205008"/>
            <a:ext cx="1852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1</a:t>
            </a:r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4103182" y="2277908"/>
            <a:ext cx="26209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H="1">
            <a:off x="3542794" y="2277908"/>
            <a:ext cx="560388" cy="27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6"/>
          <p:cNvSpPr>
            <a:spLocks noChangeShapeType="1"/>
          </p:cNvSpPr>
          <p:nvPr/>
        </p:nvSpPr>
        <p:spPr bwMode="auto">
          <a:xfrm>
            <a:off x="6162169" y="2555721"/>
            <a:ext cx="0" cy="21288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8"/>
          <p:cNvSpPr>
            <a:spLocks noChangeShapeType="1"/>
          </p:cNvSpPr>
          <p:nvPr/>
        </p:nvSpPr>
        <p:spPr bwMode="auto">
          <a:xfrm flipH="1">
            <a:off x="6162169" y="4406746"/>
            <a:ext cx="561975" cy="2778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9"/>
          <p:cNvSpPr>
            <a:spLocks noChangeShapeType="1"/>
          </p:cNvSpPr>
          <p:nvPr/>
        </p:nvSpPr>
        <p:spPr bwMode="auto">
          <a:xfrm>
            <a:off x="3542794" y="2555721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 rot="16200000">
            <a:off x="4935032" y="3482821"/>
            <a:ext cx="1852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2</a:t>
            </a:r>
          </a:p>
        </p:txBody>
      </p:sp>
      <p:sp>
        <p:nvSpPr>
          <p:cNvPr id="42" name="Line 73"/>
          <p:cNvSpPr>
            <a:spLocks noChangeShapeType="1"/>
          </p:cNvSpPr>
          <p:nvPr/>
        </p:nvSpPr>
        <p:spPr bwMode="auto">
          <a:xfrm flipH="1">
            <a:off x="5600194" y="2555721"/>
            <a:ext cx="561975" cy="2778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3"/>
          <p:cNvSpPr>
            <a:spLocks noChangeShapeType="1"/>
          </p:cNvSpPr>
          <p:nvPr/>
        </p:nvSpPr>
        <p:spPr bwMode="auto">
          <a:xfrm flipH="1">
            <a:off x="4384169" y="3111346"/>
            <a:ext cx="561975" cy="2778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3"/>
          <p:cNvSpPr>
            <a:spLocks noChangeShapeType="1"/>
          </p:cNvSpPr>
          <p:nvPr/>
        </p:nvSpPr>
        <p:spPr bwMode="auto">
          <a:xfrm>
            <a:off x="3542794" y="2555721"/>
            <a:ext cx="0" cy="2128837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96"/>
          <p:cNvSpPr>
            <a:spLocks noChangeShapeType="1"/>
          </p:cNvSpPr>
          <p:nvPr/>
        </p:nvSpPr>
        <p:spPr bwMode="auto">
          <a:xfrm>
            <a:off x="3542794" y="4684558"/>
            <a:ext cx="2619375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5320794" y="3389158"/>
            <a:ext cx="27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47" name="Text Box 101"/>
          <p:cNvSpPr txBox="1">
            <a:spLocks noChangeArrowheads="1"/>
          </p:cNvSpPr>
          <p:nvPr/>
        </p:nvSpPr>
        <p:spPr bwMode="auto">
          <a:xfrm>
            <a:off x="5133469" y="3481233"/>
            <a:ext cx="25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48" name="Text Box 102"/>
          <p:cNvSpPr txBox="1">
            <a:spLocks noChangeArrowheads="1"/>
          </p:cNvSpPr>
          <p:nvPr/>
        </p:nvSpPr>
        <p:spPr bwMode="auto">
          <a:xfrm>
            <a:off x="4946144" y="3573308"/>
            <a:ext cx="280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2980819" y="1276196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1153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Intersymbol</a:t>
            </a:r>
            <a:r>
              <a:rPr lang="en-US" dirty="0" smtClean="0"/>
              <a:t> Interference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we run into: the world isn’t flat</a:t>
            </a:r>
          </a:p>
          <a:p>
            <a:pPr lvl="1"/>
            <a:r>
              <a:rPr lang="en-US" dirty="0" smtClean="0"/>
              <a:t>People put up these stupid buildings</a:t>
            </a:r>
          </a:p>
          <a:p>
            <a:r>
              <a:rPr lang="en-US" dirty="0" smtClean="0"/>
              <a:t>Radio waves bounce off these, can’t take </a:t>
            </a:r>
            <a:br>
              <a:rPr lang="en-US" dirty="0" smtClean="0"/>
            </a:br>
            <a:r>
              <a:rPr lang="en-US" dirty="0" smtClean="0"/>
              <a:t>a straight path</a:t>
            </a:r>
          </a:p>
          <a:p>
            <a:pPr lvl="1"/>
            <a:r>
              <a:rPr lang="en-US" dirty="0" smtClean="0"/>
              <a:t>Data arrives out of order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Intersymbol</a:t>
            </a:r>
            <a:r>
              <a:rPr lang="en-US" dirty="0" smtClean="0"/>
              <a:t> </a:t>
            </a:r>
            <a:r>
              <a:rPr lang="en-US" dirty="0" smtClean="0"/>
              <a:t>Interference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37" y="1472751"/>
            <a:ext cx="4233942" cy="2745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77" y="4126937"/>
            <a:ext cx="4545926" cy="29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base stations exist, each in their own cell</a:t>
            </a:r>
          </a:p>
          <a:p>
            <a:r>
              <a:rPr lang="en-US" dirty="0" smtClean="0"/>
              <a:t>A Base Station Controller coordinates the Base Stations</a:t>
            </a:r>
          </a:p>
          <a:p>
            <a:r>
              <a:rPr lang="en-US" dirty="0" smtClean="0"/>
              <a:t>Mobile Switching Centers connect to the Base Station Controllers</a:t>
            </a:r>
          </a:p>
          <a:p>
            <a:r>
              <a:rPr lang="en-US" dirty="0" smtClean="0"/>
              <a:t>MSC’s then connect to….</a:t>
            </a:r>
          </a:p>
          <a:p>
            <a:pPr lvl="1"/>
            <a:r>
              <a:rPr lang="en-US" dirty="0" smtClean="0"/>
              <a:t>PSTN- Public Switched Telephone Network -&gt; Phone calls!</a:t>
            </a:r>
          </a:p>
          <a:p>
            <a:pPr lvl="1"/>
            <a:r>
              <a:rPr lang="en-US" dirty="0" smtClean="0"/>
              <a:t>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Switching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MSC’s handle some important info</a:t>
            </a:r>
          </a:p>
          <a:p>
            <a:r>
              <a:rPr lang="en-US" dirty="0" smtClean="0"/>
              <a:t>Home Location Register</a:t>
            </a:r>
          </a:p>
          <a:p>
            <a:pPr lvl="1"/>
            <a:r>
              <a:rPr lang="en-US" dirty="0" smtClean="0"/>
              <a:t>Mobile device's HLR is in their billing area</a:t>
            </a:r>
          </a:p>
          <a:p>
            <a:pPr lvl="1"/>
            <a:r>
              <a:rPr lang="en-US" dirty="0" smtClean="0"/>
              <a:t>Where does your number originate from</a:t>
            </a:r>
          </a:p>
          <a:p>
            <a:pPr lvl="1"/>
            <a:r>
              <a:rPr lang="en-US" dirty="0" smtClean="0"/>
              <a:t>All incoming calls are directed here</a:t>
            </a:r>
          </a:p>
          <a:p>
            <a:pPr lvl="2"/>
            <a:r>
              <a:rPr lang="en-US" dirty="0" smtClean="0"/>
              <a:t>May get redirected</a:t>
            </a:r>
          </a:p>
          <a:p>
            <a:r>
              <a:rPr lang="en-US" dirty="0" smtClean="0"/>
              <a:t>Visitor Location Register</a:t>
            </a:r>
          </a:p>
          <a:p>
            <a:pPr lvl="1"/>
            <a:r>
              <a:rPr lang="en-US" dirty="0" smtClean="0"/>
              <a:t>Mobile devices roaming connect here</a:t>
            </a:r>
          </a:p>
          <a:p>
            <a:pPr lvl="1"/>
            <a:r>
              <a:rPr lang="en-US" dirty="0" smtClean="0"/>
              <a:t>Remember cell phone roaming?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Provoking Thoughts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airplane, how well would these work:</a:t>
            </a:r>
          </a:p>
          <a:p>
            <a:pPr lvl="1"/>
            <a:r>
              <a:rPr lang="en-US" dirty="0" smtClean="0"/>
              <a:t>Walky</a:t>
            </a:r>
            <a:r>
              <a:rPr lang="en-US" dirty="0"/>
              <a:t>-</a:t>
            </a:r>
            <a:r>
              <a:rPr lang="en-US" dirty="0" smtClean="0"/>
              <a:t>talky?</a:t>
            </a:r>
          </a:p>
          <a:p>
            <a:pPr lvl="1"/>
            <a:r>
              <a:rPr lang="en-US" dirty="0" smtClean="0"/>
              <a:t>Satellite Phone?</a:t>
            </a:r>
          </a:p>
          <a:p>
            <a:pPr lvl="1"/>
            <a:r>
              <a:rPr lang="en-US" dirty="0" smtClean="0"/>
              <a:t>Cell Phone?</a:t>
            </a:r>
          </a:p>
          <a:p>
            <a:r>
              <a:rPr lang="en-US" dirty="0" smtClean="0"/>
              <a:t>What happens to cell signal when on a long metal bridge?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Channels- Their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4 channels dedicated</a:t>
            </a:r>
          </a:p>
          <a:p>
            <a:pPr lvl="1"/>
            <a:r>
              <a:rPr lang="en-US" dirty="0" smtClean="0"/>
              <a:t>Simplex Channels   </a:t>
            </a:r>
            <a:r>
              <a:rPr lang="en-US" dirty="0" smtClean="0">
                <a:sym typeface="Wingdings"/>
              </a:rPr>
              <a:t> What’s this?</a:t>
            </a:r>
          </a:p>
          <a:p>
            <a:r>
              <a:rPr lang="en-US" dirty="0" smtClean="0">
                <a:sym typeface="Wingdings"/>
              </a:rPr>
              <a:t>2 Exchange Metadata</a:t>
            </a:r>
          </a:p>
          <a:p>
            <a:pPr lvl="1"/>
            <a:r>
              <a:rPr lang="en-US" dirty="0" smtClean="0">
                <a:sym typeface="Wingdings"/>
              </a:rPr>
              <a:t>Authentications</a:t>
            </a:r>
          </a:p>
          <a:p>
            <a:pPr lvl="1"/>
            <a:r>
              <a:rPr lang="en-US" dirty="0" smtClean="0">
                <a:sym typeface="Wingdings"/>
              </a:rPr>
              <a:t>Subscriber info</a:t>
            </a:r>
          </a:p>
          <a:p>
            <a:pPr lvl="1"/>
            <a:r>
              <a:rPr lang="en-US" dirty="0" smtClean="0">
                <a:sym typeface="Wingdings"/>
              </a:rPr>
              <a:t>Call parameters</a:t>
            </a:r>
          </a:p>
          <a:p>
            <a:r>
              <a:rPr lang="en-US" dirty="0" smtClean="0">
                <a:sym typeface="Wingdings"/>
              </a:rPr>
              <a:t>2 Exchange real data</a:t>
            </a:r>
          </a:p>
          <a:p>
            <a:r>
              <a:rPr lang="en-US" dirty="0" smtClean="0">
                <a:sym typeface="Wingdings"/>
              </a:rPr>
              <a:t>Control data needs to be exchanged before we can do data</a:t>
            </a:r>
          </a:p>
          <a:p>
            <a:r>
              <a:rPr lang="en-US" dirty="0" smtClean="0">
                <a:sym typeface="Wingdings"/>
              </a:rPr>
              <a:t>Kind of like how FTP 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total of 33 MHz of bandwidth is allocated to a particular cellular telephone system which uses two 25 kHz simplex channels to provide full duplex voice channels, compute the number of simultaneous calls that can be supported per cell if a system uses: </a:t>
            </a:r>
          </a:p>
          <a:p>
            <a:pPr lvl="1"/>
            <a:r>
              <a:rPr lang="en-US" dirty="0" smtClean="0"/>
              <a:t>FDMA</a:t>
            </a:r>
            <a:endParaRPr lang="en-US" dirty="0"/>
          </a:p>
          <a:p>
            <a:pPr lvl="1"/>
            <a:r>
              <a:rPr lang="en-US" dirty="0" smtClean="0"/>
              <a:t>TDMA </a:t>
            </a:r>
            <a:r>
              <a:rPr lang="en-US" dirty="0"/>
              <a:t>with 8-way time multiplexing </a:t>
            </a:r>
          </a:p>
        </p:txBody>
      </p:sp>
    </p:spTree>
    <p:extLst>
      <p:ext uri="{BB962C8B-B14F-4D97-AF65-F5344CB8AC3E}">
        <p14:creationId xmlns:p14="http://schemas.microsoft.com/office/powerpoint/2010/main" val="7025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77013" y="1563688"/>
            <a:ext cx="412750" cy="3778250"/>
            <a:chOff x="1723" y="1413"/>
            <a:chExt cx="181" cy="41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723" y="1481"/>
              <a:ext cx="94" cy="342"/>
            </a:xfrm>
            <a:custGeom>
              <a:avLst/>
              <a:gdLst>
                <a:gd name="T0" fmla="*/ 4 w 139"/>
                <a:gd name="T1" fmla="*/ 0 h 941"/>
                <a:gd name="T2" fmla="*/ 3 w 139"/>
                <a:gd name="T3" fmla="*/ 0 h 941"/>
                <a:gd name="T4" fmla="*/ 0 w 139"/>
                <a:gd name="T5" fmla="*/ 0 h 941"/>
                <a:gd name="T6" fmla="*/ 1 w 139"/>
                <a:gd name="T7" fmla="*/ 0 h 941"/>
                <a:gd name="T8" fmla="*/ 4 w 139"/>
                <a:gd name="T9" fmla="*/ 0 h 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41"/>
                <a:gd name="T17" fmla="*/ 139 w 139"/>
                <a:gd name="T18" fmla="*/ 941 h 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41">
                  <a:moveTo>
                    <a:pt x="139" y="2"/>
                  </a:moveTo>
                  <a:lnTo>
                    <a:pt x="124" y="0"/>
                  </a:lnTo>
                  <a:lnTo>
                    <a:pt x="0" y="940"/>
                  </a:lnTo>
                  <a:lnTo>
                    <a:pt x="14" y="941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12" y="1481"/>
              <a:ext cx="90" cy="342"/>
            </a:xfrm>
            <a:custGeom>
              <a:avLst/>
              <a:gdLst>
                <a:gd name="T0" fmla="*/ 1 w 140"/>
                <a:gd name="T1" fmla="*/ 0 h 941"/>
                <a:gd name="T2" fmla="*/ 0 w 140"/>
                <a:gd name="T3" fmla="*/ 0 h 941"/>
                <a:gd name="T4" fmla="*/ 2 w 140"/>
                <a:gd name="T5" fmla="*/ 0 h 941"/>
                <a:gd name="T6" fmla="*/ 3 w 140"/>
                <a:gd name="T7" fmla="*/ 0 h 941"/>
                <a:gd name="T8" fmla="*/ 1 w 140"/>
                <a:gd name="T9" fmla="*/ 0 h 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941"/>
                <a:gd name="T17" fmla="*/ 140 w 140"/>
                <a:gd name="T18" fmla="*/ 941 h 9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941">
                  <a:moveTo>
                    <a:pt x="14" y="0"/>
                  </a:moveTo>
                  <a:lnTo>
                    <a:pt x="0" y="2"/>
                  </a:lnTo>
                  <a:lnTo>
                    <a:pt x="126" y="941"/>
                  </a:lnTo>
                  <a:lnTo>
                    <a:pt x="140" y="9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25" y="1747"/>
              <a:ext cx="154" cy="73"/>
            </a:xfrm>
            <a:custGeom>
              <a:avLst/>
              <a:gdLst>
                <a:gd name="T0" fmla="*/ 0 w 260"/>
                <a:gd name="T1" fmla="*/ 0 h 200"/>
                <a:gd name="T2" fmla="*/ 1 w 260"/>
                <a:gd name="T3" fmla="*/ 0 h 200"/>
                <a:gd name="T4" fmla="*/ 2 w 260"/>
                <a:gd name="T5" fmla="*/ 0 h 200"/>
                <a:gd name="T6" fmla="*/ 2 w 260"/>
                <a:gd name="T7" fmla="*/ 0 h 200"/>
                <a:gd name="T8" fmla="*/ 0 w 260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00"/>
                <a:gd name="T17" fmla="*/ 260 w 260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00">
                  <a:moveTo>
                    <a:pt x="0" y="188"/>
                  </a:moveTo>
                  <a:lnTo>
                    <a:pt x="9" y="200"/>
                  </a:lnTo>
                  <a:lnTo>
                    <a:pt x="260" y="12"/>
                  </a:lnTo>
                  <a:lnTo>
                    <a:pt x="251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67" y="1684"/>
              <a:ext cx="117" cy="73"/>
            </a:xfrm>
            <a:custGeom>
              <a:avLst/>
              <a:gdLst>
                <a:gd name="T0" fmla="*/ 2 w 197"/>
                <a:gd name="T1" fmla="*/ 0 h 200"/>
                <a:gd name="T2" fmla="*/ 2 w 197"/>
                <a:gd name="T3" fmla="*/ 0 h 200"/>
                <a:gd name="T4" fmla="*/ 1 w 197"/>
                <a:gd name="T5" fmla="*/ 0 h 200"/>
                <a:gd name="T6" fmla="*/ 0 w 197"/>
                <a:gd name="T7" fmla="*/ 0 h 200"/>
                <a:gd name="T8" fmla="*/ 2 w 197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00"/>
                <a:gd name="T17" fmla="*/ 197 w 197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00">
                  <a:moveTo>
                    <a:pt x="188" y="200"/>
                  </a:moveTo>
                  <a:lnTo>
                    <a:pt x="197" y="188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188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0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1 w 135"/>
                <a:gd name="T7" fmla="*/ 0 h 200"/>
                <a:gd name="T8" fmla="*/ 0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0" y="187"/>
                  </a:moveTo>
                  <a:lnTo>
                    <a:pt x="11" y="200"/>
                  </a:lnTo>
                  <a:lnTo>
                    <a:pt x="135" y="11"/>
                  </a:lnTo>
                  <a:lnTo>
                    <a:pt x="125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49" y="1754"/>
              <a:ext cx="155" cy="73"/>
            </a:xfrm>
            <a:custGeom>
              <a:avLst/>
              <a:gdLst>
                <a:gd name="T0" fmla="*/ 2 w 260"/>
                <a:gd name="T1" fmla="*/ 0 h 200"/>
                <a:gd name="T2" fmla="*/ 2 w 260"/>
                <a:gd name="T3" fmla="*/ 0 h 200"/>
                <a:gd name="T4" fmla="*/ 1 w 260"/>
                <a:gd name="T5" fmla="*/ 0 h 200"/>
                <a:gd name="T6" fmla="*/ 0 w 260"/>
                <a:gd name="T7" fmla="*/ 0 h 200"/>
                <a:gd name="T8" fmla="*/ 2 w 260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00"/>
                <a:gd name="T17" fmla="*/ 260 w 260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00">
                  <a:moveTo>
                    <a:pt x="251" y="200"/>
                  </a:moveTo>
                  <a:lnTo>
                    <a:pt x="260" y="188"/>
                  </a:lnTo>
                  <a:lnTo>
                    <a:pt x="9" y="0"/>
                  </a:lnTo>
                  <a:lnTo>
                    <a:pt x="0" y="12"/>
                  </a:lnTo>
                  <a:lnTo>
                    <a:pt x="251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747" y="1686"/>
              <a:ext cx="116" cy="73"/>
            </a:xfrm>
            <a:custGeom>
              <a:avLst/>
              <a:gdLst>
                <a:gd name="T0" fmla="*/ 0 w 197"/>
                <a:gd name="T1" fmla="*/ 0 h 200"/>
                <a:gd name="T2" fmla="*/ 1 w 197"/>
                <a:gd name="T3" fmla="*/ 0 h 200"/>
                <a:gd name="T4" fmla="*/ 2 w 197"/>
                <a:gd name="T5" fmla="*/ 0 h 200"/>
                <a:gd name="T6" fmla="*/ 2 w 197"/>
                <a:gd name="T7" fmla="*/ 0 h 200"/>
                <a:gd name="T8" fmla="*/ 0 w 197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00"/>
                <a:gd name="T17" fmla="*/ 197 w 197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00">
                  <a:moveTo>
                    <a:pt x="0" y="188"/>
                  </a:moveTo>
                  <a:lnTo>
                    <a:pt x="9" y="200"/>
                  </a:lnTo>
                  <a:lnTo>
                    <a:pt x="197" y="13"/>
                  </a:lnTo>
                  <a:lnTo>
                    <a:pt x="187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1" y="1413"/>
              <a:ext cx="9" cy="4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46" y="1413"/>
              <a:ext cx="9" cy="4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775" y="1433"/>
              <a:ext cx="75" cy="5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773" y="1616"/>
              <a:ext cx="80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777" y="1618"/>
              <a:ext cx="79" cy="73"/>
            </a:xfrm>
            <a:custGeom>
              <a:avLst/>
              <a:gdLst>
                <a:gd name="T0" fmla="*/ 1 w 135"/>
                <a:gd name="T1" fmla="*/ 0 h 200"/>
                <a:gd name="T2" fmla="*/ 1 w 135"/>
                <a:gd name="T3" fmla="*/ 0 h 200"/>
                <a:gd name="T4" fmla="*/ 1 w 135"/>
                <a:gd name="T5" fmla="*/ 0 h 200"/>
                <a:gd name="T6" fmla="*/ 0 w 135"/>
                <a:gd name="T7" fmla="*/ 0 h 200"/>
                <a:gd name="T8" fmla="*/ 1 w 135"/>
                <a:gd name="T9" fmla="*/ 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200"/>
                <a:gd name="T17" fmla="*/ 135 w 135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200">
                  <a:moveTo>
                    <a:pt x="125" y="200"/>
                  </a:moveTo>
                  <a:lnTo>
                    <a:pt x="135" y="187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25" y="200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08" y="1413"/>
              <a:ext cx="9" cy="6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08" y="1415"/>
              <a:ext cx="9" cy="69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867400" y="54197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  <a:latin typeface="Times New Roman" pitchFamily="18" charset="0"/>
              </a:rPr>
              <a:t>Base Station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19500000">
            <a:off x="1870075" y="2784475"/>
            <a:ext cx="4649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0000CC"/>
                </a:solidFill>
                <a:latin typeface="Verdana" pitchFamily="34" charset="0"/>
              </a:rPr>
              <a:t>Forward (downlink) control channel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38200" y="541972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  <a:latin typeface="Times New Roman" pitchFamily="18" charset="0"/>
              </a:rPr>
              <a:t>Mobile Station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667000" y="1905000"/>
            <a:ext cx="3462338" cy="246062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1905000" y="1295400"/>
            <a:ext cx="3763963" cy="266541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9500000">
            <a:off x="2305050" y="3511550"/>
            <a:ext cx="4516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C00000"/>
                </a:solidFill>
                <a:latin typeface="Verdana" pitchFamily="34" charset="0"/>
              </a:rPr>
              <a:t>Forward (downlink) traffic channel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2932113" y="2582863"/>
            <a:ext cx="3570287" cy="25368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3462338" y="3398838"/>
            <a:ext cx="3059112" cy="22066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9500000">
            <a:off x="2679700" y="4238625"/>
            <a:ext cx="409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C00000"/>
                </a:solidFill>
                <a:latin typeface="Verdana" pitchFamily="34" charset="0"/>
              </a:rPr>
              <a:t>Reverse (uplink) traffic channel</a:t>
            </a:r>
          </a:p>
        </p:txBody>
      </p:sp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48125"/>
            <a:ext cx="5080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0"/>
          <p:cNvSpPr>
            <a:spLocks noChangeArrowheads="1"/>
          </p:cNvSpPr>
          <p:nvPr/>
        </p:nvSpPr>
        <p:spPr bwMode="auto">
          <a:xfrm rot="19500000">
            <a:off x="1508125" y="2168525"/>
            <a:ext cx="4435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 dirty="0">
                <a:solidFill>
                  <a:srgbClr val="0000CC"/>
                </a:solidFill>
                <a:latin typeface="Verdana" pitchFamily="34" charset="0"/>
              </a:rPr>
              <a:t>Reverse (uplink) control channel</a:t>
            </a:r>
          </a:p>
        </p:txBody>
      </p:sp>
    </p:spTree>
    <p:extLst>
      <p:ext uri="{BB962C8B-B14F-4D97-AF65-F5344CB8AC3E}">
        <p14:creationId xmlns:p14="http://schemas.microsoft.com/office/powerpoint/2010/main" val="7632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 animBg="1"/>
      <p:bldP spid="31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0952" y="877824"/>
            <a:ext cx="6277864" cy="4221988"/>
            <a:chOff x="1092200" y="1663700"/>
            <a:chExt cx="6756400" cy="43688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92200" y="1663700"/>
              <a:ext cx="795338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BS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24000" y="2133600"/>
              <a:ext cx="0" cy="38989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53263" y="1663700"/>
              <a:ext cx="795337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MS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467600" y="2133600"/>
              <a:ext cx="0" cy="37988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489075" y="2655888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85975" y="2255838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1. Need to establish path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489075" y="3613150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85975" y="3213100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2. Frequency/time slot/code assigned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085975" y="3613150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rgbClr val="0000FF"/>
                  </a:solidFill>
                  <a:latin typeface="Times New Roman" pitchFamily="18" charset="0"/>
                </a:rPr>
                <a:t>         (FDMA/TDMA/CDMA)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489075" y="4654550"/>
              <a:ext cx="596265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85975" y="4254500"/>
              <a:ext cx="526573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3. Control information Acknowledgement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489075" y="5495925"/>
              <a:ext cx="5962650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85975" y="5095875"/>
              <a:ext cx="526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C00000"/>
                  </a:solidFill>
                  <a:latin typeface="Times New Roman" pitchFamily="18" charset="0"/>
                </a:rPr>
                <a:t>4. Start communication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89293" y="2596075"/>
            <a:ext cx="5414952" cy="4249020"/>
            <a:chOff x="1104900" y="1320800"/>
            <a:chExt cx="7162800" cy="5105400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104900" y="1320800"/>
              <a:ext cx="1130300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BS</a:t>
              </a: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1657350" y="1784350"/>
              <a:ext cx="12700" cy="464185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7104063" y="1403350"/>
              <a:ext cx="1163637" cy="46196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MS</a:t>
              </a: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7656513" y="1887538"/>
              <a:ext cx="12700" cy="447198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1685925" y="3195638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284413" y="2749550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dirty="0">
                  <a:solidFill>
                    <a:srgbClr val="0000FF"/>
                  </a:solidFill>
                  <a:latin typeface="Times New Roman" pitchFamily="18" charset="0"/>
                </a:rPr>
                <a:t>2. Ready to establish a path</a:t>
              </a: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1685925" y="3930650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284413" y="348456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3. Use frequency/time slot/code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2284413" y="3881438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         (FDMA/TDMA/CDMA)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1703388" y="4749800"/>
              <a:ext cx="5983287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2284413" y="433546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4. Ready for communication</a:t>
              </a: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H="1">
              <a:off x="1670050" y="5608638"/>
              <a:ext cx="598328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284413" y="5129213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C00000"/>
                  </a:solidFill>
                  <a:latin typeface="Times New Roman" pitchFamily="18" charset="0"/>
                </a:rPr>
                <a:t>5. Start communication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1685925" y="2493963"/>
              <a:ext cx="598328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284413" y="2032000"/>
              <a:ext cx="52847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00FF"/>
                  </a:solidFill>
                  <a:latin typeface="Times New Roman" pitchFamily="18" charset="0"/>
                </a:rPr>
                <a:t>1. Call for MS # pending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411665" y="2493271"/>
            <a:ext cx="35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Incoming Call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858" y="674182"/>
            <a:ext cx="352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Outgoing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Cells are the radius covered by a BS</a:t>
            </a:r>
          </a:p>
          <a:p>
            <a:pPr lvl="1"/>
            <a:r>
              <a:rPr lang="en-US" dirty="0" smtClean="0"/>
              <a:t>Size vs capacity is important</a:t>
            </a:r>
          </a:p>
          <a:p>
            <a:r>
              <a:rPr lang="en-US" dirty="0" smtClean="0"/>
              <a:t>Spectrum -&gt; frequencies used to carry data</a:t>
            </a:r>
          </a:p>
          <a:p>
            <a:pPr lvl="1"/>
            <a:r>
              <a:rPr lang="en-US" dirty="0" smtClean="0"/>
              <a:t>Bandwidth -&gt; range of frequencies used</a:t>
            </a:r>
          </a:p>
          <a:p>
            <a:pPr lvl="1"/>
            <a:r>
              <a:rPr lang="en-US" dirty="0" smtClean="0"/>
              <a:t>FM radio, example, 200kHz band</a:t>
            </a:r>
          </a:p>
          <a:p>
            <a:pPr lvl="1"/>
            <a:r>
              <a:rPr lang="en-US" dirty="0" smtClean="0"/>
              <a:t>How much “bandwidth” does it really need?</a:t>
            </a:r>
          </a:p>
          <a:p>
            <a:r>
              <a:rPr lang="en-US" dirty="0" smtClean="0"/>
              <a:t>Bandwidth can carry the same amount of data</a:t>
            </a:r>
          </a:p>
          <a:p>
            <a:pPr lvl="1"/>
            <a:r>
              <a:rPr lang="en-US" dirty="0" smtClean="0"/>
              <a:t>No matter its frequency</a:t>
            </a:r>
          </a:p>
          <a:p>
            <a:pPr lvl="1"/>
            <a:r>
              <a:rPr lang="en-US" dirty="0" smtClean="0"/>
              <a:t>The protocol’s efficiency makes a difference</a:t>
            </a:r>
          </a:p>
          <a:p>
            <a:r>
              <a:rPr lang="en-US" dirty="0" smtClean="0"/>
              <a:t>FCC regulates spectrum,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channels are used very differently</a:t>
            </a:r>
          </a:p>
          <a:p>
            <a:r>
              <a:rPr lang="en-US" dirty="0" smtClean="0"/>
              <a:t>How many channels do we assign to each?</a:t>
            </a:r>
          </a:p>
          <a:p>
            <a:pPr lvl="1"/>
            <a:r>
              <a:rPr lang="en-US" dirty="0" smtClean="0"/>
              <a:t>Depends on what we’re doing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have the same bandwidth (say 3kHz) can I transfer the same amount of data?</a:t>
            </a:r>
          </a:p>
          <a:p>
            <a:r>
              <a:rPr lang="en-US" dirty="0" smtClean="0"/>
              <a:t>What impacts this?</a:t>
            </a:r>
          </a:p>
          <a:p>
            <a:endParaRPr lang="en-US" dirty="0"/>
          </a:p>
          <a:p>
            <a:r>
              <a:rPr lang="en-US" dirty="0" smtClean="0"/>
              <a:t>Are all protocols equally efficient?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2G GSM	.030 MHz	.104mb/s	0.52</a:t>
            </a:r>
          </a:p>
          <a:p>
            <a:r>
              <a:rPr lang="en-US" dirty="0" smtClean="0"/>
              <a:t>3G CDMA	1.2288MHz	3.072mb/s	0.125</a:t>
            </a:r>
          </a:p>
          <a:p>
            <a:r>
              <a:rPr lang="en-US" dirty="0" smtClean="0"/>
              <a:t>4G LTE	20MHz	81.6mb/s	4.08</a:t>
            </a:r>
          </a:p>
          <a:p>
            <a:r>
              <a:rPr lang="en-US" dirty="0" smtClean="0"/>
              <a:t>V.92 	.004MHz	0.056mb/s	14.0</a:t>
            </a:r>
            <a:endParaRPr lang="en-US" dirty="0"/>
          </a:p>
          <a:p>
            <a:r>
              <a:rPr lang="en-US" dirty="0" smtClean="0"/>
              <a:t>802.11g	20MHz	54mb/s	2.7</a:t>
            </a:r>
          </a:p>
          <a:p>
            <a:r>
              <a:rPr lang="en-US" dirty="0" smtClean="0"/>
              <a:t>802.11ad	2160MHz	6756mb/s	3</a:t>
            </a:r>
          </a:p>
          <a:p>
            <a:r>
              <a:rPr lang="en-US" dirty="0" err="1" smtClean="0"/>
              <a:t>mb</a:t>
            </a:r>
            <a:r>
              <a:rPr lang="en-US" dirty="0" smtClean="0"/>
              <a:t>/s    vs MB/s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6" y="1639679"/>
            <a:ext cx="3593841" cy="4351338"/>
          </a:xfrm>
        </p:spPr>
        <p:txBody>
          <a:bodyPr/>
          <a:lstStyle/>
          <a:p>
            <a:r>
              <a:rPr lang="en-US" dirty="0" smtClean="0"/>
              <a:t>Distance of the tower can impact things</a:t>
            </a:r>
          </a:p>
          <a:p>
            <a:r>
              <a:rPr lang="en-US" dirty="0" smtClean="0"/>
              <a:t>Various frequencies act differently when transmitted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97763" y="522514"/>
            <a:ext cx="9321282" cy="5952931"/>
            <a:chOff x="0" y="776288"/>
            <a:chExt cx="8991600" cy="5624512"/>
          </a:xfrm>
        </p:grpSpPr>
        <p:sp>
          <p:nvSpPr>
            <p:cNvPr id="4" name="Arc 70"/>
            <p:cNvSpPr>
              <a:spLocks/>
            </p:cNvSpPr>
            <p:nvPr/>
          </p:nvSpPr>
          <p:spPr bwMode="auto">
            <a:xfrm>
              <a:off x="0" y="5500688"/>
              <a:ext cx="7239000" cy="900112"/>
            </a:xfrm>
            <a:custGeom>
              <a:avLst/>
              <a:gdLst>
                <a:gd name="T0" fmla="*/ 0 w 43195"/>
                <a:gd name="T1" fmla="*/ 2147483647 h 22154"/>
                <a:gd name="T2" fmla="*/ 2147483647 w 43195"/>
                <a:gd name="T3" fmla="*/ 2147483647 h 22154"/>
                <a:gd name="T4" fmla="*/ 2147483647 w 43195"/>
                <a:gd name="T5" fmla="*/ 2147483647 h 22154"/>
                <a:gd name="T6" fmla="*/ 0 60000 65536"/>
                <a:gd name="T7" fmla="*/ 0 60000 65536"/>
                <a:gd name="T8" fmla="*/ 0 60000 65536"/>
                <a:gd name="T9" fmla="*/ 0 w 43195"/>
                <a:gd name="T10" fmla="*/ 0 h 22154"/>
                <a:gd name="T11" fmla="*/ 43195 w 43195"/>
                <a:gd name="T12" fmla="*/ 22154 h 22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2154" fill="none" extrusionOk="0">
                  <a:moveTo>
                    <a:pt x="0" y="21124"/>
                  </a:moveTo>
                  <a:cubicBezTo>
                    <a:pt x="259" y="9382"/>
                    <a:pt x="985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21784"/>
                    <a:pt x="43192" y="21969"/>
                    <a:pt x="43187" y="22153"/>
                  </a:cubicBezTo>
                </a:path>
                <a:path w="43195" h="22154" stroke="0" extrusionOk="0">
                  <a:moveTo>
                    <a:pt x="0" y="21124"/>
                  </a:moveTo>
                  <a:cubicBezTo>
                    <a:pt x="259" y="9382"/>
                    <a:pt x="9851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21784"/>
                    <a:pt x="43192" y="21969"/>
                    <a:pt x="43187" y="22153"/>
                  </a:cubicBezTo>
                  <a:lnTo>
                    <a:pt x="21595" y="21600"/>
                  </a:lnTo>
                  <a:lnTo>
                    <a:pt x="0" y="21124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73"/>
            <p:cNvSpPr txBox="1">
              <a:spLocks noChangeArrowheads="1"/>
            </p:cNvSpPr>
            <p:nvPr/>
          </p:nvSpPr>
          <p:spPr bwMode="auto">
            <a:xfrm>
              <a:off x="3124200" y="5926138"/>
              <a:ext cx="7620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Earth </a:t>
              </a:r>
            </a:p>
          </p:txBody>
        </p:sp>
        <p:sp>
          <p:nvSpPr>
            <p:cNvPr id="6" name="Freeform 69" descr="Wide upward diagonal"/>
            <p:cNvSpPr>
              <a:spLocks/>
            </p:cNvSpPr>
            <p:nvPr/>
          </p:nvSpPr>
          <p:spPr bwMode="auto">
            <a:xfrm>
              <a:off x="381000" y="46307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wdUpDiag">
              <a:fgClr>
                <a:srgbClr val="CCFF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8" descr="Wide downward diagonal"/>
            <p:cNvSpPr>
              <a:spLocks/>
            </p:cNvSpPr>
            <p:nvPr/>
          </p:nvSpPr>
          <p:spPr bwMode="auto">
            <a:xfrm>
              <a:off x="381000" y="37925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wdDnDiag">
              <a:fgClr>
                <a:srgbClr val="66CC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7" descr="Light upward diagonal"/>
            <p:cNvSpPr>
              <a:spLocks/>
            </p:cNvSpPr>
            <p:nvPr/>
          </p:nvSpPr>
          <p:spPr bwMode="auto">
            <a:xfrm>
              <a:off x="381000" y="2954338"/>
              <a:ext cx="6629400" cy="15240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ltUpDiag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6" descr="Light downward diagonal"/>
            <p:cNvSpPr>
              <a:spLocks/>
            </p:cNvSpPr>
            <p:nvPr/>
          </p:nvSpPr>
          <p:spPr bwMode="auto">
            <a:xfrm>
              <a:off x="381000" y="1811338"/>
              <a:ext cx="6629400" cy="1981200"/>
            </a:xfrm>
            <a:custGeom>
              <a:avLst/>
              <a:gdLst>
                <a:gd name="T0" fmla="*/ 0 w 4176"/>
                <a:gd name="T1" fmla="*/ 2147483647 h 576"/>
                <a:gd name="T2" fmla="*/ 0 w 4176"/>
                <a:gd name="T3" fmla="*/ 2147483647 h 576"/>
                <a:gd name="T4" fmla="*/ 2147483647 w 4176"/>
                <a:gd name="T5" fmla="*/ 2147483647 h 576"/>
                <a:gd name="T6" fmla="*/ 2147483647 w 4176"/>
                <a:gd name="T7" fmla="*/ 2147483647 h 576"/>
                <a:gd name="T8" fmla="*/ 2147483647 w 4176"/>
                <a:gd name="T9" fmla="*/ 2147483647 h 576"/>
                <a:gd name="T10" fmla="*/ 2147483647 w 4176"/>
                <a:gd name="T11" fmla="*/ 2147483647 h 576"/>
                <a:gd name="T12" fmla="*/ 2147483647 w 4176"/>
                <a:gd name="T13" fmla="*/ 2147483647 h 576"/>
                <a:gd name="T14" fmla="*/ 2147483647 w 4176"/>
                <a:gd name="T15" fmla="*/ 2147483647 h 576"/>
                <a:gd name="T16" fmla="*/ 2147483647 w 4176"/>
                <a:gd name="T17" fmla="*/ 2147483647 h 576"/>
                <a:gd name="T18" fmla="*/ 2147483647 w 4176"/>
                <a:gd name="T19" fmla="*/ 2147483647 h 576"/>
                <a:gd name="T20" fmla="*/ 2147483647 w 4176"/>
                <a:gd name="T21" fmla="*/ 2147483647 h 576"/>
                <a:gd name="T22" fmla="*/ 2147483647 w 4176"/>
                <a:gd name="T23" fmla="*/ 2147483647 h 576"/>
                <a:gd name="T24" fmla="*/ 2147483647 w 4176"/>
                <a:gd name="T25" fmla="*/ 2147483647 h 576"/>
                <a:gd name="T26" fmla="*/ 2147483647 w 4176"/>
                <a:gd name="T27" fmla="*/ 2147483647 h 576"/>
                <a:gd name="T28" fmla="*/ 2147483647 w 4176"/>
                <a:gd name="T29" fmla="*/ 2147483647 h 576"/>
                <a:gd name="T30" fmla="*/ 2147483647 w 4176"/>
                <a:gd name="T31" fmla="*/ 2147483647 h 576"/>
                <a:gd name="T32" fmla="*/ 2147483647 w 4176"/>
                <a:gd name="T33" fmla="*/ 2147483647 h 576"/>
                <a:gd name="T34" fmla="*/ 2147483647 w 4176"/>
                <a:gd name="T35" fmla="*/ 0 h 576"/>
                <a:gd name="T36" fmla="*/ 2147483647 w 4176"/>
                <a:gd name="T37" fmla="*/ 0 h 576"/>
                <a:gd name="T38" fmla="*/ 2147483647 w 4176"/>
                <a:gd name="T39" fmla="*/ 0 h 576"/>
                <a:gd name="T40" fmla="*/ 2147483647 w 4176"/>
                <a:gd name="T41" fmla="*/ 0 h 576"/>
                <a:gd name="T42" fmla="*/ 2147483647 w 4176"/>
                <a:gd name="T43" fmla="*/ 2147483647 h 576"/>
                <a:gd name="T44" fmla="*/ 2147483647 w 4176"/>
                <a:gd name="T45" fmla="*/ 2147483647 h 576"/>
                <a:gd name="T46" fmla="*/ 2147483647 w 4176"/>
                <a:gd name="T47" fmla="*/ 2147483647 h 576"/>
                <a:gd name="T48" fmla="*/ 2147483647 w 4176"/>
                <a:gd name="T49" fmla="*/ 2147483647 h 576"/>
                <a:gd name="T50" fmla="*/ 2147483647 w 4176"/>
                <a:gd name="T51" fmla="*/ 2147483647 h 576"/>
                <a:gd name="T52" fmla="*/ 2147483647 w 4176"/>
                <a:gd name="T53" fmla="*/ 2147483647 h 576"/>
                <a:gd name="T54" fmla="*/ 0 w 4176"/>
                <a:gd name="T55" fmla="*/ 2147483647 h 5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576"/>
                <a:gd name="T86" fmla="*/ 4176 w 4176"/>
                <a:gd name="T87" fmla="*/ 576 h 5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576">
                  <a:moveTo>
                    <a:pt x="0" y="240"/>
                  </a:moveTo>
                  <a:lnTo>
                    <a:pt x="0" y="576"/>
                  </a:lnTo>
                  <a:lnTo>
                    <a:pt x="288" y="480"/>
                  </a:lnTo>
                  <a:lnTo>
                    <a:pt x="528" y="432"/>
                  </a:lnTo>
                  <a:lnTo>
                    <a:pt x="816" y="384"/>
                  </a:lnTo>
                  <a:lnTo>
                    <a:pt x="1152" y="384"/>
                  </a:lnTo>
                  <a:lnTo>
                    <a:pt x="1680" y="336"/>
                  </a:lnTo>
                  <a:lnTo>
                    <a:pt x="2256" y="336"/>
                  </a:lnTo>
                  <a:lnTo>
                    <a:pt x="2736" y="336"/>
                  </a:lnTo>
                  <a:lnTo>
                    <a:pt x="3168" y="384"/>
                  </a:lnTo>
                  <a:lnTo>
                    <a:pt x="3648" y="432"/>
                  </a:lnTo>
                  <a:lnTo>
                    <a:pt x="3936" y="480"/>
                  </a:lnTo>
                  <a:lnTo>
                    <a:pt x="4176" y="576"/>
                  </a:lnTo>
                  <a:lnTo>
                    <a:pt x="4176" y="240"/>
                  </a:lnTo>
                  <a:lnTo>
                    <a:pt x="3888" y="144"/>
                  </a:lnTo>
                  <a:lnTo>
                    <a:pt x="3600" y="96"/>
                  </a:lnTo>
                  <a:lnTo>
                    <a:pt x="3264" y="48"/>
                  </a:lnTo>
                  <a:lnTo>
                    <a:pt x="2784" y="0"/>
                  </a:lnTo>
                  <a:lnTo>
                    <a:pt x="2304" y="0"/>
                  </a:lnTo>
                  <a:lnTo>
                    <a:pt x="1776" y="0"/>
                  </a:lnTo>
                  <a:lnTo>
                    <a:pt x="1536" y="0"/>
                  </a:lnTo>
                  <a:lnTo>
                    <a:pt x="1008" y="48"/>
                  </a:lnTo>
                  <a:lnTo>
                    <a:pt x="816" y="48"/>
                  </a:lnTo>
                  <a:lnTo>
                    <a:pt x="624" y="96"/>
                  </a:lnTo>
                  <a:lnTo>
                    <a:pt x="480" y="96"/>
                  </a:lnTo>
                  <a:lnTo>
                    <a:pt x="288" y="144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ltDnDiag">
              <a:fgClr>
                <a:srgbClr val="0000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914400" y="776288"/>
            <a:ext cx="1600200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lip" r:id="rId4" imgW="4487863" imgH="3116263" progId="MS_ClipArt_Gallery.2">
                    <p:embed/>
                  </p:oleObj>
                </mc:Choice>
                <mc:Fallback>
                  <p:oleObj name="Clip" r:id="rId4" imgW="4487863" imgH="31162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776288"/>
                          <a:ext cx="1600200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84"/>
            <p:cNvSpPr>
              <a:spLocks noChangeShapeType="1"/>
            </p:cNvSpPr>
            <p:nvPr/>
          </p:nvSpPr>
          <p:spPr bwMode="auto">
            <a:xfrm flipV="1">
              <a:off x="685800" y="1658938"/>
              <a:ext cx="106680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7"/>
            <p:cNvSpPr>
              <a:spLocks noChangeShapeType="1"/>
            </p:cNvSpPr>
            <p:nvPr/>
          </p:nvSpPr>
          <p:spPr bwMode="auto">
            <a:xfrm flipV="1">
              <a:off x="914400" y="2649538"/>
              <a:ext cx="144780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8"/>
            <p:cNvSpPr>
              <a:spLocks noChangeShapeType="1"/>
            </p:cNvSpPr>
            <p:nvPr/>
          </p:nvSpPr>
          <p:spPr bwMode="auto">
            <a:xfrm>
              <a:off x="2438400" y="2649538"/>
              <a:ext cx="365760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5"/>
            <p:cNvSpPr>
              <a:spLocks noChangeShapeType="1"/>
            </p:cNvSpPr>
            <p:nvPr/>
          </p:nvSpPr>
          <p:spPr bwMode="auto">
            <a:xfrm>
              <a:off x="1905000" y="1658938"/>
              <a:ext cx="4495800" cy="358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0"/>
            <p:cNvSpPr>
              <a:spLocks noChangeShapeType="1"/>
            </p:cNvSpPr>
            <p:nvPr/>
          </p:nvSpPr>
          <p:spPr bwMode="auto">
            <a:xfrm>
              <a:off x="1676400" y="5087938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83"/>
            <p:cNvSpPr txBox="1">
              <a:spLocks noChangeArrowheads="1"/>
            </p:cNvSpPr>
            <p:nvPr/>
          </p:nvSpPr>
          <p:spPr bwMode="auto">
            <a:xfrm>
              <a:off x="2819400" y="5072063"/>
              <a:ext cx="2209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Ground wave</a:t>
              </a:r>
            </a:p>
          </p:txBody>
        </p:sp>
        <p:sp>
          <p:nvSpPr>
            <p:cNvPr id="17" name="Text Box 82"/>
            <p:cNvSpPr txBox="1">
              <a:spLocks noChangeArrowheads="1"/>
            </p:cNvSpPr>
            <p:nvPr/>
          </p:nvSpPr>
          <p:spPr bwMode="auto">
            <a:xfrm>
              <a:off x="2819400" y="4630738"/>
              <a:ext cx="2209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Space wave</a:t>
              </a:r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 rot="880604">
              <a:off x="5791200" y="5443538"/>
              <a:ext cx="137160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Receiver</a:t>
              </a:r>
            </a:p>
          </p:txBody>
        </p:sp>
        <p:sp>
          <p:nvSpPr>
            <p:cNvPr id="19" name="Text Box 71"/>
            <p:cNvSpPr txBox="1">
              <a:spLocks noChangeArrowheads="1"/>
            </p:cNvSpPr>
            <p:nvPr/>
          </p:nvSpPr>
          <p:spPr bwMode="auto">
            <a:xfrm rot="20625212">
              <a:off x="152400" y="5443538"/>
              <a:ext cx="1447800" cy="40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Transmitter</a:t>
              </a:r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1676400" y="5392738"/>
              <a:ext cx="4038600" cy="152400"/>
            </a:xfrm>
            <a:custGeom>
              <a:avLst/>
              <a:gdLst>
                <a:gd name="T0" fmla="*/ 0 w 2538"/>
                <a:gd name="T1" fmla="*/ 2147483647 h 72"/>
                <a:gd name="T2" fmla="*/ 2147483647 w 2538"/>
                <a:gd name="T3" fmla="*/ 2147483647 h 72"/>
                <a:gd name="T4" fmla="*/ 2147483647 w 2538"/>
                <a:gd name="T5" fmla="*/ 0 h 72"/>
                <a:gd name="T6" fmla="*/ 2147483647 w 2538"/>
                <a:gd name="T7" fmla="*/ 2147483647 h 72"/>
                <a:gd name="T8" fmla="*/ 2147483647 w 2538"/>
                <a:gd name="T9" fmla="*/ 2147483647 h 72"/>
                <a:gd name="T10" fmla="*/ 2147483647 w 2538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8"/>
                <a:gd name="T19" fmla="*/ 0 h 72"/>
                <a:gd name="T20" fmla="*/ 2538 w 25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8" h="72">
                  <a:moveTo>
                    <a:pt x="0" y="54"/>
                  </a:moveTo>
                  <a:cubicBezTo>
                    <a:pt x="140" y="19"/>
                    <a:pt x="305" y="32"/>
                    <a:pt x="441" y="27"/>
                  </a:cubicBezTo>
                  <a:cubicBezTo>
                    <a:pt x="696" y="18"/>
                    <a:pt x="951" y="6"/>
                    <a:pt x="1206" y="0"/>
                  </a:cubicBezTo>
                  <a:cubicBezTo>
                    <a:pt x="1568" y="7"/>
                    <a:pt x="1923" y="29"/>
                    <a:pt x="2286" y="36"/>
                  </a:cubicBezTo>
                  <a:cubicBezTo>
                    <a:pt x="2353" y="44"/>
                    <a:pt x="2417" y="55"/>
                    <a:pt x="2484" y="63"/>
                  </a:cubicBezTo>
                  <a:cubicBezTo>
                    <a:pt x="2502" y="65"/>
                    <a:pt x="2538" y="72"/>
                    <a:pt x="2538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4"/>
            <p:cNvSpPr>
              <a:spLocks noChangeShapeType="1"/>
            </p:cNvSpPr>
            <p:nvPr/>
          </p:nvSpPr>
          <p:spPr bwMode="auto">
            <a:xfrm flipH="1">
              <a:off x="7315200" y="356393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8"/>
            <p:cNvSpPr>
              <a:spLocks noChangeShapeType="1"/>
            </p:cNvSpPr>
            <p:nvPr/>
          </p:nvSpPr>
          <p:spPr bwMode="auto">
            <a:xfrm>
              <a:off x="7315200" y="2605088"/>
              <a:ext cx="0" cy="958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 flipH="1">
              <a:off x="7315200" y="5240338"/>
              <a:ext cx="0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3"/>
            <p:cNvSpPr>
              <a:spLocks noChangeShapeType="1"/>
            </p:cNvSpPr>
            <p:nvPr/>
          </p:nvSpPr>
          <p:spPr bwMode="auto">
            <a:xfrm flipH="1">
              <a:off x="7315200" y="4402138"/>
              <a:ext cx="0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>
              <a:off x="7010400" y="260508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5"/>
            <p:cNvSpPr>
              <a:spLocks noChangeShapeType="1"/>
            </p:cNvSpPr>
            <p:nvPr/>
          </p:nvSpPr>
          <p:spPr bwMode="auto">
            <a:xfrm>
              <a:off x="7010400" y="356393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6"/>
            <p:cNvSpPr>
              <a:spLocks noChangeShapeType="1"/>
            </p:cNvSpPr>
            <p:nvPr/>
          </p:nvSpPr>
          <p:spPr bwMode="auto">
            <a:xfrm>
              <a:off x="7010400" y="4402138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auto">
            <a:xfrm>
              <a:off x="7010400" y="5284788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1"/>
            <p:cNvSpPr>
              <a:spLocks noChangeShapeType="1"/>
            </p:cNvSpPr>
            <p:nvPr/>
          </p:nvSpPr>
          <p:spPr bwMode="auto">
            <a:xfrm>
              <a:off x="7010400" y="6122988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96"/>
            <p:cNvSpPr txBox="1">
              <a:spLocks noChangeArrowheads="1"/>
            </p:cNvSpPr>
            <p:nvPr/>
          </p:nvSpPr>
          <p:spPr bwMode="auto">
            <a:xfrm>
              <a:off x="7391400" y="2786063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chemeClr val="accent1"/>
                  </a:solidFill>
                  <a:latin typeface="Times New Roman" pitchFamily="18" charset="0"/>
                </a:rPr>
                <a:t>Ionosphere (</a:t>
              </a:r>
              <a:r>
                <a:rPr lang="en-US" altLang="en-US" sz="1600" dirty="0">
                  <a:solidFill>
                    <a:schemeClr val="accent1"/>
                  </a:solidFill>
                  <a:latin typeface="Times New Roman" pitchFamily="18" charset="0"/>
                </a:rPr>
                <a:t>80 - 720 km)</a:t>
              </a:r>
            </a:p>
          </p:txBody>
        </p:sp>
        <p:sp>
          <p:nvSpPr>
            <p:cNvPr id="31" name="Text Box 95"/>
            <p:cNvSpPr txBox="1">
              <a:spLocks noChangeArrowheads="1"/>
            </p:cNvSpPr>
            <p:nvPr/>
          </p:nvSpPr>
          <p:spPr bwMode="auto">
            <a:xfrm>
              <a:off x="7391400" y="36401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Mesosphere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50 - 80 km)</a:t>
              </a:r>
            </a:p>
          </p:txBody>
        </p:sp>
        <p:sp>
          <p:nvSpPr>
            <p:cNvPr id="32" name="Text Box 94"/>
            <p:cNvSpPr txBox="1">
              <a:spLocks noChangeArrowheads="1"/>
            </p:cNvSpPr>
            <p:nvPr/>
          </p:nvSpPr>
          <p:spPr bwMode="auto">
            <a:xfrm>
              <a:off x="7391400" y="45545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Stratosphere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12 - 50 km)</a:t>
              </a:r>
            </a:p>
          </p:txBody>
        </p:sp>
        <p:sp>
          <p:nvSpPr>
            <p:cNvPr id="33" name="Text Box 92"/>
            <p:cNvSpPr txBox="1">
              <a:spLocks noChangeArrowheads="1"/>
            </p:cNvSpPr>
            <p:nvPr/>
          </p:nvSpPr>
          <p:spPr bwMode="auto">
            <a:xfrm>
              <a:off x="7391400" y="5392738"/>
              <a:ext cx="1600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1"/>
                  </a:solidFill>
                  <a:latin typeface="Times New Roman" pitchFamily="18" charset="0"/>
                </a:rPr>
                <a:t>Troposphere (</a:t>
              </a: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0 - 12 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7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transmissions are easy</a:t>
            </a:r>
          </a:p>
          <a:p>
            <a:pPr lvl="1"/>
            <a:r>
              <a:rPr lang="en-US" dirty="0" smtClean="0"/>
              <a:t>FM/AM radio for example</a:t>
            </a:r>
          </a:p>
          <a:p>
            <a:r>
              <a:rPr lang="en-US" dirty="0" smtClean="0"/>
              <a:t>Two way isn’t that hard either</a:t>
            </a:r>
          </a:p>
        </p:txBody>
      </p:sp>
    </p:spTree>
    <p:extLst>
      <p:ext uri="{BB962C8B-B14F-4D97-AF65-F5344CB8AC3E}">
        <p14:creationId xmlns:p14="http://schemas.microsoft.com/office/powerpoint/2010/main" val="15367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Issue: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 separate stuff out, that’s great…</a:t>
            </a:r>
          </a:p>
          <a:p>
            <a:r>
              <a:rPr lang="en-US" dirty="0" smtClean="0"/>
              <a:t>We have lots of cell phones</a:t>
            </a:r>
          </a:p>
          <a:p>
            <a:r>
              <a:rPr lang="en-US" dirty="0" smtClean="0"/>
              <a:t>How can we all use them at the same time?</a:t>
            </a:r>
          </a:p>
          <a:p>
            <a:r>
              <a:rPr lang="en-US" dirty="0" smtClean="0"/>
              <a:t>Consider a walky-talky:</a:t>
            </a:r>
          </a:p>
          <a:p>
            <a:pPr lvl="1"/>
            <a:r>
              <a:rPr lang="en-US" dirty="0" smtClean="0"/>
              <a:t>Can you carry on multiple conversations at once?</a:t>
            </a:r>
          </a:p>
          <a:p>
            <a:pPr lvl="1"/>
            <a:endParaRPr lang="en-US" dirty="0"/>
          </a:p>
          <a:p>
            <a:r>
              <a:rPr lang="en-US" dirty="0" smtClean="0"/>
              <a:t>Enter the need: multiplexing</a:t>
            </a:r>
          </a:p>
          <a:p>
            <a:pPr lvl="1"/>
            <a:r>
              <a:rPr lang="en-US" dirty="0" smtClean="0"/>
              <a:t>Let’s us carry multiple signals over a single shared medium</a:t>
            </a:r>
          </a:p>
          <a:p>
            <a:pPr lvl="1"/>
            <a:r>
              <a:rPr lang="en-US" dirty="0" smtClean="0"/>
              <a:t>Can be a cable or a radio wave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94" y="0"/>
            <a:ext cx="5281885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Multiplexing: 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oldie but a goodie!!</a:t>
            </a:r>
          </a:p>
          <a:p>
            <a:r>
              <a:rPr lang="en-US" dirty="0" smtClean="0"/>
              <a:t>Frequency Division Multiple Access</a:t>
            </a:r>
          </a:p>
          <a:p>
            <a:pPr lvl="1"/>
            <a:r>
              <a:rPr lang="en-US" dirty="0" smtClean="0"/>
              <a:t>Basically: divide up our frequency into small pieces for each user</a:t>
            </a:r>
          </a:p>
          <a:p>
            <a:pPr lvl="1"/>
            <a:r>
              <a:rPr lang="en-US" dirty="0" smtClean="0"/>
              <a:t>These are called channels</a:t>
            </a:r>
          </a:p>
          <a:p>
            <a:r>
              <a:rPr lang="en-US" dirty="0" smtClean="0"/>
              <a:t>Pros: easy and works great!</a:t>
            </a:r>
          </a:p>
          <a:p>
            <a:r>
              <a:rPr lang="en-US" dirty="0" smtClean="0"/>
              <a:t>Crosstalk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technology</a:t>
            </a:r>
          </a:p>
          <a:p>
            <a:r>
              <a:rPr lang="en-US" dirty="0" smtClean="0"/>
              <a:t>Original analog cell phones</a:t>
            </a:r>
          </a:p>
          <a:p>
            <a:endParaRPr lang="en-US" dirty="0"/>
          </a:p>
        </p:txBody>
      </p:sp>
      <p:sp>
        <p:nvSpPr>
          <p:cNvPr id="4" name="Line 57"/>
          <p:cNvSpPr>
            <a:spLocks noChangeShapeType="1"/>
          </p:cNvSpPr>
          <p:nvPr/>
        </p:nvSpPr>
        <p:spPr bwMode="auto">
          <a:xfrm>
            <a:off x="6303120" y="5380011"/>
            <a:ext cx="6172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647607" y="4821070"/>
            <a:ext cx="914400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7562007" y="4822657"/>
            <a:ext cx="914400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8474820" y="4824245"/>
            <a:ext cx="914400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10152807" y="473058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10762407" y="4829007"/>
            <a:ext cx="914400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n</a:t>
            </a:r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>
            <a:off x="6647607" y="5354470"/>
            <a:ext cx="0" cy="533400"/>
          </a:xfrm>
          <a:prstGeom prst="line">
            <a:avLst/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>
            <a:off x="11676807" y="5354470"/>
            <a:ext cx="0" cy="533400"/>
          </a:xfrm>
          <a:prstGeom prst="line">
            <a:avLst/>
          </a:pr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6647607" y="5735470"/>
            <a:ext cx="50292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7562007" y="5811670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Total bandwidth</a:t>
            </a: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9390807" y="4825832"/>
            <a:ext cx="838200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31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7"/>
          <p:cNvSpPr>
            <a:spLocks noChangeShapeType="1"/>
          </p:cNvSpPr>
          <p:nvPr/>
        </p:nvSpPr>
        <p:spPr bwMode="auto">
          <a:xfrm flipH="1">
            <a:off x="1517009" y="2014511"/>
            <a:ext cx="3030538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272409" y="1747811"/>
            <a:ext cx="12112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1</a:t>
            </a: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 flipH="1">
            <a:off x="1493197" y="2911448"/>
            <a:ext cx="302895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2180584" y="2406623"/>
            <a:ext cx="19351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Frequency 2 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34309" y="2690786"/>
            <a:ext cx="12112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2</a:t>
            </a:r>
          </a:p>
        </p:txBody>
      </p:sp>
      <p:sp>
        <p:nvSpPr>
          <p:cNvPr id="9" name="Freeform 67"/>
          <p:cNvSpPr>
            <a:spLocks/>
          </p:cNvSpPr>
          <p:nvPr/>
        </p:nvSpPr>
        <p:spPr bwMode="auto">
          <a:xfrm>
            <a:off x="5160322" y="1995461"/>
            <a:ext cx="374650" cy="3155950"/>
          </a:xfrm>
          <a:custGeom>
            <a:avLst/>
            <a:gdLst>
              <a:gd name="T0" fmla="*/ 2147483647 w 139"/>
              <a:gd name="T1" fmla="*/ 0 h 941"/>
              <a:gd name="T2" fmla="*/ 2147483647 w 139"/>
              <a:gd name="T3" fmla="*/ 0 h 941"/>
              <a:gd name="T4" fmla="*/ 0 w 139"/>
              <a:gd name="T5" fmla="*/ 2147483647 h 941"/>
              <a:gd name="T6" fmla="*/ 2147483647 w 139"/>
              <a:gd name="T7" fmla="*/ 2147483647 h 941"/>
              <a:gd name="T8" fmla="*/ 2147483647 w 139"/>
              <a:gd name="T9" fmla="*/ 0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941"/>
              <a:gd name="T17" fmla="*/ 139 w 139"/>
              <a:gd name="T18" fmla="*/ 941 h 9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941">
                <a:moveTo>
                  <a:pt x="139" y="2"/>
                </a:moveTo>
                <a:lnTo>
                  <a:pt x="124" y="0"/>
                </a:lnTo>
                <a:lnTo>
                  <a:pt x="0" y="940"/>
                </a:lnTo>
                <a:lnTo>
                  <a:pt x="14" y="941"/>
                </a:lnTo>
                <a:lnTo>
                  <a:pt x="139" y="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68"/>
          <p:cNvSpPr>
            <a:spLocks/>
          </p:cNvSpPr>
          <p:nvPr/>
        </p:nvSpPr>
        <p:spPr bwMode="auto">
          <a:xfrm>
            <a:off x="5514334" y="1995461"/>
            <a:ext cx="358775" cy="3155950"/>
          </a:xfrm>
          <a:custGeom>
            <a:avLst/>
            <a:gdLst>
              <a:gd name="T0" fmla="*/ 2147483647 w 140"/>
              <a:gd name="T1" fmla="*/ 0 h 941"/>
              <a:gd name="T2" fmla="*/ 0 w 140"/>
              <a:gd name="T3" fmla="*/ 0 h 941"/>
              <a:gd name="T4" fmla="*/ 2147483647 w 140"/>
              <a:gd name="T5" fmla="*/ 2147483647 h 941"/>
              <a:gd name="T6" fmla="*/ 2147483647 w 140"/>
              <a:gd name="T7" fmla="*/ 2147483647 h 941"/>
              <a:gd name="T8" fmla="*/ 2147483647 w 140"/>
              <a:gd name="T9" fmla="*/ 0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941"/>
              <a:gd name="T17" fmla="*/ 140 w 140"/>
              <a:gd name="T18" fmla="*/ 941 h 9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941">
                <a:moveTo>
                  <a:pt x="14" y="0"/>
                </a:moveTo>
                <a:lnTo>
                  <a:pt x="0" y="2"/>
                </a:lnTo>
                <a:lnTo>
                  <a:pt x="126" y="941"/>
                </a:lnTo>
                <a:lnTo>
                  <a:pt x="140" y="94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5168259" y="4449736"/>
            <a:ext cx="612775" cy="673100"/>
          </a:xfrm>
          <a:custGeom>
            <a:avLst/>
            <a:gdLst>
              <a:gd name="T0" fmla="*/ 0 w 260"/>
              <a:gd name="T1" fmla="*/ 2147483647 h 200"/>
              <a:gd name="T2" fmla="*/ 2147483647 w 260"/>
              <a:gd name="T3" fmla="*/ 2147483647 h 200"/>
              <a:gd name="T4" fmla="*/ 2147483647 w 260"/>
              <a:gd name="T5" fmla="*/ 0 h 200"/>
              <a:gd name="T6" fmla="*/ 2147483647 w 260"/>
              <a:gd name="T7" fmla="*/ 0 h 200"/>
              <a:gd name="T8" fmla="*/ 0 w 26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00"/>
              <a:gd name="T17" fmla="*/ 260 w 26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00">
                <a:moveTo>
                  <a:pt x="0" y="188"/>
                </a:moveTo>
                <a:lnTo>
                  <a:pt x="9" y="200"/>
                </a:lnTo>
                <a:lnTo>
                  <a:pt x="260" y="12"/>
                </a:lnTo>
                <a:lnTo>
                  <a:pt x="25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70"/>
          <p:cNvSpPr>
            <a:spLocks/>
          </p:cNvSpPr>
          <p:nvPr/>
        </p:nvSpPr>
        <p:spPr bwMode="auto">
          <a:xfrm>
            <a:off x="5334947" y="3868711"/>
            <a:ext cx="466725" cy="673100"/>
          </a:xfrm>
          <a:custGeom>
            <a:avLst/>
            <a:gdLst>
              <a:gd name="T0" fmla="*/ 2147483647 w 197"/>
              <a:gd name="T1" fmla="*/ 2147483647 h 200"/>
              <a:gd name="T2" fmla="*/ 2147483647 w 197"/>
              <a:gd name="T3" fmla="*/ 2147483647 h 200"/>
              <a:gd name="T4" fmla="*/ 2147483647 w 197"/>
              <a:gd name="T5" fmla="*/ 0 h 200"/>
              <a:gd name="T6" fmla="*/ 0 w 197"/>
              <a:gd name="T7" fmla="*/ 0 h 200"/>
              <a:gd name="T8" fmla="*/ 2147483647 w 197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00"/>
              <a:gd name="T17" fmla="*/ 197 w 197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00">
                <a:moveTo>
                  <a:pt x="188" y="200"/>
                </a:moveTo>
                <a:lnTo>
                  <a:pt x="197" y="188"/>
                </a:lnTo>
                <a:lnTo>
                  <a:pt x="10" y="0"/>
                </a:lnTo>
                <a:lnTo>
                  <a:pt x="0" y="13"/>
                </a:lnTo>
                <a:lnTo>
                  <a:pt x="188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71"/>
          <p:cNvSpPr>
            <a:spLocks/>
          </p:cNvSpPr>
          <p:nvPr/>
        </p:nvSpPr>
        <p:spPr bwMode="auto">
          <a:xfrm>
            <a:off x="5358759" y="3241648"/>
            <a:ext cx="319088" cy="673100"/>
          </a:xfrm>
          <a:custGeom>
            <a:avLst/>
            <a:gdLst>
              <a:gd name="T0" fmla="*/ 0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2147483647 w 135"/>
              <a:gd name="T7" fmla="*/ 0 h 200"/>
              <a:gd name="T8" fmla="*/ 0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0" y="187"/>
                </a:moveTo>
                <a:lnTo>
                  <a:pt x="11" y="200"/>
                </a:lnTo>
                <a:lnTo>
                  <a:pt x="135" y="11"/>
                </a:lnTo>
                <a:lnTo>
                  <a:pt x="125" y="0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72"/>
          <p:cNvSpPr>
            <a:spLocks/>
          </p:cNvSpPr>
          <p:nvPr/>
        </p:nvSpPr>
        <p:spPr bwMode="auto">
          <a:xfrm>
            <a:off x="5263509" y="4514823"/>
            <a:ext cx="617538" cy="673100"/>
          </a:xfrm>
          <a:custGeom>
            <a:avLst/>
            <a:gdLst>
              <a:gd name="T0" fmla="*/ 2147483647 w 260"/>
              <a:gd name="T1" fmla="*/ 2147483647 h 200"/>
              <a:gd name="T2" fmla="*/ 2147483647 w 260"/>
              <a:gd name="T3" fmla="*/ 2147483647 h 200"/>
              <a:gd name="T4" fmla="*/ 2147483647 w 260"/>
              <a:gd name="T5" fmla="*/ 0 h 200"/>
              <a:gd name="T6" fmla="*/ 0 w 260"/>
              <a:gd name="T7" fmla="*/ 0 h 200"/>
              <a:gd name="T8" fmla="*/ 2147483647 w 26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00"/>
              <a:gd name="T17" fmla="*/ 260 w 26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00">
                <a:moveTo>
                  <a:pt x="251" y="200"/>
                </a:moveTo>
                <a:lnTo>
                  <a:pt x="260" y="188"/>
                </a:lnTo>
                <a:lnTo>
                  <a:pt x="9" y="0"/>
                </a:lnTo>
                <a:lnTo>
                  <a:pt x="0" y="12"/>
                </a:lnTo>
                <a:lnTo>
                  <a:pt x="251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73"/>
          <p:cNvSpPr>
            <a:spLocks/>
          </p:cNvSpPr>
          <p:nvPr/>
        </p:nvSpPr>
        <p:spPr bwMode="auto">
          <a:xfrm>
            <a:off x="5255572" y="3887761"/>
            <a:ext cx="461962" cy="673100"/>
          </a:xfrm>
          <a:custGeom>
            <a:avLst/>
            <a:gdLst>
              <a:gd name="T0" fmla="*/ 0 w 197"/>
              <a:gd name="T1" fmla="*/ 2147483647 h 200"/>
              <a:gd name="T2" fmla="*/ 2147483647 w 197"/>
              <a:gd name="T3" fmla="*/ 2147483647 h 200"/>
              <a:gd name="T4" fmla="*/ 2147483647 w 197"/>
              <a:gd name="T5" fmla="*/ 0 h 200"/>
              <a:gd name="T6" fmla="*/ 2147483647 w 197"/>
              <a:gd name="T7" fmla="*/ 0 h 200"/>
              <a:gd name="T8" fmla="*/ 0 w 197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00"/>
              <a:gd name="T17" fmla="*/ 197 w 197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00">
                <a:moveTo>
                  <a:pt x="0" y="188"/>
                </a:moveTo>
                <a:lnTo>
                  <a:pt x="9" y="200"/>
                </a:lnTo>
                <a:lnTo>
                  <a:pt x="197" y="13"/>
                </a:lnTo>
                <a:lnTo>
                  <a:pt x="187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74"/>
          <p:cNvSpPr>
            <a:spLocks/>
          </p:cNvSpPr>
          <p:nvPr/>
        </p:nvSpPr>
        <p:spPr bwMode="auto">
          <a:xfrm>
            <a:off x="5358759" y="3241648"/>
            <a:ext cx="319088" cy="673100"/>
          </a:xfrm>
          <a:custGeom>
            <a:avLst/>
            <a:gdLst>
              <a:gd name="T0" fmla="*/ 2147483647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0 w 135"/>
              <a:gd name="T7" fmla="*/ 0 h 200"/>
              <a:gd name="T8" fmla="*/ 2147483647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5366697" y="1552548"/>
            <a:ext cx="300037" cy="4603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18" name="Freeform 79"/>
          <p:cNvSpPr>
            <a:spLocks/>
          </p:cNvSpPr>
          <p:nvPr/>
        </p:nvSpPr>
        <p:spPr bwMode="auto">
          <a:xfrm>
            <a:off x="5358759" y="3241648"/>
            <a:ext cx="319088" cy="673100"/>
          </a:xfrm>
          <a:custGeom>
            <a:avLst/>
            <a:gdLst>
              <a:gd name="T0" fmla="*/ 2147483647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0 w 135"/>
              <a:gd name="T7" fmla="*/ 0 h 200"/>
              <a:gd name="T8" fmla="*/ 2147483647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81"/>
          <p:cNvSpPr>
            <a:spLocks/>
          </p:cNvSpPr>
          <p:nvPr/>
        </p:nvSpPr>
        <p:spPr bwMode="auto">
          <a:xfrm>
            <a:off x="5358759" y="3241648"/>
            <a:ext cx="319088" cy="673100"/>
          </a:xfrm>
          <a:custGeom>
            <a:avLst/>
            <a:gdLst>
              <a:gd name="T0" fmla="*/ 2147483647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0 w 135"/>
              <a:gd name="T7" fmla="*/ 0 h 200"/>
              <a:gd name="T8" fmla="*/ 2147483647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83"/>
          <p:cNvSpPr>
            <a:spLocks/>
          </p:cNvSpPr>
          <p:nvPr/>
        </p:nvSpPr>
        <p:spPr bwMode="auto">
          <a:xfrm>
            <a:off x="5358759" y="3241648"/>
            <a:ext cx="319088" cy="673100"/>
          </a:xfrm>
          <a:custGeom>
            <a:avLst/>
            <a:gdLst>
              <a:gd name="T0" fmla="*/ 2147483647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0 w 135"/>
              <a:gd name="T7" fmla="*/ 0 h 200"/>
              <a:gd name="T8" fmla="*/ 2147483647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85"/>
          <p:cNvSpPr>
            <a:spLocks/>
          </p:cNvSpPr>
          <p:nvPr/>
        </p:nvSpPr>
        <p:spPr bwMode="auto">
          <a:xfrm>
            <a:off x="5374634" y="3259111"/>
            <a:ext cx="315913" cy="674687"/>
          </a:xfrm>
          <a:custGeom>
            <a:avLst/>
            <a:gdLst>
              <a:gd name="T0" fmla="*/ 2147483647 w 135"/>
              <a:gd name="T1" fmla="*/ 2147483647 h 200"/>
              <a:gd name="T2" fmla="*/ 2147483647 w 135"/>
              <a:gd name="T3" fmla="*/ 2147483647 h 200"/>
              <a:gd name="T4" fmla="*/ 2147483647 w 135"/>
              <a:gd name="T5" fmla="*/ 0 h 200"/>
              <a:gd name="T6" fmla="*/ 0 w 135"/>
              <a:gd name="T7" fmla="*/ 0 h 200"/>
              <a:gd name="T8" fmla="*/ 2147483647 w 135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4745984" y="5187923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Base Station</a:t>
            </a:r>
          </a:p>
        </p:txBody>
      </p:sp>
      <p:sp>
        <p:nvSpPr>
          <p:cNvPr id="23" name="Line 63"/>
          <p:cNvSpPr>
            <a:spLocks noChangeShapeType="1"/>
          </p:cNvSpPr>
          <p:nvPr/>
        </p:nvSpPr>
        <p:spPr bwMode="auto">
          <a:xfrm flipH="1">
            <a:off x="1439222" y="4094136"/>
            <a:ext cx="3030537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2167884" y="3627411"/>
            <a:ext cx="19367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Frequency n 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173984" y="3889348"/>
            <a:ext cx="1211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n</a:t>
            </a:r>
          </a:p>
        </p:txBody>
      </p:sp>
      <p:sp>
        <p:nvSpPr>
          <p:cNvPr id="26" name="Text Box 89"/>
          <p:cNvSpPr txBox="1">
            <a:spLocks noChangeArrowheads="1"/>
          </p:cNvSpPr>
          <p:nvPr/>
        </p:nvSpPr>
        <p:spPr bwMode="auto">
          <a:xfrm>
            <a:off x="326384" y="3178148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27" name="Text Box 90"/>
          <p:cNvSpPr txBox="1">
            <a:spLocks noChangeArrowheads="1"/>
          </p:cNvSpPr>
          <p:nvPr/>
        </p:nvSpPr>
        <p:spPr bwMode="auto">
          <a:xfrm>
            <a:off x="2337747" y="3060673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28" name="Text Box 91"/>
          <p:cNvSpPr txBox="1">
            <a:spLocks noChangeArrowheads="1"/>
          </p:cNvSpPr>
          <p:nvPr/>
        </p:nvSpPr>
        <p:spPr bwMode="auto">
          <a:xfrm>
            <a:off x="21584" y="5187923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Mobile Stations</a:t>
            </a:r>
          </a:p>
        </p:txBody>
      </p:sp>
      <p:sp>
        <p:nvSpPr>
          <p:cNvPr id="29" name="Rectangle 76"/>
          <p:cNvSpPr>
            <a:spLocks noChangeArrowheads="1"/>
          </p:cNvSpPr>
          <p:nvPr/>
        </p:nvSpPr>
        <p:spPr bwMode="auto">
          <a:xfrm>
            <a:off x="5333290" y="1367050"/>
            <a:ext cx="36512" cy="42386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5633327" y="1367050"/>
            <a:ext cx="34925" cy="42386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31" name="Rectangle 78"/>
          <p:cNvSpPr>
            <a:spLocks noChangeArrowheads="1"/>
          </p:cNvSpPr>
          <p:nvPr/>
        </p:nvSpPr>
        <p:spPr bwMode="auto">
          <a:xfrm>
            <a:off x="5349165" y="1551200"/>
            <a:ext cx="300037" cy="4603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5498459" y="1368398"/>
            <a:ext cx="36513" cy="62706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>
            <a:off x="8086015" y="4587054"/>
            <a:ext cx="3048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8"/>
          <p:cNvSpPr>
            <a:spLocks noChangeShapeType="1"/>
          </p:cNvSpPr>
          <p:nvPr/>
        </p:nvSpPr>
        <p:spPr bwMode="auto">
          <a:xfrm flipV="1">
            <a:off x="8086015" y="2072454"/>
            <a:ext cx="0" cy="24542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8086015" y="4060004"/>
            <a:ext cx="2593975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1</a:t>
            </a:r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8086015" y="3520254"/>
            <a:ext cx="2593975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2</a:t>
            </a:r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8086015" y="2545529"/>
            <a:ext cx="2593975" cy="5238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n</a:t>
            </a: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 rot="5400000">
            <a:off x="8988509" y="308607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324015" y="146285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Frequency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1134015" y="4282254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58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Multiplexing: TDMA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FDMA sucks… One user can hog the signal</a:t>
            </a:r>
          </a:p>
          <a:p>
            <a:r>
              <a:rPr lang="en-US" dirty="0" smtClean="0"/>
              <a:t>Solution: put them on a timer!</a:t>
            </a:r>
          </a:p>
          <a:p>
            <a:r>
              <a:rPr lang="en-US" dirty="0" smtClean="0"/>
              <a:t>Time Division Multiple Access</a:t>
            </a:r>
          </a:p>
          <a:p>
            <a:r>
              <a:rPr lang="en-US" dirty="0" smtClean="0"/>
              <a:t>2G technology here</a:t>
            </a:r>
          </a:p>
          <a:p>
            <a:pPr lvl="1"/>
            <a:r>
              <a:rPr lang="en-US" dirty="0" smtClean="0"/>
              <a:t>Essentially: digital voice</a:t>
            </a:r>
          </a:p>
          <a:p>
            <a:r>
              <a:rPr lang="en-US" dirty="0" smtClean="0"/>
              <a:t>Examples: GSM</a:t>
            </a:r>
          </a:p>
          <a:p>
            <a:r>
              <a:rPr lang="en-US" dirty="0" smtClean="0"/>
              <a:t>Used a lot in satellites</a:t>
            </a:r>
          </a:p>
          <a:p>
            <a:r>
              <a:rPr lang="en-US" dirty="0" smtClean="0"/>
              <a:t>Sync Overhead</a:t>
            </a:r>
          </a:p>
          <a:p>
            <a:r>
              <a:rPr lang="en-US" dirty="0" smtClean="0"/>
              <a:t>Collisions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1519954" y="626178"/>
            <a:ext cx="1143000" cy="4635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Time 1</a:t>
            </a: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2705817" y="1470728"/>
            <a:ext cx="1252537" cy="4778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Time 2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4491754" y="2710566"/>
            <a:ext cx="1143000" cy="4365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Time n</a:t>
            </a: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1192929" y="1948566"/>
            <a:ext cx="4865688" cy="31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1138954" y="1091316"/>
            <a:ext cx="4953000" cy="15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1192929" y="3142366"/>
            <a:ext cx="4865688" cy="31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3617042" y="2020003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2154" y="877003"/>
            <a:ext cx="914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1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72154" y="1699328"/>
            <a:ext cx="914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2</a:t>
            </a:r>
          </a:p>
        </p:txBody>
      </p:sp>
      <p:sp>
        <p:nvSpPr>
          <p:cNvPr id="13" name="Text Box 68"/>
          <p:cNvSpPr txBox="1">
            <a:spLocks noChangeArrowheads="1"/>
          </p:cNvSpPr>
          <p:nvPr/>
        </p:nvSpPr>
        <p:spPr bwMode="auto">
          <a:xfrm>
            <a:off x="72154" y="2918528"/>
            <a:ext cx="990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User n</a:t>
            </a: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 rot="16200000">
            <a:off x="1510" y="2339885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148354" y="3990091"/>
            <a:ext cx="259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Mobile Stations</a:t>
            </a:r>
          </a:p>
        </p:txBody>
      </p:sp>
      <p:sp>
        <p:nvSpPr>
          <p:cNvPr id="16" name="Freeform 72"/>
          <p:cNvSpPr>
            <a:spLocks/>
          </p:cNvSpPr>
          <p:nvPr/>
        </p:nvSpPr>
        <p:spPr bwMode="auto">
          <a:xfrm>
            <a:off x="6264992" y="780166"/>
            <a:ext cx="347662" cy="3043237"/>
          </a:xfrm>
          <a:custGeom>
            <a:avLst/>
            <a:gdLst>
              <a:gd name="T0" fmla="*/ 56343754 w 139"/>
              <a:gd name="T1" fmla="*/ 0 h 941"/>
              <a:gd name="T2" fmla="*/ 50083337 w 139"/>
              <a:gd name="T3" fmla="*/ 0 h 941"/>
              <a:gd name="T4" fmla="*/ 0 w 139"/>
              <a:gd name="T5" fmla="*/ 10455670 h 941"/>
              <a:gd name="T6" fmla="*/ 6260417 w 139"/>
              <a:gd name="T7" fmla="*/ 10455670 h 941"/>
              <a:gd name="T8" fmla="*/ 56343754 w 139"/>
              <a:gd name="T9" fmla="*/ 0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941"/>
              <a:gd name="T17" fmla="*/ 139 w 139"/>
              <a:gd name="T18" fmla="*/ 941 h 9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941">
                <a:moveTo>
                  <a:pt x="139" y="2"/>
                </a:moveTo>
                <a:lnTo>
                  <a:pt x="124" y="0"/>
                </a:lnTo>
                <a:lnTo>
                  <a:pt x="0" y="940"/>
                </a:lnTo>
                <a:lnTo>
                  <a:pt x="14" y="941"/>
                </a:lnTo>
                <a:lnTo>
                  <a:pt x="139" y="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73"/>
          <p:cNvSpPr>
            <a:spLocks/>
          </p:cNvSpPr>
          <p:nvPr/>
        </p:nvSpPr>
        <p:spPr bwMode="auto">
          <a:xfrm>
            <a:off x="6595192" y="780166"/>
            <a:ext cx="331787" cy="3043237"/>
          </a:xfrm>
          <a:custGeom>
            <a:avLst/>
            <a:gdLst>
              <a:gd name="T0" fmla="*/ 5638009 w 140"/>
              <a:gd name="T1" fmla="*/ 0 h 941"/>
              <a:gd name="T2" fmla="*/ 0 w 140"/>
              <a:gd name="T3" fmla="*/ 0 h 941"/>
              <a:gd name="T4" fmla="*/ 28194785 w 140"/>
              <a:gd name="T5" fmla="*/ 10455670 h 941"/>
              <a:gd name="T6" fmla="*/ 33832794 w 140"/>
              <a:gd name="T7" fmla="*/ 10455670 h 941"/>
              <a:gd name="T8" fmla="*/ 5638009 w 140"/>
              <a:gd name="T9" fmla="*/ 0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941"/>
              <a:gd name="T17" fmla="*/ 140 w 140"/>
              <a:gd name="T18" fmla="*/ 941 h 9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941">
                <a:moveTo>
                  <a:pt x="14" y="0"/>
                </a:moveTo>
                <a:lnTo>
                  <a:pt x="0" y="2"/>
                </a:lnTo>
                <a:lnTo>
                  <a:pt x="126" y="941"/>
                </a:lnTo>
                <a:lnTo>
                  <a:pt x="140" y="94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74"/>
          <p:cNvSpPr>
            <a:spLocks/>
          </p:cNvSpPr>
          <p:nvPr/>
        </p:nvSpPr>
        <p:spPr bwMode="auto">
          <a:xfrm>
            <a:off x="6272929" y="3147128"/>
            <a:ext cx="569913" cy="649288"/>
          </a:xfrm>
          <a:custGeom>
            <a:avLst/>
            <a:gdLst>
              <a:gd name="T0" fmla="*/ 0 w 260"/>
              <a:gd name="T1" fmla="*/ 0 h 200"/>
              <a:gd name="T2" fmla="*/ 4804805 w 260"/>
              <a:gd name="T3" fmla="*/ 0 h 200"/>
              <a:gd name="T4" fmla="*/ 33638019 w 260"/>
              <a:gd name="T5" fmla="*/ 0 h 200"/>
              <a:gd name="T6" fmla="*/ 33638019 w 260"/>
              <a:gd name="T7" fmla="*/ 0 h 200"/>
              <a:gd name="T8" fmla="*/ 0 w 26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00"/>
              <a:gd name="T17" fmla="*/ 260 w 26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00">
                <a:moveTo>
                  <a:pt x="0" y="188"/>
                </a:moveTo>
                <a:lnTo>
                  <a:pt x="9" y="200"/>
                </a:lnTo>
                <a:lnTo>
                  <a:pt x="260" y="12"/>
                </a:lnTo>
                <a:lnTo>
                  <a:pt x="251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75"/>
          <p:cNvSpPr>
            <a:spLocks/>
          </p:cNvSpPr>
          <p:nvPr/>
        </p:nvSpPr>
        <p:spPr bwMode="auto">
          <a:xfrm>
            <a:off x="6428504" y="2586741"/>
            <a:ext cx="431800" cy="649287"/>
          </a:xfrm>
          <a:custGeom>
            <a:avLst/>
            <a:gdLst>
              <a:gd name="T0" fmla="*/ 24090933 w 197"/>
              <a:gd name="T1" fmla="*/ 0 h 200"/>
              <a:gd name="T2" fmla="*/ 24090933 w 197"/>
              <a:gd name="T3" fmla="*/ 0 h 200"/>
              <a:gd name="T4" fmla="*/ 4817748 w 197"/>
              <a:gd name="T5" fmla="*/ 0 h 200"/>
              <a:gd name="T6" fmla="*/ 0 w 197"/>
              <a:gd name="T7" fmla="*/ 0 h 200"/>
              <a:gd name="T8" fmla="*/ 24090933 w 197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00"/>
              <a:gd name="T17" fmla="*/ 197 w 197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00">
                <a:moveTo>
                  <a:pt x="188" y="200"/>
                </a:moveTo>
                <a:lnTo>
                  <a:pt x="197" y="188"/>
                </a:lnTo>
                <a:lnTo>
                  <a:pt x="10" y="0"/>
                </a:lnTo>
                <a:lnTo>
                  <a:pt x="0" y="13"/>
                </a:lnTo>
                <a:lnTo>
                  <a:pt x="188" y="20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76"/>
          <p:cNvSpPr>
            <a:spLocks/>
          </p:cNvSpPr>
          <p:nvPr/>
        </p:nvSpPr>
        <p:spPr bwMode="auto">
          <a:xfrm>
            <a:off x="6450729" y="1981903"/>
            <a:ext cx="295275" cy="649288"/>
          </a:xfrm>
          <a:custGeom>
            <a:avLst/>
            <a:gdLst>
              <a:gd name="T0" fmla="*/ 0 w 135"/>
              <a:gd name="T1" fmla="*/ 0 h 200"/>
              <a:gd name="T2" fmla="*/ 4796578 w 135"/>
              <a:gd name="T3" fmla="*/ 0 h 200"/>
              <a:gd name="T4" fmla="*/ 19188501 w 135"/>
              <a:gd name="T5" fmla="*/ 0 h 200"/>
              <a:gd name="T6" fmla="*/ 14391922 w 135"/>
              <a:gd name="T7" fmla="*/ 0 h 200"/>
              <a:gd name="T8" fmla="*/ 0 w 135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0" y="187"/>
                </a:moveTo>
                <a:lnTo>
                  <a:pt x="11" y="200"/>
                </a:lnTo>
                <a:lnTo>
                  <a:pt x="135" y="11"/>
                </a:lnTo>
                <a:lnTo>
                  <a:pt x="125" y="0"/>
                </a:lnTo>
                <a:lnTo>
                  <a:pt x="0" y="18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77"/>
          <p:cNvSpPr>
            <a:spLocks/>
          </p:cNvSpPr>
          <p:nvPr/>
        </p:nvSpPr>
        <p:spPr bwMode="auto">
          <a:xfrm>
            <a:off x="6361829" y="3209041"/>
            <a:ext cx="573088" cy="649287"/>
          </a:xfrm>
          <a:custGeom>
            <a:avLst/>
            <a:gdLst>
              <a:gd name="T0" fmla="*/ 34045836 w 260"/>
              <a:gd name="T1" fmla="*/ 0 h 200"/>
              <a:gd name="T2" fmla="*/ 34045836 w 260"/>
              <a:gd name="T3" fmla="*/ 0 h 200"/>
              <a:gd name="T4" fmla="*/ 4864635 w 260"/>
              <a:gd name="T5" fmla="*/ 0 h 200"/>
              <a:gd name="T6" fmla="*/ 0 w 260"/>
              <a:gd name="T7" fmla="*/ 0 h 200"/>
              <a:gd name="T8" fmla="*/ 34045836 w 260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00"/>
              <a:gd name="T17" fmla="*/ 260 w 26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00">
                <a:moveTo>
                  <a:pt x="251" y="200"/>
                </a:moveTo>
                <a:lnTo>
                  <a:pt x="260" y="188"/>
                </a:lnTo>
                <a:lnTo>
                  <a:pt x="9" y="0"/>
                </a:lnTo>
                <a:lnTo>
                  <a:pt x="0" y="12"/>
                </a:lnTo>
                <a:lnTo>
                  <a:pt x="251" y="20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78"/>
          <p:cNvSpPr>
            <a:spLocks/>
          </p:cNvSpPr>
          <p:nvPr/>
        </p:nvSpPr>
        <p:spPr bwMode="auto">
          <a:xfrm>
            <a:off x="6353892" y="2604203"/>
            <a:ext cx="428625" cy="649288"/>
          </a:xfrm>
          <a:custGeom>
            <a:avLst/>
            <a:gdLst>
              <a:gd name="T0" fmla="*/ 0 w 197"/>
              <a:gd name="T1" fmla="*/ 0 h 200"/>
              <a:gd name="T2" fmla="*/ 4740984 w 197"/>
              <a:gd name="T3" fmla="*/ 0 h 200"/>
              <a:gd name="T4" fmla="*/ 23709272 w 197"/>
              <a:gd name="T5" fmla="*/ 0 h 200"/>
              <a:gd name="T6" fmla="*/ 23709272 w 197"/>
              <a:gd name="T7" fmla="*/ 0 h 200"/>
              <a:gd name="T8" fmla="*/ 0 w 197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00"/>
              <a:gd name="T17" fmla="*/ 197 w 197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00">
                <a:moveTo>
                  <a:pt x="0" y="188"/>
                </a:moveTo>
                <a:lnTo>
                  <a:pt x="9" y="200"/>
                </a:lnTo>
                <a:lnTo>
                  <a:pt x="197" y="13"/>
                </a:lnTo>
                <a:lnTo>
                  <a:pt x="187" y="0"/>
                </a:lnTo>
                <a:lnTo>
                  <a:pt x="0" y="18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79"/>
          <p:cNvSpPr>
            <a:spLocks/>
          </p:cNvSpPr>
          <p:nvPr/>
        </p:nvSpPr>
        <p:spPr bwMode="auto">
          <a:xfrm>
            <a:off x="6450729" y="1981903"/>
            <a:ext cx="295275" cy="649288"/>
          </a:xfrm>
          <a:custGeom>
            <a:avLst/>
            <a:gdLst>
              <a:gd name="T0" fmla="*/ 14391922 w 135"/>
              <a:gd name="T1" fmla="*/ 0 h 200"/>
              <a:gd name="T2" fmla="*/ 19188501 w 135"/>
              <a:gd name="T3" fmla="*/ 0 h 200"/>
              <a:gd name="T4" fmla="*/ 4796578 w 135"/>
              <a:gd name="T5" fmla="*/ 0 h 200"/>
              <a:gd name="T6" fmla="*/ 0 w 135"/>
              <a:gd name="T7" fmla="*/ 0 h 200"/>
              <a:gd name="T8" fmla="*/ 14391922 w 135"/>
              <a:gd name="T9" fmla="*/ 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200"/>
              <a:gd name="T17" fmla="*/ 135 w 135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200">
                <a:moveTo>
                  <a:pt x="125" y="200"/>
                </a:moveTo>
                <a:lnTo>
                  <a:pt x="135" y="187"/>
                </a:lnTo>
                <a:lnTo>
                  <a:pt x="11" y="0"/>
                </a:lnTo>
                <a:lnTo>
                  <a:pt x="0" y="11"/>
                </a:lnTo>
                <a:lnTo>
                  <a:pt x="125" y="2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80"/>
          <p:cNvSpPr>
            <a:spLocks noChangeArrowheads="1"/>
          </p:cNvSpPr>
          <p:nvPr/>
        </p:nvSpPr>
        <p:spPr bwMode="auto">
          <a:xfrm>
            <a:off x="6579317" y="175328"/>
            <a:ext cx="33337" cy="604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25" name="Rectangle 81"/>
          <p:cNvSpPr>
            <a:spLocks noChangeArrowheads="1"/>
          </p:cNvSpPr>
          <p:nvPr/>
        </p:nvSpPr>
        <p:spPr bwMode="auto">
          <a:xfrm>
            <a:off x="6442792" y="175328"/>
            <a:ext cx="33337" cy="409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26" name="Rectangle 82"/>
          <p:cNvSpPr>
            <a:spLocks noChangeArrowheads="1"/>
          </p:cNvSpPr>
          <p:nvPr/>
        </p:nvSpPr>
        <p:spPr bwMode="auto">
          <a:xfrm>
            <a:off x="6720604" y="175328"/>
            <a:ext cx="33338" cy="409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27" name="Rectangle 83"/>
          <p:cNvSpPr>
            <a:spLocks noChangeArrowheads="1"/>
          </p:cNvSpPr>
          <p:nvPr/>
        </p:nvSpPr>
        <p:spPr bwMode="auto">
          <a:xfrm>
            <a:off x="6457079" y="353128"/>
            <a:ext cx="277813" cy="444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  <p:sp>
        <p:nvSpPr>
          <p:cNvPr id="28" name="Rectangle 85"/>
          <p:cNvSpPr>
            <a:spLocks noChangeArrowheads="1"/>
          </p:cNvSpPr>
          <p:nvPr/>
        </p:nvSpPr>
        <p:spPr bwMode="auto">
          <a:xfrm>
            <a:off x="6579317" y="175328"/>
            <a:ext cx="33337" cy="604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6579317" y="175328"/>
            <a:ext cx="33337" cy="604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6579317" y="175328"/>
            <a:ext cx="33337" cy="604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31" name="Rectangle 91"/>
          <p:cNvSpPr>
            <a:spLocks noChangeArrowheads="1"/>
          </p:cNvSpPr>
          <p:nvPr/>
        </p:nvSpPr>
        <p:spPr bwMode="auto">
          <a:xfrm>
            <a:off x="6579317" y="175328"/>
            <a:ext cx="33337" cy="6048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/>
          </a:p>
        </p:txBody>
      </p:sp>
      <p:sp>
        <p:nvSpPr>
          <p:cNvPr id="32" name="Rectangle 92"/>
          <p:cNvSpPr>
            <a:spLocks noChangeArrowheads="1"/>
          </p:cNvSpPr>
          <p:nvPr/>
        </p:nvSpPr>
        <p:spPr bwMode="auto">
          <a:xfrm>
            <a:off x="6579317" y="192791"/>
            <a:ext cx="33337" cy="6143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2000" b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CDMA- Sound Familiar?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Code Division Multiple Access</a:t>
            </a:r>
          </a:p>
          <a:p>
            <a:r>
              <a:rPr lang="en-US" dirty="0" smtClean="0"/>
              <a:t>Mix a not-so-secret sauce in for each user</a:t>
            </a:r>
          </a:p>
          <a:p>
            <a:pPr lvl="1"/>
            <a:r>
              <a:rPr lang="en-US" dirty="0" smtClean="0"/>
              <a:t>Encodes raw data with code</a:t>
            </a:r>
          </a:p>
          <a:p>
            <a:pPr lvl="1"/>
            <a:r>
              <a:rPr lang="en-US" dirty="0" smtClean="0"/>
              <a:t>Transmits, removes sauce at other end</a:t>
            </a:r>
          </a:p>
          <a:p>
            <a:r>
              <a:rPr lang="en-US" dirty="0" smtClean="0"/>
              <a:t>Uses a wider frequency</a:t>
            </a:r>
          </a:p>
          <a:p>
            <a:r>
              <a:rPr lang="en-US" dirty="0" smtClean="0"/>
              <a:t>Now we’re talking 3G technology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Limited by the number of codes you can come up with</a:t>
            </a:r>
          </a:p>
          <a:p>
            <a:pPr lvl="1"/>
            <a:r>
              <a:rPr lang="en-US" dirty="0" smtClean="0"/>
              <a:t>How fast can you sauce/</a:t>
            </a:r>
            <a:r>
              <a:rPr lang="en-US" dirty="0" err="1" smtClean="0"/>
              <a:t>unsauce</a:t>
            </a:r>
            <a:r>
              <a:rPr lang="en-US" dirty="0" smtClean="0"/>
              <a:t> your data</a:t>
            </a:r>
          </a:p>
          <a:p>
            <a:pPr lvl="1"/>
            <a:r>
              <a:rPr lang="en-US" dirty="0" smtClean="0"/>
              <a:t>Near/Far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850</Words>
  <Application>Microsoft Macintosh PowerPoint</Application>
  <PresentationFormat>Widescreen</PresentationFormat>
  <Paragraphs>229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Calibri Light</vt:lpstr>
      <vt:lpstr>Tahoma</vt:lpstr>
      <vt:lpstr>Times New Roman</vt:lpstr>
      <vt:lpstr>Verdana</vt:lpstr>
      <vt:lpstr>Wingdings</vt:lpstr>
      <vt:lpstr>宋体</vt:lpstr>
      <vt:lpstr>Arial</vt:lpstr>
      <vt:lpstr>Office Theme</vt:lpstr>
      <vt:lpstr>Clip</vt:lpstr>
      <vt:lpstr>We all need to talk</vt:lpstr>
      <vt:lpstr>Recap</vt:lpstr>
      <vt:lpstr>Transmitting</vt:lpstr>
      <vt:lpstr>New Issue:</vt:lpstr>
      <vt:lpstr>Multiplexing: FDMA</vt:lpstr>
      <vt:lpstr>PowerPoint Presentation</vt:lpstr>
      <vt:lpstr>Multiplexing: TDMA</vt:lpstr>
      <vt:lpstr>PowerPoint Presentation</vt:lpstr>
      <vt:lpstr>CDMA- Sound Familiar?</vt:lpstr>
      <vt:lpstr>PowerPoint Presentation</vt:lpstr>
      <vt:lpstr>PowerPoint Presentation</vt:lpstr>
      <vt:lpstr>Intersymbol Interference</vt:lpstr>
      <vt:lpstr>Cellular Infrastructure</vt:lpstr>
      <vt:lpstr>Mobile Switching Centers</vt:lpstr>
      <vt:lpstr>Provoking Thoughts</vt:lpstr>
      <vt:lpstr>Cellular Channels- Their Uses</vt:lpstr>
      <vt:lpstr>Math </vt:lpstr>
      <vt:lpstr>PowerPoint Presentation</vt:lpstr>
      <vt:lpstr>PowerPoint Presentation</vt:lpstr>
      <vt:lpstr>Lifespans</vt:lpstr>
      <vt:lpstr>Back to Bandwidth</vt:lpstr>
      <vt:lpstr>Examples</vt:lpstr>
      <vt:lpstr>Properties of Waves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all need to talk</dc:title>
  <dc:creator>Cronin, Kyle</dc:creator>
  <cp:lastModifiedBy>Cronin, Kyle</cp:lastModifiedBy>
  <cp:revision>18</cp:revision>
  <dcterms:created xsi:type="dcterms:W3CDTF">2015-08-28T18:39:34Z</dcterms:created>
  <dcterms:modified xsi:type="dcterms:W3CDTF">2017-08-28T15:53:48Z</dcterms:modified>
</cp:coreProperties>
</file>