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3" r:id="rId2"/>
    <p:sldId id="296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9" r:id="rId18"/>
    <p:sldId id="282" r:id="rId19"/>
    <p:sldId id="283" r:id="rId20"/>
    <p:sldId id="284" r:id="rId21"/>
    <p:sldId id="287" r:id="rId22"/>
    <p:sldId id="278" r:id="rId23"/>
    <p:sldId id="279" r:id="rId24"/>
    <p:sldId id="281" r:id="rId25"/>
    <p:sldId id="291" r:id="rId26"/>
    <p:sldId id="292" r:id="rId27"/>
    <p:sldId id="285" r:id="rId28"/>
    <p:sldId id="286" r:id="rId29"/>
    <p:sldId id="293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/>
    <p:restoredTop sz="95707"/>
  </p:normalViewPr>
  <p:slideViewPr>
    <p:cSldViewPr snapToGrid="0" snapToObjects="1">
      <p:cViewPr varScale="1">
        <p:scale>
          <a:sx n="104" d="100"/>
          <a:sy n="104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48605-3AEB-C945-8C83-46527E88330D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B0701-D594-5A4A-A856-F9BBBD1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4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1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98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0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28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4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34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9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1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62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5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5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17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4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9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95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38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75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88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18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3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5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9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0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1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4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6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1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587D-AC52-4441-8BA2-EB5BB8177FC3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541F-8CC2-4E43-ABFE-23BD666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4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Waves and Channels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fast do waves travel?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waves travel at 300,000km/s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*technically -&gt; </a:t>
            </a:r>
            <a:r>
              <a:rPr lang="en-US" dirty="0" smtClean="0"/>
              <a:t>299,792,458 m/s</a:t>
            </a:r>
            <a:endParaRPr lang="en-US" dirty="0"/>
          </a:p>
          <a:p>
            <a:r>
              <a:rPr lang="en-US" dirty="0" smtClean="0"/>
              <a:t>We can predict wavelength based on the frequency</a:t>
            </a:r>
          </a:p>
          <a:p>
            <a:r>
              <a:rPr lang="en-US" dirty="0" smtClean="0"/>
              <a:t>So:</a:t>
            </a:r>
          </a:p>
          <a:p>
            <a:pPr lvl="1"/>
            <a:r>
              <a:rPr lang="en-US" dirty="0" smtClean="0"/>
              <a:t>300000 = frequency x wavelength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Cellphones – 800 MHz</a:t>
            </a:r>
          </a:p>
          <a:p>
            <a:pPr lvl="1"/>
            <a:r>
              <a:rPr lang="en-US" dirty="0" smtClean="0"/>
              <a:t>What’s the wavelength?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waves travel at 300,000km/s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predict wavelength based on the frequency</a:t>
            </a:r>
          </a:p>
          <a:p>
            <a:r>
              <a:rPr lang="en-US" dirty="0" smtClean="0"/>
              <a:t>So:</a:t>
            </a:r>
          </a:p>
          <a:p>
            <a:pPr lvl="1"/>
            <a:r>
              <a:rPr lang="en-US" dirty="0" smtClean="0"/>
              <a:t>300000 = frequency x wavelength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Cellphones – 800 MHz</a:t>
            </a:r>
          </a:p>
          <a:p>
            <a:pPr lvl="1"/>
            <a:r>
              <a:rPr lang="en-US" dirty="0" smtClean="0"/>
              <a:t>What’s the wavelength?</a:t>
            </a:r>
          </a:p>
          <a:p>
            <a:pPr lvl="1"/>
            <a:r>
              <a:rPr lang="en-US" dirty="0" smtClean="0"/>
              <a:t>800 MHz   = 800,000,000 Hz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waves travel at 300,000km/s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predict wavelength based on the frequency</a:t>
            </a:r>
          </a:p>
          <a:p>
            <a:r>
              <a:rPr lang="en-US" dirty="0" smtClean="0"/>
              <a:t>So:</a:t>
            </a:r>
          </a:p>
          <a:p>
            <a:pPr lvl="1"/>
            <a:r>
              <a:rPr lang="en-US" dirty="0" smtClean="0"/>
              <a:t>300000 = frequency x wavelength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Cellphones – 800 MHz</a:t>
            </a:r>
          </a:p>
          <a:p>
            <a:pPr lvl="1"/>
            <a:r>
              <a:rPr lang="en-US" dirty="0" smtClean="0"/>
              <a:t>What’s the wavelength?</a:t>
            </a:r>
          </a:p>
          <a:p>
            <a:pPr lvl="1"/>
            <a:r>
              <a:rPr lang="en-US" dirty="0" smtClean="0"/>
              <a:t>800 MHz   = 800,000,000 Hz</a:t>
            </a:r>
          </a:p>
          <a:p>
            <a:pPr lvl="1"/>
            <a:r>
              <a:rPr lang="en-US" dirty="0" smtClean="0"/>
              <a:t>300,000 = 800,000,000 x 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waves travel at 300,000km/s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predict wavelength based on the frequency</a:t>
            </a:r>
          </a:p>
          <a:p>
            <a:r>
              <a:rPr lang="en-US" dirty="0" smtClean="0"/>
              <a:t>So:</a:t>
            </a:r>
          </a:p>
          <a:p>
            <a:pPr lvl="1"/>
            <a:r>
              <a:rPr lang="en-US" dirty="0" smtClean="0"/>
              <a:t>300000 = frequency x wavelength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Cellphones – 800 MHz</a:t>
            </a:r>
          </a:p>
          <a:p>
            <a:pPr lvl="1"/>
            <a:r>
              <a:rPr lang="en-US" dirty="0" smtClean="0"/>
              <a:t>What’s the wavelength?</a:t>
            </a:r>
          </a:p>
          <a:p>
            <a:pPr lvl="1"/>
            <a:r>
              <a:rPr lang="en-US" dirty="0" smtClean="0"/>
              <a:t>800 MHz   = 800,000,000 Hz</a:t>
            </a:r>
          </a:p>
          <a:p>
            <a:pPr lvl="1"/>
            <a:r>
              <a:rPr lang="en-US" dirty="0" smtClean="0"/>
              <a:t>300,000 = 800,000,000 x ?</a:t>
            </a:r>
          </a:p>
          <a:p>
            <a:pPr lvl="1"/>
            <a:r>
              <a:rPr lang="en-US" dirty="0" smtClean="0"/>
              <a:t>300,000/800,000,000 = ?</a:t>
            </a:r>
          </a:p>
          <a:p>
            <a:pPr lvl="1"/>
            <a:r>
              <a:rPr lang="en-US" dirty="0" smtClean="0"/>
              <a:t>= 37.5cm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FM Radio – 100Mhz, 3 m</a:t>
            </a:r>
          </a:p>
          <a:p>
            <a:r>
              <a:rPr lang="en-US" dirty="0" err="1" smtClean="0"/>
              <a:t>Ka</a:t>
            </a:r>
            <a:r>
              <a:rPr lang="en-US" dirty="0" smtClean="0"/>
              <a:t> band satellite – 20GHz, 15mm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frequencies are divided into various bands</a:t>
            </a:r>
          </a:p>
        </p:txBody>
      </p:sp>
    </p:spTree>
    <p:extLst>
      <p:ext uri="{BB962C8B-B14F-4D97-AF65-F5344CB8AC3E}">
        <p14:creationId xmlns:p14="http://schemas.microsoft.com/office/powerpoint/2010/main" val="20257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17805"/>
              </p:ext>
            </p:extLst>
          </p:nvPr>
        </p:nvGraphicFramePr>
        <p:xfrm>
          <a:off x="0" y="-6"/>
          <a:ext cx="12191999" cy="68580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42891"/>
                <a:gridCol w="1567005"/>
                <a:gridCol w="3977780"/>
                <a:gridCol w="3204323"/>
              </a:tblGrid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Classification Band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Initials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Frequency Range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Characteristics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Extremely low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ELF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 300 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Ground wave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Infra low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ILF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 Hz 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Very low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VLF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kHz -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 30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 kHz 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- 300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Medium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 kHz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 MHz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Ground/Sky wave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MHz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- 30 MHz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Sky wave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Very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MHz -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 300 MHz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smtClean="0">
                        <a:ln>
                          <a:noFill/>
                        </a:ln>
                        <a:effectLst/>
                        <a:sym typeface="Math1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smtClean="0">
                        <a:ln>
                          <a:noFill/>
                        </a:ln>
                        <a:effectLst/>
                        <a:sym typeface="Math1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Space wave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smtClean="0">
                        <a:ln>
                          <a:noFill/>
                        </a:ln>
                        <a:effectLst/>
                        <a:sym typeface="Math1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Ultra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 MHz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 GHz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Super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GHz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- 30 GHz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Extremely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GHz -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 300 GHz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Tremendously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 GHz -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 3000 GHz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2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880"/>
            <a:ext cx="10515600" cy="4351338"/>
          </a:xfrm>
        </p:spPr>
        <p:txBody>
          <a:bodyPr/>
          <a:lstStyle/>
          <a:p>
            <a:r>
              <a:rPr lang="en-US" dirty="0" smtClean="0"/>
              <a:t>Free Space</a:t>
            </a:r>
          </a:p>
          <a:p>
            <a:pPr lvl="1"/>
            <a:r>
              <a:rPr lang="en-US" dirty="0" smtClean="0"/>
              <a:t>Basically, line of sight</a:t>
            </a:r>
          </a:p>
          <a:p>
            <a:pPr lvl="1"/>
            <a:r>
              <a:rPr lang="en-US" dirty="0" smtClean="0"/>
              <a:t>“Ideal” method of communicating</a:t>
            </a:r>
          </a:p>
          <a:p>
            <a:pPr lvl="1"/>
            <a:r>
              <a:rPr lang="en-US" dirty="0" smtClean="0"/>
              <a:t>Space ships, satellites, transmissions in “nothing”</a:t>
            </a:r>
          </a:p>
          <a:p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This annoying planet gets in the way</a:t>
            </a:r>
          </a:p>
          <a:p>
            <a:pPr lvl="1"/>
            <a:r>
              <a:rPr lang="en-US" dirty="0" smtClean="0"/>
              <a:t>Antennas don’t broadcast in a ball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 can my wave theoretically go?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need to know the power that’s received at the other end</a:t>
                </a:r>
              </a:p>
              <a:p>
                <a:r>
                  <a:rPr lang="en-US" dirty="0" smtClean="0"/>
                  <a:t>Power is measured in watts</a:t>
                </a:r>
              </a:p>
              <a:p>
                <a:r>
                  <a:rPr lang="en-US" dirty="0" smtClean="0"/>
                  <a:t>What’s this formula for: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4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Inverse square law</a:t>
                </a:r>
              </a:p>
              <a:p>
                <a:pPr lvl="1"/>
                <a:r>
                  <a:rPr lang="en-US" dirty="0" smtClean="0"/>
                  <a:t>Yes, I love Lucy is crossing the galaxy</a:t>
                </a:r>
              </a:p>
              <a:p>
                <a:pPr lvl="1"/>
                <a:r>
                  <a:rPr lang="en-US" dirty="0" smtClean="0"/>
                  <a:t>…but it’s a really weak signal</a:t>
                </a:r>
              </a:p>
              <a:p>
                <a:pPr lvl="1"/>
                <a:r>
                  <a:rPr lang="en-US" dirty="0" smtClean="0"/>
                  <a:t>Reception will be poor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904" y="2983249"/>
            <a:ext cx="3551695" cy="26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 can my wave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*In an ideal world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</a:t>
            </a:r>
            <a:r>
              <a:rPr lang="en-US" dirty="0" smtClean="0"/>
              <a:t> = Power received</a:t>
            </a:r>
          </a:p>
          <a:p>
            <a:r>
              <a:rPr lang="en-US" i="1" dirty="0" smtClean="0"/>
              <a:t>d </a:t>
            </a:r>
            <a:r>
              <a:rPr lang="en-US" dirty="0" smtClean="0"/>
              <a:t> = distance from the source (radius)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= power transmitted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t</a:t>
            </a:r>
            <a:r>
              <a:rPr lang="en-US" dirty="0" smtClean="0"/>
              <a:t> = gain of the antenna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e</a:t>
            </a:r>
            <a:r>
              <a:rPr lang="en-US" dirty="0" smtClean="0"/>
              <a:t>= area covered by the transmitter</a:t>
            </a:r>
          </a:p>
          <a:p>
            <a:endParaRPr lang="en-US" dirty="0"/>
          </a:p>
        </p:txBody>
      </p:sp>
      <p:graphicFrame>
        <p:nvGraphicFramePr>
          <p:cNvPr id="4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816577"/>
              </p:ext>
            </p:extLst>
          </p:nvPr>
        </p:nvGraphicFramePr>
        <p:xfrm>
          <a:off x="7809722" y="2818680"/>
          <a:ext cx="3027783" cy="165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4" imgW="723586" imgH="393529" progId="Equation.3">
                  <p:embed/>
                </p:oleObj>
              </mc:Choice>
              <mc:Fallback>
                <p:oleObj name="Equation" r:id="rId4" imgW="72358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9722" y="2818680"/>
                        <a:ext cx="3027783" cy="1650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1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</a:p>
          <a:p>
            <a:pPr lvl="1"/>
            <a:r>
              <a:rPr lang="en-US" dirty="0" smtClean="0"/>
              <a:t>Allowing multiple entities to talk</a:t>
            </a:r>
          </a:p>
          <a:p>
            <a:pPr lvl="1"/>
            <a:r>
              <a:rPr lang="en-US" dirty="0" smtClean="0"/>
              <a:t>Share one piece of spectrum</a:t>
            </a:r>
          </a:p>
          <a:p>
            <a:r>
              <a:rPr lang="en-US" dirty="0" smtClean="0"/>
              <a:t>Types of multi access:</a:t>
            </a:r>
          </a:p>
          <a:p>
            <a:pPr lvl="1"/>
            <a:r>
              <a:rPr lang="en-US" dirty="0" smtClean="0"/>
              <a:t>FDMA</a:t>
            </a:r>
          </a:p>
          <a:p>
            <a:pPr lvl="1"/>
            <a:r>
              <a:rPr lang="en-US" dirty="0" smtClean="0"/>
              <a:t>TDMA</a:t>
            </a:r>
          </a:p>
          <a:p>
            <a:pPr lvl="1"/>
            <a:r>
              <a:rPr lang="en-US" dirty="0" smtClean="0"/>
              <a:t>CDMA   </a:t>
            </a:r>
            <a:endParaRPr lang="en-US" dirty="0" smtClean="0"/>
          </a:p>
          <a:p>
            <a:r>
              <a:rPr lang="en-US" dirty="0" smtClean="0"/>
              <a:t>ISL- </a:t>
            </a:r>
            <a:r>
              <a:rPr lang="en-US" dirty="0" err="1" smtClean="0"/>
              <a:t>intersymbol</a:t>
            </a:r>
            <a:r>
              <a:rPr lang="en-US" dirty="0" smtClean="0"/>
              <a:t> 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09125" y="746449"/>
            <a:ext cx="10245013" cy="5242563"/>
            <a:chOff x="1371600" y="1219200"/>
            <a:chExt cx="6400800" cy="2689086"/>
          </a:xfrm>
        </p:grpSpPr>
        <p:sp>
          <p:nvSpPr>
            <p:cNvPr id="4" name="Text Box 37"/>
            <p:cNvSpPr txBox="1">
              <a:spLocks noChangeArrowheads="1"/>
            </p:cNvSpPr>
            <p:nvPr/>
          </p:nvSpPr>
          <p:spPr bwMode="auto">
            <a:xfrm>
              <a:off x="1828800" y="3321050"/>
              <a:ext cx="1524000" cy="396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Transmitter</a:t>
              </a:r>
            </a:p>
          </p:txBody>
        </p:sp>
        <p:sp>
          <p:nvSpPr>
            <p:cNvPr id="5" name="Line 38"/>
            <p:cNvSpPr>
              <a:spLocks noChangeShapeType="1"/>
            </p:cNvSpPr>
            <p:nvPr/>
          </p:nvSpPr>
          <p:spPr bwMode="auto">
            <a:xfrm>
              <a:off x="1447800" y="3032125"/>
              <a:ext cx="624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39" descr="tn00332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673350"/>
              <a:ext cx="76200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40"/>
            <p:cNvSpPr>
              <a:spLocks noChangeShapeType="1"/>
            </p:cNvSpPr>
            <p:nvPr/>
          </p:nvSpPr>
          <p:spPr bwMode="auto">
            <a:xfrm flipH="1" flipV="1">
              <a:off x="6553200" y="28035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1"/>
            <p:cNvSpPr>
              <a:spLocks noChangeShapeType="1"/>
            </p:cNvSpPr>
            <p:nvPr/>
          </p:nvSpPr>
          <p:spPr bwMode="auto">
            <a:xfrm>
              <a:off x="2590800" y="1355725"/>
              <a:ext cx="3886200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2"/>
            <p:cNvSpPr>
              <a:spLocks noChangeShapeType="1"/>
            </p:cNvSpPr>
            <p:nvPr/>
          </p:nvSpPr>
          <p:spPr bwMode="auto">
            <a:xfrm>
              <a:off x="2438400" y="3063875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3"/>
            <p:cNvSpPr>
              <a:spLocks noChangeShapeType="1"/>
            </p:cNvSpPr>
            <p:nvPr/>
          </p:nvSpPr>
          <p:spPr bwMode="auto">
            <a:xfrm>
              <a:off x="6553200" y="3048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>
              <a:off x="2438400" y="3200400"/>
              <a:ext cx="411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3810000" y="3200400"/>
              <a:ext cx="1447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Distance </a:t>
              </a:r>
              <a:r>
                <a:rPr lang="en-US" altLang="en-US" sz="2000" i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</a:t>
              </a:r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1524000" cy="396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Receiver</a:t>
              </a:r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 flipH="1">
              <a:off x="1371600" y="133985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1676400" y="2422525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9"/>
            <p:cNvSpPr>
              <a:spLocks noChangeShapeType="1"/>
            </p:cNvSpPr>
            <p:nvPr/>
          </p:nvSpPr>
          <p:spPr bwMode="auto">
            <a:xfrm flipV="1">
              <a:off x="1676400" y="133985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1447800" y="19812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h</a:t>
              </a:r>
              <a:r>
                <a:rPr lang="en-US" altLang="en-US" sz="2000" baseline="-250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7315200" y="26670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h</a:t>
              </a:r>
              <a:r>
                <a:rPr lang="en-US" altLang="en-US" sz="2000" baseline="-250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9" name="Line 52"/>
            <p:cNvSpPr>
              <a:spLocks noChangeShapeType="1"/>
            </p:cNvSpPr>
            <p:nvPr/>
          </p:nvSpPr>
          <p:spPr bwMode="auto">
            <a:xfrm>
              <a:off x="6705600" y="2667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53"/>
            <p:cNvSpPr>
              <a:spLocks noChangeShapeType="1"/>
            </p:cNvSpPr>
            <p:nvPr/>
          </p:nvSpPr>
          <p:spPr bwMode="auto">
            <a:xfrm>
              <a:off x="7162800" y="2667000"/>
              <a:ext cx="0" cy="36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14"/>
            <p:cNvSpPr txBox="1">
              <a:spLocks noChangeArrowheads="1"/>
            </p:cNvSpPr>
            <p:nvPr/>
          </p:nvSpPr>
          <p:spPr bwMode="auto">
            <a:xfrm>
              <a:off x="4724400" y="25908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22" name="Group 54"/>
            <p:cNvGrpSpPr>
              <a:grpSpLocks/>
            </p:cNvGrpSpPr>
            <p:nvPr/>
          </p:nvGrpSpPr>
          <p:grpSpPr bwMode="auto">
            <a:xfrm>
              <a:off x="2286000" y="1219200"/>
              <a:ext cx="381000" cy="1812925"/>
              <a:chOff x="1440" y="1776"/>
              <a:chExt cx="240" cy="1142"/>
            </a:xfrm>
          </p:grpSpPr>
          <p:sp>
            <p:nvSpPr>
              <p:cNvPr id="23" name="Line 55"/>
              <p:cNvSpPr>
                <a:spLocks noChangeShapeType="1"/>
              </p:cNvSpPr>
              <p:nvPr/>
            </p:nvSpPr>
            <p:spPr bwMode="auto">
              <a:xfrm flipH="1">
                <a:off x="1440" y="2054"/>
                <a:ext cx="96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56"/>
              <p:cNvSpPr>
                <a:spLocks noChangeShapeType="1"/>
              </p:cNvSpPr>
              <p:nvPr/>
            </p:nvSpPr>
            <p:spPr bwMode="auto">
              <a:xfrm>
                <a:off x="1536" y="2054"/>
                <a:ext cx="144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7"/>
              <p:cNvSpPr>
                <a:spLocks noChangeShapeType="1"/>
              </p:cNvSpPr>
              <p:nvPr/>
            </p:nvSpPr>
            <p:spPr bwMode="auto">
              <a:xfrm flipV="1">
                <a:off x="1440" y="2630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8"/>
              <p:cNvSpPr>
                <a:spLocks noChangeShapeType="1"/>
              </p:cNvSpPr>
              <p:nvPr/>
            </p:nvSpPr>
            <p:spPr bwMode="auto">
              <a:xfrm flipH="1" flipV="1">
                <a:off x="1488" y="2630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9"/>
              <p:cNvSpPr>
                <a:spLocks noChangeShapeType="1"/>
              </p:cNvSpPr>
              <p:nvPr/>
            </p:nvSpPr>
            <p:spPr bwMode="auto">
              <a:xfrm flipV="1">
                <a:off x="1488" y="2438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60"/>
              <p:cNvSpPr>
                <a:spLocks noChangeShapeType="1"/>
              </p:cNvSpPr>
              <p:nvPr/>
            </p:nvSpPr>
            <p:spPr bwMode="auto">
              <a:xfrm flipH="1" flipV="1">
                <a:off x="1488" y="2438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61"/>
              <p:cNvSpPr>
                <a:spLocks noChangeShapeType="1"/>
              </p:cNvSpPr>
              <p:nvPr/>
            </p:nvSpPr>
            <p:spPr bwMode="auto">
              <a:xfrm flipV="1">
                <a:off x="1488" y="234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62"/>
              <p:cNvSpPr>
                <a:spLocks noChangeShapeType="1"/>
              </p:cNvSpPr>
              <p:nvPr/>
            </p:nvSpPr>
            <p:spPr bwMode="auto">
              <a:xfrm flipH="1" flipV="1">
                <a:off x="1488" y="234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63"/>
              <p:cNvSpPr>
                <a:spLocks noChangeShapeType="1"/>
              </p:cNvSpPr>
              <p:nvPr/>
            </p:nvSpPr>
            <p:spPr bwMode="auto">
              <a:xfrm flipV="1">
                <a:off x="1536" y="1776"/>
                <a:ext cx="0" cy="2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4"/>
              <p:cNvSpPr>
                <a:spLocks noChangeShapeType="1"/>
              </p:cNvSpPr>
              <p:nvPr/>
            </p:nvSpPr>
            <p:spPr bwMode="auto">
              <a:xfrm>
                <a:off x="1488" y="191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65"/>
              <p:cNvSpPr>
                <a:spLocks noChangeShapeType="1"/>
              </p:cNvSpPr>
              <p:nvPr/>
            </p:nvSpPr>
            <p:spPr bwMode="auto">
              <a:xfrm>
                <a:off x="1488" y="186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66"/>
              <p:cNvSpPr>
                <a:spLocks noChangeShapeType="1"/>
              </p:cNvSpPr>
              <p:nvPr/>
            </p:nvSpPr>
            <p:spPr bwMode="auto">
              <a:xfrm>
                <a:off x="1584" y="186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6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17022"/>
              </p:ext>
            </p:extLst>
          </p:nvPr>
        </p:nvGraphicFramePr>
        <p:xfrm>
          <a:off x="8558537" y="580975"/>
          <a:ext cx="15605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5" imgW="723586" imgH="393529" progId="Equation.3">
                  <p:embed/>
                </p:oleObj>
              </mc:Choice>
              <mc:Fallback>
                <p:oleObj name="Equation" r:id="rId5" imgW="72358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537" y="580975"/>
                        <a:ext cx="156051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*Assuming free space</a:t>
                </a:r>
              </a:p>
              <a:p>
                <a:r>
                  <a:rPr lang="en-US" dirty="0" smtClean="0"/>
                  <a:t>Substitute A</a:t>
                </a:r>
                <a:r>
                  <a:rPr lang="en-US" baseline="-25000" dirty="0" smtClean="0"/>
                  <a:t>e</a:t>
                </a:r>
                <a:r>
                  <a:rPr lang="en-US" dirty="0" smtClean="0"/>
                  <a:t> with receiving antenna gain (G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) we get:</a:t>
                </a:r>
              </a:p>
              <a:p>
                <a:r>
                  <a:rPr lang="en-US" dirty="0" smtClean="0"/>
                  <a:t>Stay calm, this isn’t that bad…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= power transmitted (watts)</a:t>
                </a:r>
              </a:p>
              <a:p>
                <a:r>
                  <a:rPr lang="en-US" i="1" dirty="0" smtClean="0"/>
                  <a:t>d =</a:t>
                </a:r>
                <a:r>
                  <a:rPr lang="en-US" dirty="0" smtClean="0"/>
                  <a:t> distance in meters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i="1" dirty="0" smtClean="0"/>
                  <a:t> = </a:t>
                </a:r>
                <a:r>
                  <a:rPr lang="en-US" dirty="0" smtClean="0"/>
                  <a:t>speed of light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   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86151" y="3744097"/>
                <a:ext cx="3694670" cy="207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4400" i="1">
                              <a:latin typeface="Cambria Math" charset="0"/>
                            </a:rPr>
                            <m:t>𝑟</m:t>
                          </m:r>
                        </m:sub>
                      </m:sSub>
                      <m:r>
                        <a:rPr lang="en-US" sz="44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sz="4400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4400" i="1">
                              <a:latin typeface="Cambria Math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4400" i="1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n-US" sz="4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  <m:r>
                                        <a:rPr lang="en-US" sz="4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4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151" y="3744097"/>
                <a:ext cx="3694670" cy="20737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9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hope that I have line of sight </a:t>
            </a:r>
            <a:r>
              <a:rPr lang="en-US" dirty="0" err="1" smtClean="0"/>
              <a:t>LoS</a:t>
            </a:r>
            <a:r>
              <a:rPr lang="en-US" dirty="0" smtClean="0"/>
              <a:t> (or free space)</a:t>
            </a:r>
          </a:p>
          <a:p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The radio wave bounces off something larger than the wave</a:t>
            </a:r>
          </a:p>
          <a:p>
            <a:pPr lvl="1"/>
            <a:r>
              <a:rPr lang="en-US" dirty="0" smtClean="0"/>
              <a:t>Like a planet or a building or the atmosphere</a:t>
            </a:r>
          </a:p>
          <a:p>
            <a:r>
              <a:rPr lang="en-US" dirty="0" smtClean="0"/>
              <a:t>Diffraction</a:t>
            </a:r>
          </a:p>
          <a:p>
            <a:pPr lvl="1"/>
            <a:r>
              <a:rPr lang="en-US" dirty="0" smtClean="0"/>
              <a:t>A sharp edge bends the wave</a:t>
            </a:r>
          </a:p>
          <a:p>
            <a:pPr lvl="1"/>
            <a:r>
              <a:rPr lang="en-US" dirty="0" smtClean="0"/>
              <a:t>Edge of a wall</a:t>
            </a:r>
          </a:p>
          <a:p>
            <a:r>
              <a:rPr lang="en-US" dirty="0" smtClean="0"/>
              <a:t>Scattering</a:t>
            </a:r>
          </a:p>
          <a:p>
            <a:pPr lvl="1"/>
            <a:r>
              <a:rPr lang="en-US" dirty="0" smtClean="0"/>
              <a:t>Something smaller than the wave gets in the way</a:t>
            </a:r>
          </a:p>
          <a:p>
            <a:pPr lvl="1"/>
            <a:r>
              <a:rPr lang="en-US" dirty="0" smtClean="0"/>
              <a:t>Like a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1371600" y="270588"/>
            <a:ext cx="10086392" cy="5579706"/>
            <a:chOff x="1371600" y="1447800"/>
            <a:chExt cx="7010400" cy="3886200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1828800" y="4937125"/>
              <a:ext cx="1524000" cy="396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Transmitter</a:t>
              </a:r>
            </a:p>
          </p:txBody>
        </p:sp>
        <p:sp>
          <p:nvSpPr>
            <p:cNvPr id="5" name="Line 15"/>
            <p:cNvSpPr>
              <a:spLocks noChangeShapeType="1"/>
            </p:cNvSpPr>
            <p:nvPr/>
          </p:nvSpPr>
          <p:spPr bwMode="auto">
            <a:xfrm>
              <a:off x="1447800" y="4648200"/>
              <a:ext cx="624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16" descr="tn00332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289425"/>
              <a:ext cx="76200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7"/>
            <p:cNvSpPr>
              <a:spLocks noChangeShapeType="1"/>
            </p:cNvSpPr>
            <p:nvPr/>
          </p:nvSpPr>
          <p:spPr bwMode="auto">
            <a:xfrm flipH="1" flipV="1">
              <a:off x="6553200" y="40989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2438400" y="4632325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6553200" y="4632325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2438400" y="4784725"/>
              <a:ext cx="411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4267200" y="4708525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5867400" y="4937125"/>
              <a:ext cx="1524000" cy="396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Receiver</a:t>
              </a: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H="1">
              <a:off x="1371600" y="2955925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1676400" y="4038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 flipV="1">
              <a:off x="1676400" y="2955925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1524000" y="35814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h</a:t>
              </a:r>
              <a:r>
                <a:rPr lang="en-US" altLang="en-US" sz="2000" baseline="-250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7239000" y="4175125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h</a:t>
              </a:r>
              <a:r>
                <a:rPr lang="en-US" altLang="en-US" sz="2000" baseline="-2500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>
              <a:off x="6705600" y="4098925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>
              <a:off x="7162800" y="409892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111"/>
            <p:cNvGrpSpPr>
              <a:grpSpLocks/>
            </p:cNvGrpSpPr>
            <p:nvPr/>
          </p:nvGrpSpPr>
          <p:grpSpPr bwMode="auto">
            <a:xfrm>
              <a:off x="2286000" y="2454275"/>
              <a:ext cx="381000" cy="1812925"/>
              <a:chOff x="1440" y="1776"/>
              <a:chExt cx="240" cy="1142"/>
            </a:xfrm>
          </p:grpSpPr>
          <p:sp>
            <p:nvSpPr>
              <p:cNvPr id="21" name="Line 4"/>
              <p:cNvSpPr>
                <a:spLocks noChangeShapeType="1"/>
              </p:cNvSpPr>
              <p:nvPr/>
            </p:nvSpPr>
            <p:spPr bwMode="auto">
              <a:xfrm flipH="1">
                <a:off x="1440" y="2054"/>
                <a:ext cx="96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5"/>
              <p:cNvSpPr>
                <a:spLocks noChangeShapeType="1"/>
              </p:cNvSpPr>
              <p:nvPr/>
            </p:nvSpPr>
            <p:spPr bwMode="auto">
              <a:xfrm>
                <a:off x="1536" y="2054"/>
                <a:ext cx="144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 flipV="1">
                <a:off x="1440" y="2630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 flipH="1" flipV="1">
                <a:off x="1488" y="2630"/>
                <a:ext cx="192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 flipV="1">
                <a:off x="1488" y="2438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 flipV="1">
                <a:off x="1488" y="2438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 flipV="1">
                <a:off x="1488" y="234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 flipH="1" flipV="1">
                <a:off x="1488" y="234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 flipV="1">
                <a:off x="1536" y="1776"/>
                <a:ext cx="0" cy="2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1488" y="191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>
                <a:off x="1488" y="186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1584" y="186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5410200" y="2057400"/>
              <a:ext cx="914400" cy="1371600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 flipH="1" flipV="1">
              <a:off x="5487988" y="21351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 flipH="1" flipV="1">
              <a:off x="5716588" y="21351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 flipH="1" flipV="1">
              <a:off x="5945188" y="21351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 flipH="1" flipV="1">
              <a:off x="6173788" y="21351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 flipH="1" flipV="1">
              <a:off x="5487988" y="23637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 flipH="1" flipV="1">
              <a:off x="5716588" y="23637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flipH="1" flipV="1">
              <a:off x="5945188" y="23637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 flipH="1" flipV="1">
              <a:off x="6173788" y="23637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 flipH="1" flipV="1">
              <a:off x="5487988" y="25923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 flipH="1" flipV="1">
              <a:off x="5716588" y="25923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 flipH="1" flipV="1">
              <a:off x="5945188" y="25923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 flipH="1" flipV="1">
              <a:off x="6173788" y="25923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 flipH="1" flipV="1">
              <a:off x="5487988" y="28209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 flipH="1" flipV="1">
              <a:off x="5716588" y="28209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 flipH="1" flipV="1">
              <a:off x="5945188" y="28209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 flipH="1" flipV="1">
              <a:off x="6173788" y="28209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0" name="Rectangle 54"/>
            <p:cNvSpPr>
              <a:spLocks noChangeArrowheads="1"/>
            </p:cNvSpPr>
            <p:nvPr/>
          </p:nvSpPr>
          <p:spPr bwMode="auto">
            <a:xfrm>
              <a:off x="2209800" y="4267200"/>
              <a:ext cx="533400" cy="381000"/>
            </a:xfrm>
            <a:prstGeom prst="rect">
              <a:avLst/>
            </a:prstGeom>
            <a:solidFill>
              <a:srgbClr val="00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2286000" y="43434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>
              <a:off x="2438400" y="43434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2590800" y="43434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2286000" y="44958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2438400" y="44958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2590800" y="44958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7" name="Rectangle 66"/>
            <p:cNvSpPr>
              <a:spLocks noChangeArrowheads="1"/>
            </p:cNvSpPr>
            <p:nvPr/>
          </p:nvSpPr>
          <p:spPr bwMode="auto">
            <a:xfrm flipH="1" flipV="1">
              <a:off x="5487988" y="30495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8" name="Rectangle 67"/>
            <p:cNvSpPr>
              <a:spLocks noChangeArrowheads="1"/>
            </p:cNvSpPr>
            <p:nvPr/>
          </p:nvSpPr>
          <p:spPr bwMode="auto">
            <a:xfrm flipH="1" flipV="1">
              <a:off x="5716588" y="30495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9" name="Rectangle 68"/>
            <p:cNvSpPr>
              <a:spLocks noChangeArrowheads="1"/>
            </p:cNvSpPr>
            <p:nvPr/>
          </p:nvSpPr>
          <p:spPr bwMode="auto">
            <a:xfrm flipH="1" flipV="1">
              <a:off x="5945188" y="30495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0" name="Rectangle 69"/>
            <p:cNvSpPr>
              <a:spLocks noChangeArrowheads="1"/>
            </p:cNvSpPr>
            <p:nvPr/>
          </p:nvSpPr>
          <p:spPr bwMode="auto">
            <a:xfrm flipH="1" flipV="1">
              <a:off x="6172200" y="30480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1" name="Rectangle 70"/>
            <p:cNvSpPr>
              <a:spLocks noChangeArrowheads="1"/>
            </p:cNvSpPr>
            <p:nvPr/>
          </p:nvSpPr>
          <p:spPr bwMode="auto">
            <a:xfrm>
              <a:off x="3352800" y="3657600"/>
              <a:ext cx="533400" cy="990600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2" name="Rectangle 71"/>
            <p:cNvSpPr>
              <a:spLocks noChangeArrowheads="1"/>
            </p:cNvSpPr>
            <p:nvPr/>
          </p:nvSpPr>
          <p:spPr bwMode="auto">
            <a:xfrm>
              <a:off x="3429000" y="37338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3" name="Rectangle 72"/>
            <p:cNvSpPr>
              <a:spLocks noChangeArrowheads="1"/>
            </p:cNvSpPr>
            <p:nvPr/>
          </p:nvSpPr>
          <p:spPr bwMode="auto">
            <a:xfrm>
              <a:off x="3581400" y="37338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4" name="Rectangle 73"/>
            <p:cNvSpPr>
              <a:spLocks noChangeArrowheads="1"/>
            </p:cNvSpPr>
            <p:nvPr/>
          </p:nvSpPr>
          <p:spPr bwMode="auto">
            <a:xfrm>
              <a:off x="3733800" y="37338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5" name="Rectangle 74"/>
            <p:cNvSpPr>
              <a:spLocks noChangeArrowheads="1"/>
            </p:cNvSpPr>
            <p:nvPr/>
          </p:nvSpPr>
          <p:spPr bwMode="auto">
            <a:xfrm>
              <a:off x="3429000" y="38862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6" name="Rectangle 75"/>
            <p:cNvSpPr>
              <a:spLocks noChangeArrowheads="1"/>
            </p:cNvSpPr>
            <p:nvPr/>
          </p:nvSpPr>
          <p:spPr bwMode="auto">
            <a:xfrm>
              <a:off x="3581400" y="38862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7" name="Rectangle 76"/>
            <p:cNvSpPr>
              <a:spLocks noChangeArrowheads="1"/>
            </p:cNvSpPr>
            <p:nvPr/>
          </p:nvSpPr>
          <p:spPr bwMode="auto">
            <a:xfrm>
              <a:off x="3733800" y="38862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8" name="Rectangle 84"/>
            <p:cNvSpPr>
              <a:spLocks noChangeArrowheads="1"/>
            </p:cNvSpPr>
            <p:nvPr/>
          </p:nvSpPr>
          <p:spPr bwMode="auto">
            <a:xfrm>
              <a:off x="3429000" y="40386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9" name="Rectangle 85"/>
            <p:cNvSpPr>
              <a:spLocks noChangeArrowheads="1"/>
            </p:cNvSpPr>
            <p:nvPr/>
          </p:nvSpPr>
          <p:spPr bwMode="auto">
            <a:xfrm>
              <a:off x="3581400" y="40386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0" name="Rectangle 86"/>
            <p:cNvSpPr>
              <a:spLocks noChangeArrowheads="1"/>
            </p:cNvSpPr>
            <p:nvPr/>
          </p:nvSpPr>
          <p:spPr bwMode="auto">
            <a:xfrm>
              <a:off x="3733800" y="40386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1" name="Rectangle 87"/>
            <p:cNvSpPr>
              <a:spLocks noChangeArrowheads="1"/>
            </p:cNvSpPr>
            <p:nvPr/>
          </p:nvSpPr>
          <p:spPr bwMode="auto">
            <a:xfrm>
              <a:off x="3429000" y="41910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2" name="Rectangle 88"/>
            <p:cNvSpPr>
              <a:spLocks noChangeArrowheads="1"/>
            </p:cNvSpPr>
            <p:nvPr/>
          </p:nvSpPr>
          <p:spPr bwMode="auto">
            <a:xfrm>
              <a:off x="3581400" y="41910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3" name="Rectangle 89"/>
            <p:cNvSpPr>
              <a:spLocks noChangeArrowheads="1"/>
            </p:cNvSpPr>
            <p:nvPr/>
          </p:nvSpPr>
          <p:spPr bwMode="auto">
            <a:xfrm>
              <a:off x="3733800" y="41910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4" name="Rectangle 90"/>
            <p:cNvSpPr>
              <a:spLocks noChangeArrowheads="1"/>
            </p:cNvSpPr>
            <p:nvPr/>
          </p:nvSpPr>
          <p:spPr bwMode="auto">
            <a:xfrm>
              <a:off x="3429000" y="43434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5" name="Rectangle 91"/>
            <p:cNvSpPr>
              <a:spLocks noChangeArrowheads="1"/>
            </p:cNvSpPr>
            <p:nvPr/>
          </p:nvSpPr>
          <p:spPr bwMode="auto">
            <a:xfrm>
              <a:off x="3581400" y="43434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6" name="Rectangle 92"/>
            <p:cNvSpPr>
              <a:spLocks noChangeArrowheads="1"/>
            </p:cNvSpPr>
            <p:nvPr/>
          </p:nvSpPr>
          <p:spPr bwMode="auto">
            <a:xfrm>
              <a:off x="3733800" y="43434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7" name="Rectangle 93"/>
            <p:cNvSpPr>
              <a:spLocks noChangeArrowheads="1"/>
            </p:cNvSpPr>
            <p:nvPr/>
          </p:nvSpPr>
          <p:spPr bwMode="auto">
            <a:xfrm>
              <a:off x="3429000" y="44958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8" name="Rectangle 94"/>
            <p:cNvSpPr>
              <a:spLocks noChangeArrowheads="1"/>
            </p:cNvSpPr>
            <p:nvPr/>
          </p:nvSpPr>
          <p:spPr bwMode="auto">
            <a:xfrm>
              <a:off x="3581400" y="44958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79" name="Rectangle 95"/>
            <p:cNvSpPr>
              <a:spLocks noChangeArrowheads="1"/>
            </p:cNvSpPr>
            <p:nvPr/>
          </p:nvSpPr>
          <p:spPr bwMode="auto">
            <a:xfrm>
              <a:off x="3733800" y="44958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80" name="Text Box 101"/>
            <p:cNvSpPr txBox="1">
              <a:spLocks noChangeArrowheads="1"/>
            </p:cNvSpPr>
            <p:nvPr/>
          </p:nvSpPr>
          <p:spPr bwMode="auto">
            <a:xfrm>
              <a:off x="4724400" y="38862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81" name="Group 9"/>
            <p:cNvGrpSpPr>
              <a:grpSpLocks/>
            </p:cNvGrpSpPr>
            <p:nvPr/>
          </p:nvGrpSpPr>
          <p:grpSpPr bwMode="auto">
            <a:xfrm>
              <a:off x="2590800" y="2743200"/>
              <a:ext cx="3886200" cy="1784350"/>
              <a:chOff x="2590800" y="2743200"/>
              <a:chExt cx="3886200" cy="1784350"/>
            </a:xfrm>
          </p:grpSpPr>
          <p:sp>
            <p:nvSpPr>
              <p:cNvPr id="82" name="Line 96"/>
              <p:cNvSpPr>
                <a:spLocks noChangeShapeType="1"/>
              </p:cNvSpPr>
              <p:nvPr/>
            </p:nvSpPr>
            <p:spPr bwMode="auto">
              <a:xfrm>
                <a:off x="2590800" y="2743200"/>
                <a:ext cx="1295400" cy="91440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97"/>
              <p:cNvSpPr>
                <a:spLocks noChangeShapeType="1"/>
              </p:cNvSpPr>
              <p:nvPr/>
            </p:nvSpPr>
            <p:spPr bwMode="auto">
              <a:xfrm>
                <a:off x="3886200" y="3657600"/>
                <a:ext cx="2590800" cy="45720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98"/>
              <p:cNvSpPr>
                <a:spLocks noChangeShapeType="1"/>
              </p:cNvSpPr>
              <p:nvPr/>
            </p:nvSpPr>
            <p:spPr bwMode="auto">
              <a:xfrm>
                <a:off x="3886200" y="3657600"/>
                <a:ext cx="228600" cy="45720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99"/>
              <p:cNvSpPr>
                <a:spLocks noChangeShapeType="1"/>
              </p:cNvSpPr>
              <p:nvPr/>
            </p:nvSpPr>
            <p:spPr bwMode="auto">
              <a:xfrm>
                <a:off x="3886200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00"/>
              <p:cNvSpPr>
                <a:spLocks noChangeShapeType="1"/>
              </p:cNvSpPr>
              <p:nvPr/>
            </p:nvSpPr>
            <p:spPr bwMode="auto">
              <a:xfrm flipV="1">
                <a:off x="3886200" y="3581400"/>
                <a:ext cx="304800" cy="7620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Text Box 103"/>
              <p:cNvSpPr txBox="1">
                <a:spLocks noChangeArrowheads="1"/>
              </p:cNvSpPr>
              <p:nvPr/>
            </p:nvSpPr>
            <p:spPr bwMode="auto">
              <a:xfrm>
                <a:off x="4267200" y="3886200"/>
                <a:ext cx="1220788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FFC000"/>
                    </a:solidFill>
                    <a:latin typeface="Times New Roman" pitchFamily="18" charset="0"/>
                  </a:rPr>
                  <a:t>Diffracted Signal</a:t>
                </a:r>
              </a:p>
            </p:txBody>
          </p:sp>
        </p:grpSp>
        <p:grpSp>
          <p:nvGrpSpPr>
            <p:cNvPr id="88" name="Group 11"/>
            <p:cNvGrpSpPr>
              <a:grpSpLocks/>
            </p:cNvGrpSpPr>
            <p:nvPr/>
          </p:nvGrpSpPr>
          <p:grpSpPr bwMode="auto">
            <a:xfrm>
              <a:off x="2590800" y="2590800"/>
              <a:ext cx="5791200" cy="1447800"/>
              <a:chOff x="2590800" y="2590800"/>
              <a:chExt cx="5791200" cy="1447800"/>
            </a:xfrm>
          </p:grpSpPr>
          <p:sp>
            <p:nvSpPr>
              <p:cNvPr id="89" name="Line 104"/>
              <p:cNvSpPr>
                <a:spLocks noChangeShapeType="1"/>
              </p:cNvSpPr>
              <p:nvPr/>
            </p:nvSpPr>
            <p:spPr bwMode="auto">
              <a:xfrm>
                <a:off x="2590800" y="2590800"/>
                <a:ext cx="3124200" cy="152400"/>
              </a:xfrm>
              <a:prstGeom prst="line">
                <a:avLst/>
              </a:prstGeom>
              <a:noFill/>
              <a:ln w="28575">
                <a:solidFill>
                  <a:srgbClr val="3399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05"/>
              <p:cNvSpPr>
                <a:spLocks noChangeShapeType="1"/>
              </p:cNvSpPr>
              <p:nvPr/>
            </p:nvSpPr>
            <p:spPr bwMode="auto">
              <a:xfrm>
                <a:off x="5715000" y="2743200"/>
                <a:ext cx="762000" cy="1295400"/>
              </a:xfrm>
              <a:prstGeom prst="line">
                <a:avLst/>
              </a:prstGeom>
              <a:noFill/>
              <a:ln w="28575">
                <a:solidFill>
                  <a:srgbClr val="339933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Text Box 106"/>
              <p:cNvSpPr txBox="1">
                <a:spLocks noChangeArrowheads="1"/>
              </p:cNvSpPr>
              <p:nvPr/>
            </p:nvSpPr>
            <p:spPr bwMode="auto">
              <a:xfrm>
                <a:off x="6324600" y="3505200"/>
                <a:ext cx="2057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339933"/>
                    </a:solidFill>
                    <a:latin typeface="Times New Roman" pitchFamily="18" charset="0"/>
                  </a:rPr>
                  <a:t>Reflected Signal</a:t>
                </a:r>
              </a:p>
            </p:txBody>
          </p:sp>
        </p:grpSp>
        <p:sp>
          <p:nvSpPr>
            <p:cNvPr id="92" name="Line 107"/>
            <p:cNvSpPr>
              <a:spLocks noChangeShapeType="1"/>
            </p:cNvSpPr>
            <p:nvPr/>
          </p:nvSpPr>
          <p:spPr bwMode="auto">
            <a:xfrm>
              <a:off x="5715000" y="2743200"/>
              <a:ext cx="381000" cy="685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" name="Group 10"/>
            <p:cNvGrpSpPr>
              <a:grpSpLocks/>
            </p:cNvGrpSpPr>
            <p:nvPr/>
          </p:nvGrpSpPr>
          <p:grpSpPr bwMode="auto">
            <a:xfrm>
              <a:off x="2590800" y="2667000"/>
              <a:ext cx="3886200" cy="1431925"/>
              <a:chOff x="2590800" y="2667000"/>
              <a:chExt cx="3886200" cy="1431925"/>
            </a:xfrm>
          </p:grpSpPr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>
                <a:off x="2590800" y="2667000"/>
                <a:ext cx="3886200" cy="1431925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Text Box 110"/>
              <p:cNvSpPr txBox="1">
                <a:spLocks noChangeArrowheads="1"/>
              </p:cNvSpPr>
              <p:nvPr/>
            </p:nvSpPr>
            <p:spPr bwMode="auto">
              <a:xfrm rot="1342140">
                <a:off x="3657600" y="2986087"/>
                <a:ext cx="1752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chemeClr val="folHlink"/>
                    </a:solidFill>
                    <a:latin typeface="Times New Roman" pitchFamily="18" charset="0"/>
                  </a:rPr>
                  <a:t>Direct Signal</a:t>
                </a:r>
              </a:p>
            </p:txBody>
          </p:sp>
        </p:grpSp>
        <p:sp>
          <p:nvSpPr>
            <p:cNvPr id="96" name="Rectangle 112"/>
            <p:cNvSpPr>
              <a:spLocks noChangeArrowheads="1"/>
            </p:cNvSpPr>
            <p:nvPr/>
          </p:nvSpPr>
          <p:spPr bwMode="auto">
            <a:xfrm flipH="1" flipV="1">
              <a:off x="5487988" y="32781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7" name="Rectangle 113"/>
            <p:cNvSpPr>
              <a:spLocks noChangeArrowheads="1"/>
            </p:cNvSpPr>
            <p:nvPr/>
          </p:nvSpPr>
          <p:spPr bwMode="auto">
            <a:xfrm flipH="1" flipV="1">
              <a:off x="5716588" y="32781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8" name="Rectangle 114"/>
            <p:cNvSpPr>
              <a:spLocks noChangeArrowheads="1"/>
            </p:cNvSpPr>
            <p:nvPr/>
          </p:nvSpPr>
          <p:spPr bwMode="auto">
            <a:xfrm flipH="1" flipV="1">
              <a:off x="5945188" y="3278188"/>
              <a:ext cx="74612" cy="746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99" name="Rectangle 115"/>
            <p:cNvSpPr>
              <a:spLocks noChangeArrowheads="1"/>
            </p:cNvSpPr>
            <p:nvPr/>
          </p:nvSpPr>
          <p:spPr bwMode="auto">
            <a:xfrm flipH="1" flipV="1">
              <a:off x="6172200" y="3276600"/>
              <a:ext cx="76200" cy="76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0" name="Text Box 116"/>
            <p:cNvSpPr txBox="1">
              <a:spLocks noChangeArrowheads="1"/>
            </p:cNvSpPr>
            <p:nvPr/>
          </p:nvSpPr>
          <p:spPr bwMode="auto">
            <a:xfrm>
              <a:off x="5105400" y="1447800"/>
              <a:ext cx="1524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folHlink"/>
                  </a:solidFill>
                  <a:latin typeface="Times New Roman" pitchFamily="18" charset="0"/>
                </a:rPr>
                <a:t>Building</a:t>
              </a:r>
            </a:p>
          </p:txBody>
        </p:sp>
        <p:grpSp>
          <p:nvGrpSpPr>
            <p:cNvPr id="101" name="Group 12"/>
            <p:cNvGrpSpPr>
              <a:grpSpLocks/>
            </p:cNvGrpSpPr>
            <p:nvPr/>
          </p:nvGrpSpPr>
          <p:grpSpPr bwMode="auto">
            <a:xfrm>
              <a:off x="2476500" y="1844675"/>
              <a:ext cx="2657475" cy="1050925"/>
              <a:chOff x="2476500" y="1844675"/>
              <a:chExt cx="2656900" cy="1050925"/>
            </a:xfrm>
          </p:grpSpPr>
          <p:sp>
            <p:nvSpPr>
              <p:cNvPr id="102" name="Octagon 2"/>
              <p:cNvSpPr>
                <a:spLocks noChangeArrowheads="1"/>
              </p:cNvSpPr>
              <p:nvPr/>
            </p:nvSpPr>
            <p:spPr bwMode="auto">
              <a:xfrm>
                <a:off x="3267075" y="1844675"/>
                <a:ext cx="733425" cy="556419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285950" y="1981200"/>
                <a:ext cx="666606" cy="3079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STOP</a:t>
                </a:r>
              </a:p>
            </p:txBody>
          </p:sp>
          <p:sp>
            <p:nvSpPr>
              <p:cNvPr id="104" name="Line 98"/>
              <p:cNvSpPr>
                <a:spLocks noChangeShapeType="1"/>
              </p:cNvSpPr>
              <p:nvPr/>
            </p:nvSpPr>
            <p:spPr bwMode="auto">
              <a:xfrm>
                <a:off x="3886200" y="2142570"/>
                <a:ext cx="228600" cy="45720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99"/>
              <p:cNvSpPr>
                <a:spLocks noChangeShapeType="1"/>
              </p:cNvSpPr>
              <p:nvPr/>
            </p:nvSpPr>
            <p:spPr bwMode="auto">
              <a:xfrm>
                <a:off x="3886200" y="214257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00"/>
              <p:cNvSpPr>
                <a:spLocks noChangeShapeType="1"/>
              </p:cNvSpPr>
              <p:nvPr/>
            </p:nvSpPr>
            <p:spPr bwMode="auto">
              <a:xfrm flipV="1">
                <a:off x="3886200" y="2066370"/>
                <a:ext cx="304800" cy="7620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0"/>
              <p:cNvSpPr>
                <a:spLocks noChangeShapeType="1"/>
              </p:cNvSpPr>
              <p:nvPr/>
            </p:nvSpPr>
            <p:spPr bwMode="auto">
              <a:xfrm>
                <a:off x="3924300" y="2145646"/>
                <a:ext cx="419100" cy="14343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6"/>
              <p:cNvSpPr>
                <a:spLocks noChangeShapeType="1"/>
              </p:cNvSpPr>
              <p:nvPr/>
            </p:nvSpPr>
            <p:spPr bwMode="auto">
              <a:xfrm flipV="1">
                <a:off x="2476500" y="2217360"/>
                <a:ext cx="1028700" cy="339119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TextBox 4"/>
              <p:cNvSpPr txBox="1">
                <a:spLocks noChangeArrowheads="1"/>
              </p:cNvSpPr>
              <p:nvPr/>
            </p:nvSpPr>
            <p:spPr bwMode="auto">
              <a:xfrm>
                <a:off x="4076700" y="1981298"/>
                <a:ext cx="10567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</a:rPr>
                  <a:t>Scattered</a:t>
                </a:r>
              </a:p>
            </p:txBody>
          </p:sp>
          <p:cxnSp>
            <p:nvCxnSpPr>
              <p:cNvPr id="110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3657600" y="2401094"/>
                <a:ext cx="0" cy="494506"/>
              </a:xfrm>
              <a:prstGeom prst="line">
                <a:avLst/>
              </a:prstGeom>
              <a:noFill/>
              <a:ln w="57150" algn="ctr">
                <a:solidFill>
                  <a:srgbClr val="04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5193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Hugely important concept</a:t>
            </a:r>
          </a:p>
          <a:p>
            <a:r>
              <a:rPr lang="en-US" dirty="0" smtClean="0"/>
              <a:t>What’s the shortest/fastest distance between two points?</a:t>
            </a:r>
          </a:p>
          <a:p>
            <a:r>
              <a:rPr lang="en-US" dirty="0" smtClean="0"/>
              <a:t>How many copies of a wave do I receive?</a:t>
            </a:r>
          </a:p>
          <a:p>
            <a:endParaRPr lang="en-US" dirty="0"/>
          </a:p>
          <a:p>
            <a:r>
              <a:rPr lang="en-US" dirty="0" smtClean="0"/>
              <a:t>What if the signal reflects? </a:t>
            </a:r>
          </a:p>
          <a:p>
            <a:r>
              <a:rPr lang="en-US" dirty="0" smtClean="0"/>
              <a:t>Flightradar24.com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864690"/>
              </p:ext>
            </p:extLst>
          </p:nvPr>
        </p:nvGraphicFramePr>
        <p:xfrm>
          <a:off x="0" y="-6"/>
          <a:ext cx="12191999" cy="68580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42891"/>
                <a:gridCol w="1567005"/>
                <a:gridCol w="3977780"/>
                <a:gridCol w="3204323"/>
              </a:tblGrid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Classification Band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Initials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Frequency Range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Characteristics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Extremely low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ELF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 300 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Ground wave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Infra low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ILF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 Hz 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Very low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VLF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kHz -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 30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 kHz 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- 300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Medium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 kHz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 MHz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Ground/Sky wave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MHz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- 30 MHz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Sky wave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Very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MHz -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 300 MHz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smtClean="0">
                        <a:ln>
                          <a:noFill/>
                        </a:ln>
                        <a:effectLst/>
                        <a:sym typeface="Math1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smtClean="0">
                        <a:ln>
                          <a:noFill/>
                        </a:ln>
                        <a:effectLst/>
                        <a:sym typeface="Math1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Space wave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smtClean="0">
                        <a:ln>
                          <a:noFill/>
                        </a:ln>
                        <a:effectLst/>
                        <a:sym typeface="Math1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Ultra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 MHz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 GHz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Super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GHz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- 30 GHz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Extremely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GHz -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 300 GHz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Tremendously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 GHz -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ath1" pitchFamily="2" charset="2"/>
                        </a:rPr>
                        <a:t> 3000 GHz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sym typeface="Math1" pitchFamily="2" charset="2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have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Skywaves</a:t>
            </a:r>
            <a:r>
              <a:rPr lang="en-US" dirty="0" smtClean="0"/>
              <a:t> for example, love to reflect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Different kind of </a:t>
            </a:r>
            <a:r>
              <a:rPr lang="en-US" dirty="0" err="1" smtClean="0"/>
              <a:t>skywave</a:t>
            </a:r>
            <a:r>
              <a:rPr lang="en-US" dirty="0" smtClean="0"/>
              <a:t>--&gt;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73973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 the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far can you go?</a:t>
            </a:r>
          </a:p>
          <a:p>
            <a:r>
              <a:rPr lang="en-US" dirty="0" smtClean="0"/>
              <a:t>FM vs AM are great examples</a:t>
            </a:r>
          </a:p>
          <a:p>
            <a:pPr lvl="1"/>
            <a:r>
              <a:rPr lang="en-US" dirty="0" smtClean="0"/>
              <a:t>AM: 535-1705kHz</a:t>
            </a:r>
          </a:p>
          <a:p>
            <a:pPr lvl="1"/>
            <a:r>
              <a:rPr lang="en-US" dirty="0" smtClean="0"/>
              <a:t>FM: 88 – 108 MHz</a:t>
            </a:r>
          </a:p>
          <a:p>
            <a:endParaRPr lang="en-US" dirty="0"/>
          </a:p>
          <a:p>
            <a:r>
              <a:rPr lang="en-US" dirty="0" smtClean="0"/>
              <a:t>Basically: AM = big waves</a:t>
            </a:r>
            <a:endParaRPr lang="en-US" dirty="0"/>
          </a:p>
          <a:p>
            <a:pPr lvl="3"/>
            <a:r>
              <a:rPr lang="en-US" dirty="0" smtClean="0"/>
              <a:t>FM = little waves</a:t>
            </a:r>
          </a:p>
        </p:txBody>
      </p:sp>
    </p:spTree>
    <p:extLst>
      <p:ext uri="{BB962C8B-B14F-4D97-AF65-F5344CB8AC3E}">
        <p14:creationId xmlns:p14="http://schemas.microsoft.com/office/powerpoint/2010/main" val="12391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Ionosphere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 Radio waves refract from the ionosphere</a:t>
            </a:r>
          </a:p>
          <a:p>
            <a:r>
              <a:rPr lang="en-US" dirty="0" smtClean="0"/>
              <a:t>FM waves blast right through </a:t>
            </a:r>
          </a:p>
          <a:p>
            <a:r>
              <a:rPr lang="en-US" dirty="0" smtClean="0"/>
              <a:t>Where do they go?</a:t>
            </a:r>
          </a:p>
          <a:p>
            <a:pPr lvl="1"/>
            <a:r>
              <a:rPr lang="en-US" dirty="0" smtClean="0"/>
              <a:t>AM: China</a:t>
            </a:r>
          </a:p>
          <a:p>
            <a:pPr lvl="1"/>
            <a:r>
              <a:rPr lang="en-US" dirty="0" smtClean="0"/>
              <a:t>FM: Mars</a:t>
            </a:r>
          </a:p>
          <a:p>
            <a:r>
              <a:rPr lang="en-US" dirty="0" smtClean="0"/>
              <a:t>FM -&gt; height is key, AM -&gt; not really</a:t>
            </a:r>
          </a:p>
          <a:p>
            <a:r>
              <a:rPr lang="en-US" dirty="0" smtClean="0"/>
              <a:t>Ionosphere is really good at refracting at night</a:t>
            </a:r>
          </a:p>
          <a:p>
            <a:r>
              <a:rPr lang="en-US" dirty="0" smtClean="0"/>
              <a:t>AM</a:t>
            </a:r>
          </a:p>
          <a:p>
            <a:pPr lvl="1"/>
            <a:r>
              <a:rPr lang="en-US" dirty="0" smtClean="0"/>
              <a:t>Reduces power, directional antennas, shutdown</a:t>
            </a:r>
          </a:p>
        </p:txBody>
      </p:sp>
    </p:spTree>
    <p:extLst>
      <p:ext uri="{BB962C8B-B14F-4D97-AF65-F5344CB8AC3E}">
        <p14:creationId xmlns:p14="http://schemas.microsoft.com/office/powerpoint/2010/main" val="11474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939800"/>
            <a:ext cx="72644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Channels- Their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4 channels dedicated</a:t>
            </a:r>
          </a:p>
          <a:p>
            <a:pPr lvl="1"/>
            <a:r>
              <a:rPr lang="en-US" dirty="0" smtClean="0"/>
              <a:t>Simplex Channels   </a:t>
            </a:r>
            <a:r>
              <a:rPr lang="en-US" dirty="0" smtClean="0">
                <a:sym typeface="Wingdings"/>
              </a:rPr>
              <a:t> What’s this?</a:t>
            </a:r>
          </a:p>
          <a:p>
            <a:r>
              <a:rPr lang="en-US" dirty="0" smtClean="0">
                <a:sym typeface="Wingdings"/>
              </a:rPr>
              <a:t>2 Exchange Metadata</a:t>
            </a:r>
          </a:p>
          <a:p>
            <a:pPr lvl="1"/>
            <a:r>
              <a:rPr lang="en-US" dirty="0" smtClean="0">
                <a:sym typeface="Wingdings"/>
              </a:rPr>
              <a:t>Authentications</a:t>
            </a:r>
          </a:p>
          <a:p>
            <a:pPr lvl="1"/>
            <a:r>
              <a:rPr lang="en-US" dirty="0" smtClean="0">
                <a:sym typeface="Wingdings"/>
              </a:rPr>
              <a:t>Subscriber info</a:t>
            </a:r>
          </a:p>
          <a:p>
            <a:pPr lvl="1"/>
            <a:r>
              <a:rPr lang="en-US" dirty="0" smtClean="0">
                <a:sym typeface="Wingdings"/>
              </a:rPr>
              <a:t>Call parameters</a:t>
            </a:r>
          </a:p>
          <a:p>
            <a:r>
              <a:rPr lang="en-US" dirty="0" smtClean="0">
                <a:sym typeface="Wingdings"/>
              </a:rPr>
              <a:t>2 Exchange real data</a:t>
            </a:r>
          </a:p>
          <a:p>
            <a:r>
              <a:rPr lang="en-US" dirty="0" smtClean="0">
                <a:sym typeface="Wingdings"/>
              </a:rPr>
              <a:t>Control data needs to be exchanged before we can do data</a:t>
            </a:r>
          </a:p>
          <a:p>
            <a:r>
              <a:rPr lang="en-US" dirty="0" smtClean="0">
                <a:sym typeface="Wingdings"/>
              </a:rPr>
              <a:t>Kind of like how FTP works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Small-scale</a:t>
            </a:r>
          </a:p>
          <a:p>
            <a:pPr lvl="1"/>
            <a:r>
              <a:rPr lang="en-US" dirty="0" smtClean="0"/>
              <a:t>Signal variation/fading over a short distance</a:t>
            </a:r>
          </a:p>
          <a:p>
            <a:r>
              <a:rPr lang="en-US" dirty="0" smtClean="0"/>
              <a:t>Large scale</a:t>
            </a:r>
          </a:p>
          <a:p>
            <a:pPr lvl="1"/>
            <a:r>
              <a:rPr lang="en-US" dirty="0" smtClean="0"/>
              <a:t>Signal variation/fading over a long distance</a:t>
            </a:r>
          </a:p>
          <a:p>
            <a:pPr lvl="1"/>
            <a:endParaRPr lang="en-US" dirty="0"/>
          </a:p>
          <a:p>
            <a:r>
              <a:rPr lang="en-US" dirty="0" smtClean="0"/>
              <a:t>Diffraction &amp; scattering -&gt; small scale</a:t>
            </a:r>
          </a:p>
          <a:p>
            <a:endParaRPr lang="en-US" dirty="0"/>
          </a:p>
          <a:p>
            <a:r>
              <a:rPr lang="en-US" dirty="0" smtClean="0"/>
              <a:t>Reflection -&gt; large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77013" y="1563688"/>
            <a:ext cx="412750" cy="3778250"/>
            <a:chOff x="1723" y="1413"/>
            <a:chExt cx="181" cy="41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723" y="1481"/>
              <a:ext cx="94" cy="342"/>
            </a:xfrm>
            <a:custGeom>
              <a:avLst/>
              <a:gdLst>
                <a:gd name="T0" fmla="*/ 4 w 139"/>
                <a:gd name="T1" fmla="*/ 0 h 941"/>
                <a:gd name="T2" fmla="*/ 3 w 139"/>
                <a:gd name="T3" fmla="*/ 0 h 941"/>
                <a:gd name="T4" fmla="*/ 0 w 139"/>
                <a:gd name="T5" fmla="*/ 0 h 941"/>
                <a:gd name="T6" fmla="*/ 1 w 139"/>
                <a:gd name="T7" fmla="*/ 0 h 941"/>
                <a:gd name="T8" fmla="*/ 4 w 139"/>
                <a:gd name="T9" fmla="*/ 0 h 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941"/>
                <a:gd name="T17" fmla="*/ 139 w 139"/>
                <a:gd name="T18" fmla="*/ 941 h 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941">
                  <a:moveTo>
                    <a:pt x="139" y="2"/>
                  </a:moveTo>
                  <a:lnTo>
                    <a:pt x="124" y="0"/>
                  </a:lnTo>
                  <a:lnTo>
                    <a:pt x="0" y="940"/>
                  </a:lnTo>
                  <a:lnTo>
                    <a:pt x="14" y="941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12" y="1481"/>
              <a:ext cx="90" cy="342"/>
            </a:xfrm>
            <a:custGeom>
              <a:avLst/>
              <a:gdLst>
                <a:gd name="T0" fmla="*/ 1 w 140"/>
                <a:gd name="T1" fmla="*/ 0 h 941"/>
                <a:gd name="T2" fmla="*/ 0 w 140"/>
                <a:gd name="T3" fmla="*/ 0 h 941"/>
                <a:gd name="T4" fmla="*/ 2 w 140"/>
                <a:gd name="T5" fmla="*/ 0 h 941"/>
                <a:gd name="T6" fmla="*/ 3 w 140"/>
                <a:gd name="T7" fmla="*/ 0 h 941"/>
                <a:gd name="T8" fmla="*/ 1 w 140"/>
                <a:gd name="T9" fmla="*/ 0 h 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941"/>
                <a:gd name="T17" fmla="*/ 140 w 140"/>
                <a:gd name="T18" fmla="*/ 941 h 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941">
                  <a:moveTo>
                    <a:pt x="14" y="0"/>
                  </a:moveTo>
                  <a:lnTo>
                    <a:pt x="0" y="2"/>
                  </a:lnTo>
                  <a:lnTo>
                    <a:pt x="126" y="941"/>
                  </a:lnTo>
                  <a:lnTo>
                    <a:pt x="140" y="9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25" y="1747"/>
              <a:ext cx="154" cy="73"/>
            </a:xfrm>
            <a:custGeom>
              <a:avLst/>
              <a:gdLst>
                <a:gd name="T0" fmla="*/ 0 w 260"/>
                <a:gd name="T1" fmla="*/ 0 h 200"/>
                <a:gd name="T2" fmla="*/ 1 w 260"/>
                <a:gd name="T3" fmla="*/ 0 h 200"/>
                <a:gd name="T4" fmla="*/ 2 w 260"/>
                <a:gd name="T5" fmla="*/ 0 h 200"/>
                <a:gd name="T6" fmla="*/ 2 w 260"/>
                <a:gd name="T7" fmla="*/ 0 h 200"/>
                <a:gd name="T8" fmla="*/ 0 w 260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00"/>
                <a:gd name="T17" fmla="*/ 260 w 260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00">
                  <a:moveTo>
                    <a:pt x="0" y="188"/>
                  </a:moveTo>
                  <a:lnTo>
                    <a:pt x="9" y="200"/>
                  </a:lnTo>
                  <a:lnTo>
                    <a:pt x="260" y="12"/>
                  </a:lnTo>
                  <a:lnTo>
                    <a:pt x="251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67" y="1684"/>
              <a:ext cx="117" cy="73"/>
            </a:xfrm>
            <a:custGeom>
              <a:avLst/>
              <a:gdLst>
                <a:gd name="T0" fmla="*/ 2 w 197"/>
                <a:gd name="T1" fmla="*/ 0 h 200"/>
                <a:gd name="T2" fmla="*/ 2 w 197"/>
                <a:gd name="T3" fmla="*/ 0 h 200"/>
                <a:gd name="T4" fmla="*/ 1 w 197"/>
                <a:gd name="T5" fmla="*/ 0 h 200"/>
                <a:gd name="T6" fmla="*/ 0 w 197"/>
                <a:gd name="T7" fmla="*/ 0 h 200"/>
                <a:gd name="T8" fmla="*/ 2 w 197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200"/>
                <a:gd name="T17" fmla="*/ 197 w 197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200">
                  <a:moveTo>
                    <a:pt x="188" y="200"/>
                  </a:moveTo>
                  <a:lnTo>
                    <a:pt x="197" y="188"/>
                  </a:lnTo>
                  <a:lnTo>
                    <a:pt x="10" y="0"/>
                  </a:lnTo>
                  <a:lnTo>
                    <a:pt x="0" y="13"/>
                  </a:lnTo>
                  <a:lnTo>
                    <a:pt x="188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73" y="1616"/>
              <a:ext cx="80" cy="73"/>
            </a:xfrm>
            <a:custGeom>
              <a:avLst/>
              <a:gdLst>
                <a:gd name="T0" fmla="*/ 0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1 w 135"/>
                <a:gd name="T7" fmla="*/ 0 h 200"/>
                <a:gd name="T8" fmla="*/ 0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0" y="187"/>
                  </a:moveTo>
                  <a:lnTo>
                    <a:pt x="11" y="200"/>
                  </a:lnTo>
                  <a:lnTo>
                    <a:pt x="135" y="11"/>
                  </a:lnTo>
                  <a:lnTo>
                    <a:pt x="125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49" y="1754"/>
              <a:ext cx="155" cy="73"/>
            </a:xfrm>
            <a:custGeom>
              <a:avLst/>
              <a:gdLst>
                <a:gd name="T0" fmla="*/ 2 w 260"/>
                <a:gd name="T1" fmla="*/ 0 h 200"/>
                <a:gd name="T2" fmla="*/ 2 w 260"/>
                <a:gd name="T3" fmla="*/ 0 h 200"/>
                <a:gd name="T4" fmla="*/ 1 w 260"/>
                <a:gd name="T5" fmla="*/ 0 h 200"/>
                <a:gd name="T6" fmla="*/ 0 w 260"/>
                <a:gd name="T7" fmla="*/ 0 h 200"/>
                <a:gd name="T8" fmla="*/ 2 w 260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00"/>
                <a:gd name="T17" fmla="*/ 260 w 260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00">
                  <a:moveTo>
                    <a:pt x="251" y="200"/>
                  </a:moveTo>
                  <a:lnTo>
                    <a:pt x="260" y="188"/>
                  </a:lnTo>
                  <a:lnTo>
                    <a:pt x="9" y="0"/>
                  </a:lnTo>
                  <a:lnTo>
                    <a:pt x="0" y="12"/>
                  </a:lnTo>
                  <a:lnTo>
                    <a:pt x="251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747" y="1686"/>
              <a:ext cx="116" cy="73"/>
            </a:xfrm>
            <a:custGeom>
              <a:avLst/>
              <a:gdLst>
                <a:gd name="T0" fmla="*/ 0 w 197"/>
                <a:gd name="T1" fmla="*/ 0 h 200"/>
                <a:gd name="T2" fmla="*/ 1 w 197"/>
                <a:gd name="T3" fmla="*/ 0 h 200"/>
                <a:gd name="T4" fmla="*/ 2 w 197"/>
                <a:gd name="T5" fmla="*/ 0 h 200"/>
                <a:gd name="T6" fmla="*/ 2 w 197"/>
                <a:gd name="T7" fmla="*/ 0 h 200"/>
                <a:gd name="T8" fmla="*/ 0 w 197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200"/>
                <a:gd name="T17" fmla="*/ 197 w 197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200">
                  <a:moveTo>
                    <a:pt x="0" y="188"/>
                  </a:moveTo>
                  <a:lnTo>
                    <a:pt x="9" y="200"/>
                  </a:lnTo>
                  <a:lnTo>
                    <a:pt x="197" y="13"/>
                  </a:lnTo>
                  <a:lnTo>
                    <a:pt x="187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773" y="1616"/>
              <a:ext cx="80" cy="73"/>
            </a:xfrm>
            <a:custGeom>
              <a:avLst/>
              <a:gdLst>
                <a:gd name="T0" fmla="*/ 1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0 w 135"/>
                <a:gd name="T7" fmla="*/ 0 h 200"/>
                <a:gd name="T8" fmla="*/ 1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125" y="200"/>
                  </a:moveTo>
                  <a:lnTo>
                    <a:pt x="135" y="187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25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08" y="1413"/>
              <a:ext cx="9" cy="6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71" y="1413"/>
              <a:ext cx="9" cy="4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846" y="1413"/>
              <a:ext cx="9" cy="4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775" y="1433"/>
              <a:ext cx="75" cy="5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773" y="1616"/>
              <a:ext cx="80" cy="73"/>
            </a:xfrm>
            <a:custGeom>
              <a:avLst/>
              <a:gdLst>
                <a:gd name="T0" fmla="*/ 1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0 w 135"/>
                <a:gd name="T7" fmla="*/ 0 h 200"/>
                <a:gd name="T8" fmla="*/ 1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125" y="200"/>
                  </a:moveTo>
                  <a:lnTo>
                    <a:pt x="135" y="187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25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808" y="1413"/>
              <a:ext cx="9" cy="6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773" y="1616"/>
              <a:ext cx="80" cy="73"/>
            </a:xfrm>
            <a:custGeom>
              <a:avLst/>
              <a:gdLst>
                <a:gd name="T0" fmla="*/ 1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0 w 135"/>
                <a:gd name="T7" fmla="*/ 0 h 200"/>
                <a:gd name="T8" fmla="*/ 1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125" y="200"/>
                  </a:moveTo>
                  <a:lnTo>
                    <a:pt x="135" y="187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25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808" y="1413"/>
              <a:ext cx="9" cy="6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773" y="1616"/>
              <a:ext cx="80" cy="73"/>
            </a:xfrm>
            <a:custGeom>
              <a:avLst/>
              <a:gdLst>
                <a:gd name="T0" fmla="*/ 1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0 w 135"/>
                <a:gd name="T7" fmla="*/ 0 h 200"/>
                <a:gd name="T8" fmla="*/ 1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125" y="200"/>
                  </a:moveTo>
                  <a:lnTo>
                    <a:pt x="135" y="187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25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808" y="1413"/>
              <a:ext cx="9" cy="6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777" y="1618"/>
              <a:ext cx="79" cy="73"/>
            </a:xfrm>
            <a:custGeom>
              <a:avLst/>
              <a:gdLst>
                <a:gd name="T0" fmla="*/ 1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0 w 135"/>
                <a:gd name="T7" fmla="*/ 0 h 200"/>
                <a:gd name="T8" fmla="*/ 1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125" y="200"/>
                  </a:moveTo>
                  <a:lnTo>
                    <a:pt x="135" y="187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25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808" y="1413"/>
              <a:ext cx="9" cy="6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808" y="1415"/>
              <a:ext cx="9" cy="69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</p:grp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867400" y="541972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CC"/>
                </a:solidFill>
                <a:latin typeface="Times New Roman" pitchFamily="18" charset="0"/>
              </a:rPr>
              <a:t>Base Station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19500000">
            <a:off x="1870075" y="2784475"/>
            <a:ext cx="4649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800" b="0">
                <a:solidFill>
                  <a:srgbClr val="0000CC"/>
                </a:solidFill>
                <a:latin typeface="Verdana" pitchFamily="34" charset="0"/>
              </a:rPr>
              <a:t>Forward (downlink) control channel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838200" y="5419725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CC"/>
                </a:solidFill>
                <a:latin typeface="Times New Roman" pitchFamily="18" charset="0"/>
              </a:rPr>
              <a:t>Mobile Station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2667000" y="1905000"/>
            <a:ext cx="3462338" cy="24606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1905000" y="1295400"/>
            <a:ext cx="3763963" cy="2665413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 rot="19500000">
            <a:off x="2305050" y="3511550"/>
            <a:ext cx="4516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800" b="0">
                <a:solidFill>
                  <a:srgbClr val="C00000"/>
                </a:solidFill>
                <a:latin typeface="Verdana" pitchFamily="34" charset="0"/>
              </a:rPr>
              <a:t>Forward (downlink) traffic channel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2932113" y="2582863"/>
            <a:ext cx="3570287" cy="25368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3462338" y="3398838"/>
            <a:ext cx="3059112" cy="22066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 rot="19500000">
            <a:off x="2679700" y="4238625"/>
            <a:ext cx="4098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800" b="0">
                <a:solidFill>
                  <a:srgbClr val="C00000"/>
                </a:solidFill>
                <a:latin typeface="Verdana" pitchFamily="34" charset="0"/>
              </a:rPr>
              <a:t>Reverse (uplink) traffic channel</a:t>
            </a:r>
          </a:p>
        </p:txBody>
      </p:sp>
      <p:pic>
        <p:nvPicPr>
          <p:cNvPr id="3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048125"/>
            <a:ext cx="508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0"/>
          <p:cNvSpPr>
            <a:spLocks noChangeArrowheads="1"/>
          </p:cNvSpPr>
          <p:nvPr/>
        </p:nvSpPr>
        <p:spPr bwMode="auto">
          <a:xfrm rot="19500000">
            <a:off x="1508125" y="2168525"/>
            <a:ext cx="4435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800" b="0" dirty="0">
                <a:solidFill>
                  <a:srgbClr val="0000CC"/>
                </a:solidFill>
                <a:latin typeface="Verdana" pitchFamily="34" charset="0"/>
              </a:rPr>
              <a:t>Reverse (uplink) control channel</a:t>
            </a:r>
          </a:p>
        </p:txBody>
      </p:sp>
    </p:spTree>
    <p:extLst>
      <p:ext uri="{BB962C8B-B14F-4D97-AF65-F5344CB8AC3E}">
        <p14:creationId xmlns:p14="http://schemas.microsoft.com/office/powerpoint/2010/main" val="94554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0" grpId="0" animBg="1"/>
      <p:bldP spid="31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50952" y="877824"/>
            <a:ext cx="6277864" cy="4221988"/>
            <a:chOff x="1092200" y="1663700"/>
            <a:chExt cx="6756400" cy="43688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92200" y="1663700"/>
              <a:ext cx="795338" cy="461963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BS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524000" y="2133600"/>
              <a:ext cx="0" cy="38989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53263" y="1663700"/>
              <a:ext cx="795337" cy="461963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MS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467600" y="2133600"/>
              <a:ext cx="0" cy="379888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489075" y="2655888"/>
              <a:ext cx="596265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085975" y="2255838"/>
              <a:ext cx="5265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1. Need to establish path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1489075" y="3613150"/>
              <a:ext cx="596265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85975" y="3213100"/>
              <a:ext cx="5265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2. Frequency/time slot/code assigned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085975" y="3613150"/>
              <a:ext cx="5265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 dirty="0">
                  <a:solidFill>
                    <a:srgbClr val="0000FF"/>
                  </a:solidFill>
                  <a:latin typeface="Times New Roman" pitchFamily="18" charset="0"/>
                </a:rPr>
                <a:t>         (FDMA/TDMA/CDMA)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489075" y="4654550"/>
              <a:ext cx="596265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85975" y="4254500"/>
              <a:ext cx="5265738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3. Control information Acknowledgement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489075" y="5495925"/>
              <a:ext cx="596265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085975" y="5095875"/>
              <a:ext cx="5265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C00000"/>
                  </a:solidFill>
                  <a:latin typeface="Times New Roman" pitchFamily="18" charset="0"/>
                </a:rPr>
                <a:t>4. Start communication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76086" y="2493271"/>
            <a:ext cx="5628159" cy="4351824"/>
            <a:chOff x="1104900" y="1320800"/>
            <a:chExt cx="7162800" cy="5105400"/>
          </a:xfrm>
        </p:grpSpPr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104900" y="1320800"/>
              <a:ext cx="1130300" cy="461963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BS</a:t>
              </a: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1657350" y="1784350"/>
              <a:ext cx="12700" cy="464185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7104063" y="1403350"/>
              <a:ext cx="1163637" cy="461963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MS</a:t>
              </a: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7656513" y="1887538"/>
              <a:ext cx="12700" cy="447198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1685925" y="3195638"/>
              <a:ext cx="598328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284413" y="2749550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 dirty="0">
                  <a:solidFill>
                    <a:srgbClr val="0000FF"/>
                  </a:solidFill>
                  <a:latin typeface="Times New Roman" pitchFamily="18" charset="0"/>
                </a:rPr>
                <a:t>2. Ready to establish a path</a:t>
              </a: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1685925" y="3930650"/>
              <a:ext cx="598328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2284413" y="3484563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3. Use frequency/time slot/code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2284413" y="3881438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         (FDMA/TDMA/CDMA)</a:t>
              </a: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H="1">
              <a:off x="1703388" y="4749800"/>
              <a:ext cx="5983287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2284413" y="4335463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4. Ready for communication</a:t>
              </a: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H="1">
              <a:off x="1670050" y="5608638"/>
              <a:ext cx="5983288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2284413" y="5129213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C00000"/>
                  </a:solidFill>
                  <a:latin typeface="Times New Roman" pitchFamily="18" charset="0"/>
                </a:rPr>
                <a:t>5. Start communication</a:t>
              </a: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1685925" y="2493963"/>
              <a:ext cx="598328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2284413" y="2032000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1. Call for MS # pending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411665" y="2493271"/>
            <a:ext cx="352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Incoming Call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62858" y="674182"/>
            <a:ext cx="352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Outgoing Call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channels are used very differently</a:t>
            </a:r>
          </a:p>
          <a:p>
            <a:r>
              <a:rPr lang="en-US" dirty="0" smtClean="0"/>
              <a:t>How many channels do we assign to each?</a:t>
            </a:r>
          </a:p>
          <a:p>
            <a:pPr lvl="1"/>
            <a:r>
              <a:rPr lang="en-US" dirty="0" smtClean="0"/>
              <a:t>Depends on what we’re doing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have the same bandwidth (say 3kHz) can I transfer the same amount of data?</a:t>
            </a:r>
          </a:p>
          <a:p>
            <a:r>
              <a:rPr lang="en-US" dirty="0" smtClean="0"/>
              <a:t>What impacts this?</a:t>
            </a:r>
          </a:p>
          <a:p>
            <a:endParaRPr lang="en-US" dirty="0"/>
          </a:p>
          <a:p>
            <a:r>
              <a:rPr lang="en-US" dirty="0" smtClean="0"/>
              <a:t>Are all protocols equally efficient?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2G GSM	.030 MHz	.104mb/s	0.52</a:t>
            </a:r>
          </a:p>
          <a:p>
            <a:r>
              <a:rPr lang="en-US" dirty="0" smtClean="0"/>
              <a:t>3G CDMA	1.2288MHz	3.072mb/s	0.125</a:t>
            </a:r>
          </a:p>
          <a:p>
            <a:r>
              <a:rPr lang="en-US" dirty="0" smtClean="0"/>
              <a:t>4G LTE	20MHz	81.6mb/s	4.08</a:t>
            </a:r>
          </a:p>
          <a:p>
            <a:r>
              <a:rPr lang="en-US" dirty="0" smtClean="0"/>
              <a:t>V.92 	.004MHz	0.056mb/s	14.0</a:t>
            </a:r>
            <a:endParaRPr lang="en-US" dirty="0"/>
          </a:p>
          <a:p>
            <a:r>
              <a:rPr lang="en-US" dirty="0" smtClean="0"/>
              <a:t>802.11g	20MHz	54mb/s	2.7</a:t>
            </a:r>
          </a:p>
          <a:p>
            <a:r>
              <a:rPr lang="en-US" dirty="0" smtClean="0"/>
              <a:t>802.11ad	2160MHz	6756mb/s	3</a:t>
            </a:r>
          </a:p>
          <a:p>
            <a:r>
              <a:rPr lang="en-US" dirty="0" err="1" smtClean="0"/>
              <a:t>mb</a:t>
            </a:r>
            <a:r>
              <a:rPr lang="en-US" dirty="0" smtClean="0"/>
              <a:t>/s    vs MB/s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6" y="1639679"/>
            <a:ext cx="3593841" cy="4351338"/>
          </a:xfrm>
        </p:spPr>
        <p:txBody>
          <a:bodyPr/>
          <a:lstStyle/>
          <a:p>
            <a:r>
              <a:rPr lang="en-US" dirty="0" smtClean="0"/>
              <a:t>Distance of the tower can impact things</a:t>
            </a:r>
          </a:p>
          <a:p>
            <a:r>
              <a:rPr lang="en-US" dirty="0" smtClean="0"/>
              <a:t>Various frequencies act differently when transmitted</a:t>
            </a:r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097763" y="522514"/>
            <a:ext cx="9321282" cy="5952931"/>
            <a:chOff x="0" y="776288"/>
            <a:chExt cx="8991600" cy="5624512"/>
          </a:xfrm>
        </p:grpSpPr>
        <p:sp>
          <p:nvSpPr>
            <p:cNvPr id="4" name="Arc 70"/>
            <p:cNvSpPr>
              <a:spLocks/>
            </p:cNvSpPr>
            <p:nvPr/>
          </p:nvSpPr>
          <p:spPr bwMode="auto">
            <a:xfrm>
              <a:off x="0" y="5500688"/>
              <a:ext cx="7239000" cy="900112"/>
            </a:xfrm>
            <a:custGeom>
              <a:avLst/>
              <a:gdLst>
                <a:gd name="T0" fmla="*/ 0 w 43195"/>
                <a:gd name="T1" fmla="*/ 2147483647 h 22154"/>
                <a:gd name="T2" fmla="*/ 2147483647 w 43195"/>
                <a:gd name="T3" fmla="*/ 2147483647 h 22154"/>
                <a:gd name="T4" fmla="*/ 2147483647 w 43195"/>
                <a:gd name="T5" fmla="*/ 2147483647 h 22154"/>
                <a:gd name="T6" fmla="*/ 0 60000 65536"/>
                <a:gd name="T7" fmla="*/ 0 60000 65536"/>
                <a:gd name="T8" fmla="*/ 0 60000 65536"/>
                <a:gd name="T9" fmla="*/ 0 w 43195"/>
                <a:gd name="T10" fmla="*/ 0 h 22154"/>
                <a:gd name="T11" fmla="*/ 43195 w 43195"/>
                <a:gd name="T12" fmla="*/ 22154 h 22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2154" fill="none" extrusionOk="0">
                  <a:moveTo>
                    <a:pt x="0" y="21124"/>
                  </a:moveTo>
                  <a:cubicBezTo>
                    <a:pt x="259" y="9382"/>
                    <a:pt x="985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21784"/>
                    <a:pt x="43192" y="21969"/>
                    <a:pt x="43187" y="22153"/>
                  </a:cubicBezTo>
                </a:path>
                <a:path w="43195" h="22154" stroke="0" extrusionOk="0">
                  <a:moveTo>
                    <a:pt x="0" y="21124"/>
                  </a:moveTo>
                  <a:cubicBezTo>
                    <a:pt x="259" y="9382"/>
                    <a:pt x="985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21784"/>
                    <a:pt x="43192" y="21969"/>
                    <a:pt x="43187" y="22153"/>
                  </a:cubicBezTo>
                  <a:lnTo>
                    <a:pt x="21595" y="21600"/>
                  </a:lnTo>
                  <a:lnTo>
                    <a:pt x="0" y="21124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73"/>
            <p:cNvSpPr txBox="1">
              <a:spLocks noChangeArrowheads="1"/>
            </p:cNvSpPr>
            <p:nvPr/>
          </p:nvSpPr>
          <p:spPr bwMode="auto">
            <a:xfrm>
              <a:off x="3124200" y="5926138"/>
              <a:ext cx="76200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Times New Roman" pitchFamily="18" charset="0"/>
                </a:rPr>
                <a:t>Earth </a:t>
              </a:r>
            </a:p>
          </p:txBody>
        </p:sp>
        <p:sp>
          <p:nvSpPr>
            <p:cNvPr id="6" name="Freeform 69" descr="Wide upward diagonal"/>
            <p:cNvSpPr>
              <a:spLocks/>
            </p:cNvSpPr>
            <p:nvPr/>
          </p:nvSpPr>
          <p:spPr bwMode="auto">
            <a:xfrm>
              <a:off x="381000" y="4630738"/>
              <a:ext cx="6629400" cy="1524000"/>
            </a:xfrm>
            <a:custGeom>
              <a:avLst/>
              <a:gdLst>
                <a:gd name="T0" fmla="*/ 0 w 4176"/>
                <a:gd name="T1" fmla="*/ 2147483647 h 576"/>
                <a:gd name="T2" fmla="*/ 0 w 4176"/>
                <a:gd name="T3" fmla="*/ 2147483647 h 576"/>
                <a:gd name="T4" fmla="*/ 2147483647 w 4176"/>
                <a:gd name="T5" fmla="*/ 2147483647 h 576"/>
                <a:gd name="T6" fmla="*/ 2147483647 w 4176"/>
                <a:gd name="T7" fmla="*/ 2147483647 h 576"/>
                <a:gd name="T8" fmla="*/ 2147483647 w 4176"/>
                <a:gd name="T9" fmla="*/ 2147483647 h 576"/>
                <a:gd name="T10" fmla="*/ 2147483647 w 4176"/>
                <a:gd name="T11" fmla="*/ 2147483647 h 576"/>
                <a:gd name="T12" fmla="*/ 2147483647 w 4176"/>
                <a:gd name="T13" fmla="*/ 2147483647 h 576"/>
                <a:gd name="T14" fmla="*/ 2147483647 w 4176"/>
                <a:gd name="T15" fmla="*/ 2147483647 h 576"/>
                <a:gd name="T16" fmla="*/ 2147483647 w 4176"/>
                <a:gd name="T17" fmla="*/ 2147483647 h 576"/>
                <a:gd name="T18" fmla="*/ 2147483647 w 4176"/>
                <a:gd name="T19" fmla="*/ 2147483647 h 576"/>
                <a:gd name="T20" fmla="*/ 2147483647 w 4176"/>
                <a:gd name="T21" fmla="*/ 2147483647 h 576"/>
                <a:gd name="T22" fmla="*/ 2147483647 w 4176"/>
                <a:gd name="T23" fmla="*/ 2147483647 h 576"/>
                <a:gd name="T24" fmla="*/ 2147483647 w 4176"/>
                <a:gd name="T25" fmla="*/ 2147483647 h 576"/>
                <a:gd name="T26" fmla="*/ 2147483647 w 4176"/>
                <a:gd name="T27" fmla="*/ 2147483647 h 576"/>
                <a:gd name="T28" fmla="*/ 2147483647 w 4176"/>
                <a:gd name="T29" fmla="*/ 2147483647 h 576"/>
                <a:gd name="T30" fmla="*/ 2147483647 w 4176"/>
                <a:gd name="T31" fmla="*/ 2147483647 h 576"/>
                <a:gd name="T32" fmla="*/ 2147483647 w 4176"/>
                <a:gd name="T33" fmla="*/ 2147483647 h 576"/>
                <a:gd name="T34" fmla="*/ 2147483647 w 4176"/>
                <a:gd name="T35" fmla="*/ 0 h 576"/>
                <a:gd name="T36" fmla="*/ 2147483647 w 4176"/>
                <a:gd name="T37" fmla="*/ 0 h 576"/>
                <a:gd name="T38" fmla="*/ 2147483647 w 4176"/>
                <a:gd name="T39" fmla="*/ 0 h 576"/>
                <a:gd name="T40" fmla="*/ 2147483647 w 4176"/>
                <a:gd name="T41" fmla="*/ 0 h 576"/>
                <a:gd name="T42" fmla="*/ 2147483647 w 4176"/>
                <a:gd name="T43" fmla="*/ 2147483647 h 576"/>
                <a:gd name="T44" fmla="*/ 2147483647 w 4176"/>
                <a:gd name="T45" fmla="*/ 2147483647 h 576"/>
                <a:gd name="T46" fmla="*/ 2147483647 w 4176"/>
                <a:gd name="T47" fmla="*/ 2147483647 h 576"/>
                <a:gd name="T48" fmla="*/ 2147483647 w 4176"/>
                <a:gd name="T49" fmla="*/ 2147483647 h 576"/>
                <a:gd name="T50" fmla="*/ 2147483647 w 4176"/>
                <a:gd name="T51" fmla="*/ 2147483647 h 576"/>
                <a:gd name="T52" fmla="*/ 2147483647 w 4176"/>
                <a:gd name="T53" fmla="*/ 2147483647 h 576"/>
                <a:gd name="T54" fmla="*/ 0 w 4176"/>
                <a:gd name="T55" fmla="*/ 2147483647 h 5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576"/>
                <a:gd name="T86" fmla="*/ 4176 w 4176"/>
                <a:gd name="T87" fmla="*/ 576 h 5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576">
                  <a:moveTo>
                    <a:pt x="0" y="240"/>
                  </a:moveTo>
                  <a:lnTo>
                    <a:pt x="0" y="576"/>
                  </a:lnTo>
                  <a:lnTo>
                    <a:pt x="288" y="480"/>
                  </a:lnTo>
                  <a:lnTo>
                    <a:pt x="528" y="432"/>
                  </a:lnTo>
                  <a:lnTo>
                    <a:pt x="816" y="384"/>
                  </a:lnTo>
                  <a:lnTo>
                    <a:pt x="1152" y="384"/>
                  </a:lnTo>
                  <a:lnTo>
                    <a:pt x="1680" y="336"/>
                  </a:lnTo>
                  <a:lnTo>
                    <a:pt x="2256" y="336"/>
                  </a:lnTo>
                  <a:lnTo>
                    <a:pt x="2736" y="336"/>
                  </a:lnTo>
                  <a:lnTo>
                    <a:pt x="3168" y="384"/>
                  </a:lnTo>
                  <a:lnTo>
                    <a:pt x="3648" y="432"/>
                  </a:lnTo>
                  <a:lnTo>
                    <a:pt x="3936" y="480"/>
                  </a:lnTo>
                  <a:lnTo>
                    <a:pt x="4176" y="576"/>
                  </a:lnTo>
                  <a:lnTo>
                    <a:pt x="4176" y="240"/>
                  </a:lnTo>
                  <a:lnTo>
                    <a:pt x="3888" y="144"/>
                  </a:lnTo>
                  <a:lnTo>
                    <a:pt x="3600" y="96"/>
                  </a:lnTo>
                  <a:lnTo>
                    <a:pt x="3264" y="48"/>
                  </a:lnTo>
                  <a:lnTo>
                    <a:pt x="2784" y="0"/>
                  </a:lnTo>
                  <a:lnTo>
                    <a:pt x="2304" y="0"/>
                  </a:lnTo>
                  <a:lnTo>
                    <a:pt x="1776" y="0"/>
                  </a:lnTo>
                  <a:lnTo>
                    <a:pt x="1536" y="0"/>
                  </a:lnTo>
                  <a:lnTo>
                    <a:pt x="1008" y="48"/>
                  </a:lnTo>
                  <a:lnTo>
                    <a:pt x="816" y="48"/>
                  </a:lnTo>
                  <a:lnTo>
                    <a:pt x="624" y="96"/>
                  </a:lnTo>
                  <a:lnTo>
                    <a:pt x="480" y="96"/>
                  </a:lnTo>
                  <a:lnTo>
                    <a:pt x="288" y="144"/>
                  </a:lnTo>
                  <a:lnTo>
                    <a:pt x="96" y="192"/>
                  </a:lnTo>
                  <a:lnTo>
                    <a:pt x="0" y="240"/>
                  </a:lnTo>
                  <a:close/>
                </a:path>
              </a:pathLst>
            </a:custGeom>
            <a:pattFill prst="wdUpDiag">
              <a:fgClr>
                <a:srgbClr val="CCFF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8" descr="Wide downward diagonal"/>
            <p:cNvSpPr>
              <a:spLocks/>
            </p:cNvSpPr>
            <p:nvPr/>
          </p:nvSpPr>
          <p:spPr bwMode="auto">
            <a:xfrm>
              <a:off x="381000" y="3792538"/>
              <a:ext cx="6629400" cy="1524000"/>
            </a:xfrm>
            <a:custGeom>
              <a:avLst/>
              <a:gdLst>
                <a:gd name="T0" fmla="*/ 0 w 4176"/>
                <a:gd name="T1" fmla="*/ 2147483647 h 576"/>
                <a:gd name="T2" fmla="*/ 0 w 4176"/>
                <a:gd name="T3" fmla="*/ 2147483647 h 576"/>
                <a:gd name="T4" fmla="*/ 2147483647 w 4176"/>
                <a:gd name="T5" fmla="*/ 2147483647 h 576"/>
                <a:gd name="T6" fmla="*/ 2147483647 w 4176"/>
                <a:gd name="T7" fmla="*/ 2147483647 h 576"/>
                <a:gd name="T8" fmla="*/ 2147483647 w 4176"/>
                <a:gd name="T9" fmla="*/ 2147483647 h 576"/>
                <a:gd name="T10" fmla="*/ 2147483647 w 4176"/>
                <a:gd name="T11" fmla="*/ 2147483647 h 576"/>
                <a:gd name="T12" fmla="*/ 2147483647 w 4176"/>
                <a:gd name="T13" fmla="*/ 2147483647 h 576"/>
                <a:gd name="T14" fmla="*/ 2147483647 w 4176"/>
                <a:gd name="T15" fmla="*/ 2147483647 h 576"/>
                <a:gd name="T16" fmla="*/ 2147483647 w 4176"/>
                <a:gd name="T17" fmla="*/ 2147483647 h 576"/>
                <a:gd name="T18" fmla="*/ 2147483647 w 4176"/>
                <a:gd name="T19" fmla="*/ 2147483647 h 576"/>
                <a:gd name="T20" fmla="*/ 2147483647 w 4176"/>
                <a:gd name="T21" fmla="*/ 2147483647 h 576"/>
                <a:gd name="T22" fmla="*/ 2147483647 w 4176"/>
                <a:gd name="T23" fmla="*/ 2147483647 h 576"/>
                <a:gd name="T24" fmla="*/ 2147483647 w 4176"/>
                <a:gd name="T25" fmla="*/ 2147483647 h 576"/>
                <a:gd name="T26" fmla="*/ 2147483647 w 4176"/>
                <a:gd name="T27" fmla="*/ 2147483647 h 576"/>
                <a:gd name="T28" fmla="*/ 2147483647 w 4176"/>
                <a:gd name="T29" fmla="*/ 2147483647 h 576"/>
                <a:gd name="T30" fmla="*/ 2147483647 w 4176"/>
                <a:gd name="T31" fmla="*/ 2147483647 h 576"/>
                <a:gd name="T32" fmla="*/ 2147483647 w 4176"/>
                <a:gd name="T33" fmla="*/ 2147483647 h 576"/>
                <a:gd name="T34" fmla="*/ 2147483647 w 4176"/>
                <a:gd name="T35" fmla="*/ 0 h 576"/>
                <a:gd name="T36" fmla="*/ 2147483647 w 4176"/>
                <a:gd name="T37" fmla="*/ 0 h 576"/>
                <a:gd name="T38" fmla="*/ 2147483647 w 4176"/>
                <a:gd name="T39" fmla="*/ 0 h 576"/>
                <a:gd name="T40" fmla="*/ 2147483647 w 4176"/>
                <a:gd name="T41" fmla="*/ 0 h 576"/>
                <a:gd name="T42" fmla="*/ 2147483647 w 4176"/>
                <a:gd name="T43" fmla="*/ 2147483647 h 576"/>
                <a:gd name="T44" fmla="*/ 2147483647 w 4176"/>
                <a:gd name="T45" fmla="*/ 2147483647 h 576"/>
                <a:gd name="T46" fmla="*/ 2147483647 w 4176"/>
                <a:gd name="T47" fmla="*/ 2147483647 h 576"/>
                <a:gd name="T48" fmla="*/ 2147483647 w 4176"/>
                <a:gd name="T49" fmla="*/ 2147483647 h 576"/>
                <a:gd name="T50" fmla="*/ 2147483647 w 4176"/>
                <a:gd name="T51" fmla="*/ 2147483647 h 576"/>
                <a:gd name="T52" fmla="*/ 2147483647 w 4176"/>
                <a:gd name="T53" fmla="*/ 2147483647 h 576"/>
                <a:gd name="T54" fmla="*/ 0 w 4176"/>
                <a:gd name="T55" fmla="*/ 2147483647 h 5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576"/>
                <a:gd name="T86" fmla="*/ 4176 w 4176"/>
                <a:gd name="T87" fmla="*/ 576 h 5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576">
                  <a:moveTo>
                    <a:pt x="0" y="240"/>
                  </a:moveTo>
                  <a:lnTo>
                    <a:pt x="0" y="576"/>
                  </a:lnTo>
                  <a:lnTo>
                    <a:pt x="288" y="480"/>
                  </a:lnTo>
                  <a:lnTo>
                    <a:pt x="528" y="432"/>
                  </a:lnTo>
                  <a:lnTo>
                    <a:pt x="816" y="384"/>
                  </a:lnTo>
                  <a:lnTo>
                    <a:pt x="1152" y="384"/>
                  </a:lnTo>
                  <a:lnTo>
                    <a:pt x="1680" y="336"/>
                  </a:lnTo>
                  <a:lnTo>
                    <a:pt x="2256" y="336"/>
                  </a:lnTo>
                  <a:lnTo>
                    <a:pt x="2736" y="336"/>
                  </a:lnTo>
                  <a:lnTo>
                    <a:pt x="3168" y="384"/>
                  </a:lnTo>
                  <a:lnTo>
                    <a:pt x="3648" y="432"/>
                  </a:lnTo>
                  <a:lnTo>
                    <a:pt x="3936" y="480"/>
                  </a:lnTo>
                  <a:lnTo>
                    <a:pt x="4176" y="576"/>
                  </a:lnTo>
                  <a:lnTo>
                    <a:pt x="4176" y="240"/>
                  </a:lnTo>
                  <a:lnTo>
                    <a:pt x="3888" y="144"/>
                  </a:lnTo>
                  <a:lnTo>
                    <a:pt x="3600" y="96"/>
                  </a:lnTo>
                  <a:lnTo>
                    <a:pt x="3264" y="48"/>
                  </a:lnTo>
                  <a:lnTo>
                    <a:pt x="2784" y="0"/>
                  </a:lnTo>
                  <a:lnTo>
                    <a:pt x="2304" y="0"/>
                  </a:lnTo>
                  <a:lnTo>
                    <a:pt x="1776" y="0"/>
                  </a:lnTo>
                  <a:lnTo>
                    <a:pt x="1536" y="0"/>
                  </a:lnTo>
                  <a:lnTo>
                    <a:pt x="1008" y="48"/>
                  </a:lnTo>
                  <a:lnTo>
                    <a:pt x="816" y="48"/>
                  </a:lnTo>
                  <a:lnTo>
                    <a:pt x="624" y="96"/>
                  </a:lnTo>
                  <a:lnTo>
                    <a:pt x="480" y="96"/>
                  </a:lnTo>
                  <a:lnTo>
                    <a:pt x="288" y="144"/>
                  </a:lnTo>
                  <a:lnTo>
                    <a:pt x="96" y="192"/>
                  </a:lnTo>
                  <a:lnTo>
                    <a:pt x="0" y="240"/>
                  </a:lnTo>
                  <a:close/>
                </a:path>
              </a:pathLst>
            </a:custGeom>
            <a:pattFill prst="wdDnDiag">
              <a:fgClr>
                <a:srgbClr val="66CC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7" descr="Light upward diagonal"/>
            <p:cNvSpPr>
              <a:spLocks/>
            </p:cNvSpPr>
            <p:nvPr/>
          </p:nvSpPr>
          <p:spPr bwMode="auto">
            <a:xfrm>
              <a:off x="381000" y="2954338"/>
              <a:ext cx="6629400" cy="1524000"/>
            </a:xfrm>
            <a:custGeom>
              <a:avLst/>
              <a:gdLst>
                <a:gd name="T0" fmla="*/ 0 w 4176"/>
                <a:gd name="T1" fmla="*/ 2147483647 h 576"/>
                <a:gd name="T2" fmla="*/ 0 w 4176"/>
                <a:gd name="T3" fmla="*/ 2147483647 h 576"/>
                <a:gd name="T4" fmla="*/ 2147483647 w 4176"/>
                <a:gd name="T5" fmla="*/ 2147483647 h 576"/>
                <a:gd name="T6" fmla="*/ 2147483647 w 4176"/>
                <a:gd name="T7" fmla="*/ 2147483647 h 576"/>
                <a:gd name="T8" fmla="*/ 2147483647 w 4176"/>
                <a:gd name="T9" fmla="*/ 2147483647 h 576"/>
                <a:gd name="T10" fmla="*/ 2147483647 w 4176"/>
                <a:gd name="T11" fmla="*/ 2147483647 h 576"/>
                <a:gd name="T12" fmla="*/ 2147483647 w 4176"/>
                <a:gd name="T13" fmla="*/ 2147483647 h 576"/>
                <a:gd name="T14" fmla="*/ 2147483647 w 4176"/>
                <a:gd name="T15" fmla="*/ 2147483647 h 576"/>
                <a:gd name="T16" fmla="*/ 2147483647 w 4176"/>
                <a:gd name="T17" fmla="*/ 2147483647 h 576"/>
                <a:gd name="T18" fmla="*/ 2147483647 w 4176"/>
                <a:gd name="T19" fmla="*/ 2147483647 h 576"/>
                <a:gd name="T20" fmla="*/ 2147483647 w 4176"/>
                <a:gd name="T21" fmla="*/ 2147483647 h 576"/>
                <a:gd name="T22" fmla="*/ 2147483647 w 4176"/>
                <a:gd name="T23" fmla="*/ 2147483647 h 576"/>
                <a:gd name="T24" fmla="*/ 2147483647 w 4176"/>
                <a:gd name="T25" fmla="*/ 2147483647 h 576"/>
                <a:gd name="T26" fmla="*/ 2147483647 w 4176"/>
                <a:gd name="T27" fmla="*/ 2147483647 h 576"/>
                <a:gd name="T28" fmla="*/ 2147483647 w 4176"/>
                <a:gd name="T29" fmla="*/ 2147483647 h 576"/>
                <a:gd name="T30" fmla="*/ 2147483647 w 4176"/>
                <a:gd name="T31" fmla="*/ 2147483647 h 576"/>
                <a:gd name="T32" fmla="*/ 2147483647 w 4176"/>
                <a:gd name="T33" fmla="*/ 2147483647 h 576"/>
                <a:gd name="T34" fmla="*/ 2147483647 w 4176"/>
                <a:gd name="T35" fmla="*/ 0 h 576"/>
                <a:gd name="T36" fmla="*/ 2147483647 w 4176"/>
                <a:gd name="T37" fmla="*/ 0 h 576"/>
                <a:gd name="T38" fmla="*/ 2147483647 w 4176"/>
                <a:gd name="T39" fmla="*/ 0 h 576"/>
                <a:gd name="T40" fmla="*/ 2147483647 w 4176"/>
                <a:gd name="T41" fmla="*/ 0 h 576"/>
                <a:gd name="T42" fmla="*/ 2147483647 w 4176"/>
                <a:gd name="T43" fmla="*/ 2147483647 h 576"/>
                <a:gd name="T44" fmla="*/ 2147483647 w 4176"/>
                <a:gd name="T45" fmla="*/ 2147483647 h 576"/>
                <a:gd name="T46" fmla="*/ 2147483647 w 4176"/>
                <a:gd name="T47" fmla="*/ 2147483647 h 576"/>
                <a:gd name="T48" fmla="*/ 2147483647 w 4176"/>
                <a:gd name="T49" fmla="*/ 2147483647 h 576"/>
                <a:gd name="T50" fmla="*/ 2147483647 w 4176"/>
                <a:gd name="T51" fmla="*/ 2147483647 h 576"/>
                <a:gd name="T52" fmla="*/ 2147483647 w 4176"/>
                <a:gd name="T53" fmla="*/ 2147483647 h 576"/>
                <a:gd name="T54" fmla="*/ 0 w 4176"/>
                <a:gd name="T55" fmla="*/ 2147483647 h 5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576"/>
                <a:gd name="T86" fmla="*/ 4176 w 4176"/>
                <a:gd name="T87" fmla="*/ 576 h 5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576">
                  <a:moveTo>
                    <a:pt x="0" y="240"/>
                  </a:moveTo>
                  <a:lnTo>
                    <a:pt x="0" y="576"/>
                  </a:lnTo>
                  <a:lnTo>
                    <a:pt x="288" y="480"/>
                  </a:lnTo>
                  <a:lnTo>
                    <a:pt x="528" y="432"/>
                  </a:lnTo>
                  <a:lnTo>
                    <a:pt x="816" y="384"/>
                  </a:lnTo>
                  <a:lnTo>
                    <a:pt x="1152" y="384"/>
                  </a:lnTo>
                  <a:lnTo>
                    <a:pt x="1680" y="336"/>
                  </a:lnTo>
                  <a:lnTo>
                    <a:pt x="2256" y="336"/>
                  </a:lnTo>
                  <a:lnTo>
                    <a:pt x="2736" y="336"/>
                  </a:lnTo>
                  <a:lnTo>
                    <a:pt x="3168" y="384"/>
                  </a:lnTo>
                  <a:lnTo>
                    <a:pt x="3648" y="432"/>
                  </a:lnTo>
                  <a:lnTo>
                    <a:pt x="3936" y="480"/>
                  </a:lnTo>
                  <a:lnTo>
                    <a:pt x="4176" y="576"/>
                  </a:lnTo>
                  <a:lnTo>
                    <a:pt x="4176" y="240"/>
                  </a:lnTo>
                  <a:lnTo>
                    <a:pt x="3888" y="144"/>
                  </a:lnTo>
                  <a:lnTo>
                    <a:pt x="3600" y="96"/>
                  </a:lnTo>
                  <a:lnTo>
                    <a:pt x="3264" y="48"/>
                  </a:lnTo>
                  <a:lnTo>
                    <a:pt x="2784" y="0"/>
                  </a:lnTo>
                  <a:lnTo>
                    <a:pt x="2304" y="0"/>
                  </a:lnTo>
                  <a:lnTo>
                    <a:pt x="1776" y="0"/>
                  </a:lnTo>
                  <a:lnTo>
                    <a:pt x="1536" y="0"/>
                  </a:lnTo>
                  <a:lnTo>
                    <a:pt x="1008" y="48"/>
                  </a:lnTo>
                  <a:lnTo>
                    <a:pt x="816" y="48"/>
                  </a:lnTo>
                  <a:lnTo>
                    <a:pt x="624" y="96"/>
                  </a:lnTo>
                  <a:lnTo>
                    <a:pt x="480" y="96"/>
                  </a:lnTo>
                  <a:lnTo>
                    <a:pt x="288" y="144"/>
                  </a:lnTo>
                  <a:lnTo>
                    <a:pt x="96" y="192"/>
                  </a:lnTo>
                  <a:lnTo>
                    <a:pt x="0" y="240"/>
                  </a:lnTo>
                  <a:close/>
                </a:path>
              </a:pathLst>
            </a:custGeom>
            <a:pattFill prst="ltUpDiag">
              <a:fgClr>
                <a:srgbClr val="3366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6" descr="Light downward diagonal"/>
            <p:cNvSpPr>
              <a:spLocks/>
            </p:cNvSpPr>
            <p:nvPr/>
          </p:nvSpPr>
          <p:spPr bwMode="auto">
            <a:xfrm>
              <a:off x="381000" y="1811338"/>
              <a:ext cx="6629400" cy="1981200"/>
            </a:xfrm>
            <a:custGeom>
              <a:avLst/>
              <a:gdLst>
                <a:gd name="T0" fmla="*/ 0 w 4176"/>
                <a:gd name="T1" fmla="*/ 2147483647 h 576"/>
                <a:gd name="T2" fmla="*/ 0 w 4176"/>
                <a:gd name="T3" fmla="*/ 2147483647 h 576"/>
                <a:gd name="T4" fmla="*/ 2147483647 w 4176"/>
                <a:gd name="T5" fmla="*/ 2147483647 h 576"/>
                <a:gd name="T6" fmla="*/ 2147483647 w 4176"/>
                <a:gd name="T7" fmla="*/ 2147483647 h 576"/>
                <a:gd name="T8" fmla="*/ 2147483647 w 4176"/>
                <a:gd name="T9" fmla="*/ 2147483647 h 576"/>
                <a:gd name="T10" fmla="*/ 2147483647 w 4176"/>
                <a:gd name="T11" fmla="*/ 2147483647 h 576"/>
                <a:gd name="T12" fmla="*/ 2147483647 w 4176"/>
                <a:gd name="T13" fmla="*/ 2147483647 h 576"/>
                <a:gd name="T14" fmla="*/ 2147483647 w 4176"/>
                <a:gd name="T15" fmla="*/ 2147483647 h 576"/>
                <a:gd name="T16" fmla="*/ 2147483647 w 4176"/>
                <a:gd name="T17" fmla="*/ 2147483647 h 576"/>
                <a:gd name="T18" fmla="*/ 2147483647 w 4176"/>
                <a:gd name="T19" fmla="*/ 2147483647 h 576"/>
                <a:gd name="T20" fmla="*/ 2147483647 w 4176"/>
                <a:gd name="T21" fmla="*/ 2147483647 h 576"/>
                <a:gd name="T22" fmla="*/ 2147483647 w 4176"/>
                <a:gd name="T23" fmla="*/ 2147483647 h 576"/>
                <a:gd name="T24" fmla="*/ 2147483647 w 4176"/>
                <a:gd name="T25" fmla="*/ 2147483647 h 576"/>
                <a:gd name="T26" fmla="*/ 2147483647 w 4176"/>
                <a:gd name="T27" fmla="*/ 2147483647 h 576"/>
                <a:gd name="T28" fmla="*/ 2147483647 w 4176"/>
                <a:gd name="T29" fmla="*/ 2147483647 h 576"/>
                <a:gd name="T30" fmla="*/ 2147483647 w 4176"/>
                <a:gd name="T31" fmla="*/ 2147483647 h 576"/>
                <a:gd name="T32" fmla="*/ 2147483647 w 4176"/>
                <a:gd name="T33" fmla="*/ 2147483647 h 576"/>
                <a:gd name="T34" fmla="*/ 2147483647 w 4176"/>
                <a:gd name="T35" fmla="*/ 0 h 576"/>
                <a:gd name="T36" fmla="*/ 2147483647 w 4176"/>
                <a:gd name="T37" fmla="*/ 0 h 576"/>
                <a:gd name="T38" fmla="*/ 2147483647 w 4176"/>
                <a:gd name="T39" fmla="*/ 0 h 576"/>
                <a:gd name="T40" fmla="*/ 2147483647 w 4176"/>
                <a:gd name="T41" fmla="*/ 0 h 576"/>
                <a:gd name="T42" fmla="*/ 2147483647 w 4176"/>
                <a:gd name="T43" fmla="*/ 2147483647 h 576"/>
                <a:gd name="T44" fmla="*/ 2147483647 w 4176"/>
                <a:gd name="T45" fmla="*/ 2147483647 h 576"/>
                <a:gd name="T46" fmla="*/ 2147483647 w 4176"/>
                <a:gd name="T47" fmla="*/ 2147483647 h 576"/>
                <a:gd name="T48" fmla="*/ 2147483647 w 4176"/>
                <a:gd name="T49" fmla="*/ 2147483647 h 576"/>
                <a:gd name="T50" fmla="*/ 2147483647 w 4176"/>
                <a:gd name="T51" fmla="*/ 2147483647 h 576"/>
                <a:gd name="T52" fmla="*/ 2147483647 w 4176"/>
                <a:gd name="T53" fmla="*/ 2147483647 h 576"/>
                <a:gd name="T54" fmla="*/ 0 w 4176"/>
                <a:gd name="T55" fmla="*/ 2147483647 h 5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576"/>
                <a:gd name="T86" fmla="*/ 4176 w 4176"/>
                <a:gd name="T87" fmla="*/ 576 h 5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576">
                  <a:moveTo>
                    <a:pt x="0" y="240"/>
                  </a:moveTo>
                  <a:lnTo>
                    <a:pt x="0" y="576"/>
                  </a:lnTo>
                  <a:lnTo>
                    <a:pt x="288" y="480"/>
                  </a:lnTo>
                  <a:lnTo>
                    <a:pt x="528" y="432"/>
                  </a:lnTo>
                  <a:lnTo>
                    <a:pt x="816" y="384"/>
                  </a:lnTo>
                  <a:lnTo>
                    <a:pt x="1152" y="384"/>
                  </a:lnTo>
                  <a:lnTo>
                    <a:pt x="1680" y="336"/>
                  </a:lnTo>
                  <a:lnTo>
                    <a:pt x="2256" y="336"/>
                  </a:lnTo>
                  <a:lnTo>
                    <a:pt x="2736" y="336"/>
                  </a:lnTo>
                  <a:lnTo>
                    <a:pt x="3168" y="384"/>
                  </a:lnTo>
                  <a:lnTo>
                    <a:pt x="3648" y="432"/>
                  </a:lnTo>
                  <a:lnTo>
                    <a:pt x="3936" y="480"/>
                  </a:lnTo>
                  <a:lnTo>
                    <a:pt x="4176" y="576"/>
                  </a:lnTo>
                  <a:lnTo>
                    <a:pt x="4176" y="240"/>
                  </a:lnTo>
                  <a:lnTo>
                    <a:pt x="3888" y="144"/>
                  </a:lnTo>
                  <a:lnTo>
                    <a:pt x="3600" y="96"/>
                  </a:lnTo>
                  <a:lnTo>
                    <a:pt x="3264" y="48"/>
                  </a:lnTo>
                  <a:lnTo>
                    <a:pt x="2784" y="0"/>
                  </a:lnTo>
                  <a:lnTo>
                    <a:pt x="2304" y="0"/>
                  </a:lnTo>
                  <a:lnTo>
                    <a:pt x="1776" y="0"/>
                  </a:lnTo>
                  <a:lnTo>
                    <a:pt x="1536" y="0"/>
                  </a:lnTo>
                  <a:lnTo>
                    <a:pt x="1008" y="48"/>
                  </a:lnTo>
                  <a:lnTo>
                    <a:pt x="816" y="48"/>
                  </a:lnTo>
                  <a:lnTo>
                    <a:pt x="624" y="96"/>
                  </a:lnTo>
                  <a:lnTo>
                    <a:pt x="480" y="96"/>
                  </a:lnTo>
                  <a:lnTo>
                    <a:pt x="288" y="144"/>
                  </a:lnTo>
                  <a:lnTo>
                    <a:pt x="96" y="192"/>
                  </a:lnTo>
                  <a:lnTo>
                    <a:pt x="0" y="240"/>
                  </a:lnTo>
                  <a:close/>
                </a:path>
              </a:pathLst>
            </a:custGeom>
            <a:pattFill prst="ltDnDiag">
              <a:fgClr>
                <a:srgbClr val="0000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7552585"/>
                </p:ext>
              </p:extLst>
            </p:nvPr>
          </p:nvGraphicFramePr>
          <p:xfrm>
            <a:off x="914400" y="776288"/>
            <a:ext cx="1600200" cy="111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Clip" r:id="rId4" imgW="4487863" imgH="3116263" progId="MS_ClipArt_Gallery.2">
                    <p:embed/>
                  </p:oleObj>
                </mc:Choice>
                <mc:Fallback>
                  <p:oleObj name="Clip" r:id="rId4" imgW="4487863" imgH="311626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776288"/>
                          <a:ext cx="1600200" cy="111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84"/>
            <p:cNvSpPr>
              <a:spLocks noChangeShapeType="1"/>
            </p:cNvSpPr>
            <p:nvPr/>
          </p:nvSpPr>
          <p:spPr bwMode="auto">
            <a:xfrm flipV="1">
              <a:off x="685800" y="1658938"/>
              <a:ext cx="106680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7"/>
            <p:cNvSpPr>
              <a:spLocks noChangeShapeType="1"/>
            </p:cNvSpPr>
            <p:nvPr/>
          </p:nvSpPr>
          <p:spPr bwMode="auto">
            <a:xfrm flipV="1">
              <a:off x="914400" y="2649538"/>
              <a:ext cx="144780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8"/>
            <p:cNvSpPr>
              <a:spLocks noChangeShapeType="1"/>
            </p:cNvSpPr>
            <p:nvPr/>
          </p:nvSpPr>
          <p:spPr bwMode="auto">
            <a:xfrm>
              <a:off x="2438400" y="2649538"/>
              <a:ext cx="3657600" cy="2514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85"/>
            <p:cNvSpPr>
              <a:spLocks noChangeShapeType="1"/>
            </p:cNvSpPr>
            <p:nvPr/>
          </p:nvSpPr>
          <p:spPr bwMode="auto">
            <a:xfrm>
              <a:off x="1905000" y="1658938"/>
              <a:ext cx="4495800" cy="3581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0"/>
            <p:cNvSpPr>
              <a:spLocks noChangeShapeType="1"/>
            </p:cNvSpPr>
            <p:nvPr/>
          </p:nvSpPr>
          <p:spPr bwMode="auto">
            <a:xfrm>
              <a:off x="1676400" y="5087938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83"/>
            <p:cNvSpPr txBox="1">
              <a:spLocks noChangeArrowheads="1"/>
            </p:cNvSpPr>
            <p:nvPr/>
          </p:nvSpPr>
          <p:spPr bwMode="auto">
            <a:xfrm>
              <a:off x="2819400" y="5072063"/>
              <a:ext cx="2209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accent1"/>
                  </a:solidFill>
                  <a:latin typeface="Times New Roman" pitchFamily="18" charset="0"/>
                </a:rPr>
                <a:t>Ground wave</a:t>
              </a:r>
            </a:p>
          </p:txBody>
        </p:sp>
        <p:sp>
          <p:nvSpPr>
            <p:cNvPr id="17" name="Text Box 82"/>
            <p:cNvSpPr txBox="1">
              <a:spLocks noChangeArrowheads="1"/>
            </p:cNvSpPr>
            <p:nvPr/>
          </p:nvSpPr>
          <p:spPr bwMode="auto">
            <a:xfrm>
              <a:off x="2819400" y="4630738"/>
              <a:ext cx="2209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accent1"/>
                  </a:solidFill>
                  <a:latin typeface="Times New Roman" pitchFamily="18" charset="0"/>
                </a:rPr>
                <a:t>Space wave</a:t>
              </a:r>
            </a:p>
          </p:txBody>
        </p:sp>
        <p:sp>
          <p:nvSpPr>
            <p:cNvPr id="18" name="Text Box 72"/>
            <p:cNvSpPr txBox="1">
              <a:spLocks noChangeArrowheads="1"/>
            </p:cNvSpPr>
            <p:nvPr/>
          </p:nvSpPr>
          <p:spPr bwMode="auto">
            <a:xfrm rot="880604">
              <a:off x="5791200" y="5443538"/>
              <a:ext cx="1371600" cy="40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Times New Roman" pitchFamily="18" charset="0"/>
                </a:rPr>
                <a:t>Receiver</a:t>
              </a:r>
            </a:p>
          </p:txBody>
        </p:sp>
        <p:sp>
          <p:nvSpPr>
            <p:cNvPr id="19" name="Text Box 71"/>
            <p:cNvSpPr txBox="1">
              <a:spLocks noChangeArrowheads="1"/>
            </p:cNvSpPr>
            <p:nvPr/>
          </p:nvSpPr>
          <p:spPr bwMode="auto">
            <a:xfrm rot="20625212">
              <a:off x="152400" y="5443538"/>
              <a:ext cx="1447800" cy="40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accent1"/>
                  </a:solidFill>
                  <a:latin typeface="Times New Roman" pitchFamily="18" charset="0"/>
                </a:rPr>
                <a:t>Transmitter</a:t>
              </a:r>
            </a:p>
          </p:txBody>
        </p:sp>
        <p:sp>
          <p:nvSpPr>
            <p:cNvPr id="20" name="Freeform 79"/>
            <p:cNvSpPr>
              <a:spLocks/>
            </p:cNvSpPr>
            <p:nvPr/>
          </p:nvSpPr>
          <p:spPr bwMode="auto">
            <a:xfrm>
              <a:off x="1676400" y="5392738"/>
              <a:ext cx="4038600" cy="152400"/>
            </a:xfrm>
            <a:custGeom>
              <a:avLst/>
              <a:gdLst>
                <a:gd name="T0" fmla="*/ 0 w 2538"/>
                <a:gd name="T1" fmla="*/ 2147483647 h 72"/>
                <a:gd name="T2" fmla="*/ 2147483647 w 2538"/>
                <a:gd name="T3" fmla="*/ 2147483647 h 72"/>
                <a:gd name="T4" fmla="*/ 2147483647 w 2538"/>
                <a:gd name="T5" fmla="*/ 0 h 72"/>
                <a:gd name="T6" fmla="*/ 2147483647 w 2538"/>
                <a:gd name="T7" fmla="*/ 2147483647 h 72"/>
                <a:gd name="T8" fmla="*/ 2147483647 w 2538"/>
                <a:gd name="T9" fmla="*/ 2147483647 h 72"/>
                <a:gd name="T10" fmla="*/ 2147483647 w 2538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8"/>
                <a:gd name="T19" fmla="*/ 0 h 72"/>
                <a:gd name="T20" fmla="*/ 2538 w 253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8" h="72">
                  <a:moveTo>
                    <a:pt x="0" y="54"/>
                  </a:moveTo>
                  <a:cubicBezTo>
                    <a:pt x="140" y="19"/>
                    <a:pt x="305" y="32"/>
                    <a:pt x="441" y="27"/>
                  </a:cubicBezTo>
                  <a:cubicBezTo>
                    <a:pt x="696" y="18"/>
                    <a:pt x="951" y="6"/>
                    <a:pt x="1206" y="0"/>
                  </a:cubicBezTo>
                  <a:cubicBezTo>
                    <a:pt x="1568" y="7"/>
                    <a:pt x="1923" y="29"/>
                    <a:pt x="2286" y="36"/>
                  </a:cubicBezTo>
                  <a:cubicBezTo>
                    <a:pt x="2353" y="44"/>
                    <a:pt x="2417" y="55"/>
                    <a:pt x="2484" y="63"/>
                  </a:cubicBezTo>
                  <a:cubicBezTo>
                    <a:pt x="2502" y="65"/>
                    <a:pt x="2538" y="72"/>
                    <a:pt x="2538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74"/>
            <p:cNvSpPr>
              <a:spLocks noChangeShapeType="1"/>
            </p:cNvSpPr>
            <p:nvPr/>
          </p:nvSpPr>
          <p:spPr bwMode="auto">
            <a:xfrm flipH="1">
              <a:off x="7315200" y="3563938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78"/>
            <p:cNvSpPr>
              <a:spLocks noChangeShapeType="1"/>
            </p:cNvSpPr>
            <p:nvPr/>
          </p:nvSpPr>
          <p:spPr bwMode="auto">
            <a:xfrm>
              <a:off x="7315200" y="2605088"/>
              <a:ext cx="0" cy="958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89"/>
            <p:cNvSpPr>
              <a:spLocks noChangeShapeType="1"/>
            </p:cNvSpPr>
            <p:nvPr/>
          </p:nvSpPr>
          <p:spPr bwMode="auto">
            <a:xfrm flipH="1">
              <a:off x="7315200" y="5240338"/>
              <a:ext cx="0" cy="882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3"/>
            <p:cNvSpPr>
              <a:spLocks noChangeShapeType="1"/>
            </p:cNvSpPr>
            <p:nvPr/>
          </p:nvSpPr>
          <p:spPr bwMode="auto">
            <a:xfrm flipH="1">
              <a:off x="7315200" y="4402138"/>
              <a:ext cx="0" cy="882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77"/>
            <p:cNvSpPr>
              <a:spLocks noChangeShapeType="1"/>
            </p:cNvSpPr>
            <p:nvPr/>
          </p:nvSpPr>
          <p:spPr bwMode="auto">
            <a:xfrm>
              <a:off x="7010400" y="2605088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5"/>
            <p:cNvSpPr>
              <a:spLocks noChangeShapeType="1"/>
            </p:cNvSpPr>
            <p:nvPr/>
          </p:nvSpPr>
          <p:spPr bwMode="auto">
            <a:xfrm>
              <a:off x="7010400" y="3563938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6"/>
            <p:cNvSpPr>
              <a:spLocks noChangeShapeType="1"/>
            </p:cNvSpPr>
            <p:nvPr/>
          </p:nvSpPr>
          <p:spPr bwMode="auto">
            <a:xfrm>
              <a:off x="7010400" y="4402138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90"/>
            <p:cNvSpPr>
              <a:spLocks noChangeShapeType="1"/>
            </p:cNvSpPr>
            <p:nvPr/>
          </p:nvSpPr>
          <p:spPr bwMode="auto">
            <a:xfrm>
              <a:off x="7010400" y="5284788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91"/>
            <p:cNvSpPr>
              <a:spLocks noChangeShapeType="1"/>
            </p:cNvSpPr>
            <p:nvPr/>
          </p:nvSpPr>
          <p:spPr bwMode="auto">
            <a:xfrm>
              <a:off x="7010400" y="6122988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96"/>
            <p:cNvSpPr txBox="1">
              <a:spLocks noChangeArrowheads="1"/>
            </p:cNvSpPr>
            <p:nvPr/>
          </p:nvSpPr>
          <p:spPr bwMode="auto">
            <a:xfrm>
              <a:off x="7391400" y="2786063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accent1"/>
                  </a:solidFill>
                  <a:latin typeface="Times New Roman" pitchFamily="18" charset="0"/>
                </a:rPr>
                <a:t>Ionosphere (</a:t>
              </a:r>
              <a:r>
                <a:rPr lang="en-US" altLang="en-US" sz="1600" dirty="0">
                  <a:solidFill>
                    <a:schemeClr val="accent1"/>
                  </a:solidFill>
                  <a:latin typeface="Times New Roman" pitchFamily="18" charset="0"/>
                </a:rPr>
                <a:t>80 - 720 km)</a:t>
              </a:r>
            </a:p>
          </p:txBody>
        </p:sp>
        <p:sp>
          <p:nvSpPr>
            <p:cNvPr id="31" name="Text Box 95"/>
            <p:cNvSpPr txBox="1">
              <a:spLocks noChangeArrowheads="1"/>
            </p:cNvSpPr>
            <p:nvPr/>
          </p:nvSpPr>
          <p:spPr bwMode="auto">
            <a:xfrm>
              <a:off x="7391400" y="3640138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Times New Roman" pitchFamily="18" charset="0"/>
                </a:rPr>
                <a:t>Mesosphere (</a:t>
              </a:r>
              <a:r>
                <a:rPr lang="en-US" altLang="en-US" sz="1600">
                  <a:solidFill>
                    <a:schemeClr val="accent1"/>
                  </a:solidFill>
                  <a:latin typeface="Times New Roman" pitchFamily="18" charset="0"/>
                </a:rPr>
                <a:t>50 - 80 km)</a:t>
              </a:r>
            </a:p>
          </p:txBody>
        </p:sp>
        <p:sp>
          <p:nvSpPr>
            <p:cNvPr id="32" name="Text Box 94"/>
            <p:cNvSpPr txBox="1">
              <a:spLocks noChangeArrowheads="1"/>
            </p:cNvSpPr>
            <p:nvPr/>
          </p:nvSpPr>
          <p:spPr bwMode="auto">
            <a:xfrm>
              <a:off x="7391400" y="4554538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Times New Roman" pitchFamily="18" charset="0"/>
                </a:rPr>
                <a:t>Stratosphere (</a:t>
              </a:r>
              <a:r>
                <a:rPr lang="en-US" altLang="en-US" sz="1600">
                  <a:solidFill>
                    <a:schemeClr val="accent1"/>
                  </a:solidFill>
                  <a:latin typeface="Times New Roman" pitchFamily="18" charset="0"/>
                </a:rPr>
                <a:t>12 - 50 km)</a:t>
              </a:r>
            </a:p>
          </p:txBody>
        </p:sp>
        <p:sp>
          <p:nvSpPr>
            <p:cNvPr id="33" name="Text Box 92"/>
            <p:cNvSpPr txBox="1">
              <a:spLocks noChangeArrowheads="1"/>
            </p:cNvSpPr>
            <p:nvPr/>
          </p:nvSpPr>
          <p:spPr bwMode="auto">
            <a:xfrm>
              <a:off x="7391400" y="5392738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Times New Roman" pitchFamily="18" charset="0"/>
                </a:rPr>
                <a:t>Troposphere (</a:t>
              </a:r>
              <a:r>
                <a:rPr lang="en-US" altLang="en-US" sz="1600">
                  <a:solidFill>
                    <a:schemeClr val="accent1"/>
                  </a:solidFill>
                  <a:latin typeface="Times New Roman" pitchFamily="18" charset="0"/>
                </a:rPr>
                <a:t>0 - 12 km)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1130</Words>
  <Application>Microsoft Macintosh PowerPoint</Application>
  <PresentationFormat>Widescreen</PresentationFormat>
  <Paragraphs>340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Calibri</vt:lpstr>
      <vt:lpstr>Calibri Light</vt:lpstr>
      <vt:lpstr>Cambria Math</vt:lpstr>
      <vt:lpstr>Math1</vt:lpstr>
      <vt:lpstr>Tahoma</vt:lpstr>
      <vt:lpstr>Times New Roman</vt:lpstr>
      <vt:lpstr>Verdana</vt:lpstr>
      <vt:lpstr>Wingdings</vt:lpstr>
      <vt:lpstr>Arial</vt:lpstr>
      <vt:lpstr>Office Theme</vt:lpstr>
      <vt:lpstr>Clip</vt:lpstr>
      <vt:lpstr>Equation</vt:lpstr>
      <vt:lpstr>Waves and Channels</vt:lpstr>
      <vt:lpstr>Review</vt:lpstr>
      <vt:lpstr>Cellular Channels- Their Uses</vt:lpstr>
      <vt:lpstr>PowerPoint Presentation</vt:lpstr>
      <vt:lpstr>PowerPoint Presentation</vt:lpstr>
      <vt:lpstr>Lifespans</vt:lpstr>
      <vt:lpstr>Back to Bandwidth</vt:lpstr>
      <vt:lpstr>Examples</vt:lpstr>
      <vt:lpstr>Properties of Waves</vt:lpstr>
      <vt:lpstr>How fast do waves travel?</vt:lpstr>
      <vt:lpstr>All waves travel at 300,000km/s</vt:lpstr>
      <vt:lpstr>All waves travel at 300,000km/s</vt:lpstr>
      <vt:lpstr>All waves travel at 300,000km/s</vt:lpstr>
      <vt:lpstr>All waves travel at 300,000km/s</vt:lpstr>
      <vt:lpstr>Wavelengths</vt:lpstr>
      <vt:lpstr>PowerPoint Presentation</vt:lpstr>
      <vt:lpstr>Signal Propagation</vt:lpstr>
      <vt:lpstr>How far can my wave theoretically go?</vt:lpstr>
      <vt:lpstr>How far can my wave go?</vt:lpstr>
      <vt:lpstr>PowerPoint Presentation</vt:lpstr>
      <vt:lpstr>Going Further</vt:lpstr>
      <vt:lpstr>Propagation</vt:lpstr>
      <vt:lpstr>PowerPoint Presentation</vt:lpstr>
      <vt:lpstr>Signal Processing</vt:lpstr>
      <vt:lpstr>PowerPoint Presentation</vt:lpstr>
      <vt:lpstr>Waves have properties</vt:lpstr>
      <vt:lpstr>Ride the Waves</vt:lpstr>
      <vt:lpstr>Ionosphere Reflection</vt:lpstr>
      <vt:lpstr>PowerPoint Presentation</vt:lpstr>
      <vt:lpstr>Scales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Cont…</dc:title>
  <dc:creator>Cronin, Kyle</dc:creator>
  <cp:lastModifiedBy>Cronin, Kyle</cp:lastModifiedBy>
  <cp:revision>114</cp:revision>
  <dcterms:created xsi:type="dcterms:W3CDTF">2015-08-26T21:54:07Z</dcterms:created>
  <dcterms:modified xsi:type="dcterms:W3CDTF">2017-08-30T13:54:35Z</dcterms:modified>
</cp:coreProperties>
</file>