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75" r:id="rId13"/>
    <p:sldId id="276" r:id="rId14"/>
    <p:sldId id="277" r:id="rId15"/>
    <p:sldId id="265" r:id="rId16"/>
    <p:sldId id="268" r:id="rId17"/>
    <p:sldId id="269" r:id="rId18"/>
    <p:sldId id="270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59"/>
    <p:restoredTop sz="94666"/>
  </p:normalViewPr>
  <p:slideViewPr>
    <p:cSldViewPr snapToGrid="0" snapToObjects="1">
      <p:cViewPr>
        <p:scale>
          <a:sx n="88" d="100"/>
          <a:sy n="88" d="100"/>
        </p:scale>
        <p:origin x="112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73A00-475E-B845-B141-61B9737D8AB0}" type="datetimeFigureOut">
              <a:rPr lang="en-US" smtClean="0"/>
              <a:t>1/27/16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9535A-05E1-274F-B299-484319C8E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0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35A-05E1-274F-B299-484319C8E4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35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35A-05E1-274F-B299-484319C8E4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12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35A-05E1-274F-B299-484319C8E4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63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35A-05E1-274F-B299-484319C8E4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1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35A-05E1-274F-B299-484319C8E4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47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35A-05E1-274F-B299-484319C8E4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39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35A-05E1-274F-B299-484319C8E4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89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35A-05E1-274F-B299-484319C8E4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5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35A-05E1-274F-B299-484319C8E4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86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35A-05E1-274F-B299-484319C8E4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20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35A-05E1-274F-B299-484319C8E4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4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35A-05E1-274F-B299-484319C8E4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75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35A-05E1-274F-B299-484319C8E4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48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35A-05E1-274F-B299-484319C8E4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36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35A-05E1-274F-B299-484319C8E4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3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35A-05E1-274F-B299-484319C8E4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8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35A-05E1-274F-B299-484319C8E4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48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35A-05E1-274F-B299-484319C8E4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37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35A-05E1-274F-B299-484319C8E4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9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35A-05E1-274F-B299-484319C8E4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83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35A-05E1-274F-B299-484319C8E4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6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8D2B-81E4-594D-A5E7-9406B09D651B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A404-2618-CE4B-8B6A-C39278708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1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8D2B-81E4-594D-A5E7-9406B09D651B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A404-2618-CE4B-8B6A-C39278708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2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8D2B-81E4-594D-A5E7-9406B09D651B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A404-2618-CE4B-8B6A-C39278708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5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8D2B-81E4-594D-A5E7-9406B09D651B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A404-2618-CE4B-8B6A-C39278708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8D2B-81E4-594D-A5E7-9406B09D651B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A404-2618-CE4B-8B6A-C39278708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8D2B-81E4-594D-A5E7-9406B09D651B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A404-2618-CE4B-8B6A-C39278708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5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8D2B-81E4-594D-A5E7-9406B09D651B}" type="datetimeFigureOut">
              <a:rPr lang="en-US" smtClean="0"/>
              <a:t>1/27/16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A404-2618-CE4B-8B6A-C39278708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0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8D2B-81E4-594D-A5E7-9406B09D651B}" type="datetimeFigureOut">
              <a:rPr lang="en-US" smtClean="0"/>
              <a:t>1/27/16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A404-2618-CE4B-8B6A-C39278708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0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8D2B-81E4-594D-A5E7-9406B09D651B}" type="datetimeFigureOut">
              <a:rPr lang="en-US" smtClean="0"/>
              <a:t>1/27/16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A404-2618-CE4B-8B6A-C39278708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4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8D2B-81E4-594D-A5E7-9406B09D651B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A404-2618-CE4B-8B6A-C39278708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8D2B-81E4-594D-A5E7-9406B09D651B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A404-2618-CE4B-8B6A-C39278708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6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D8D2B-81E4-594D-A5E7-9406B09D651B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EA404-2618-CE4B-8B6A-C39278708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4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Error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Redundancy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detect accidental changes to data</a:t>
            </a:r>
          </a:p>
          <a:p>
            <a:pPr lvl="1"/>
            <a:r>
              <a:rPr lang="en-US" dirty="0" smtClean="0"/>
              <a:t>See it in hardware a lot!</a:t>
            </a:r>
          </a:p>
          <a:p>
            <a:r>
              <a:rPr lang="en-US" dirty="0" smtClean="0"/>
              <a:t>Very fast, very easy</a:t>
            </a:r>
          </a:p>
          <a:p>
            <a:r>
              <a:rPr lang="en-US" dirty="0" smtClean="0"/>
              <a:t>Does not solve data loss, only problem detection</a:t>
            </a:r>
          </a:p>
          <a:p>
            <a:pPr lvl="1"/>
            <a:r>
              <a:rPr lang="en-US" dirty="0" smtClean="0"/>
              <a:t>1, 58, 54, 12, 54, 12</a:t>
            </a:r>
          </a:p>
          <a:p>
            <a:pPr lvl="1"/>
            <a:r>
              <a:rPr lang="en-US" dirty="0" smtClean="0"/>
              <a:t>Flatten the data: 15854125412 </a:t>
            </a:r>
          </a:p>
          <a:p>
            <a:pPr lvl="1"/>
            <a:r>
              <a:rPr lang="en-US" dirty="0" smtClean="0"/>
              <a:t>Mod 16:   4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015" y="3760148"/>
            <a:ext cx="4958344" cy="286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Repeat </a:t>
            </a:r>
            <a:r>
              <a:rPr lang="en-US" dirty="0" err="1" smtClean="0"/>
              <a:t>reQuest</a:t>
            </a:r>
            <a:r>
              <a:rPr lang="en-US" dirty="0" smtClean="0"/>
              <a:t> (ARQ)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…Also doesn’t really solve error correction problems…</a:t>
            </a:r>
          </a:p>
          <a:p>
            <a:r>
              <a:rPr lang="en-US" dirty="0" smtClean="0"/>
              <a:t>See in the OSI model layers</a:t>
            </a:r>
          </a:p>
          <a:p>
            <a:pPr lvl="1"/>
            <a:r>
              <a:rPr lang="en-US" dirty="0" smtClean="0"/>
              <a:t>Less likely w/internal hardware</a:t>
            </a:r>
          </a:p>
          <a:p>
            <a:r>
              <a:rPr lang="en-US" dirty="0" smtClean="0"/>
              <a:t>Used in LTE &amp; EVDO networks</a:t>
            </a:r>
          </a:p>
          <a:p>
            <a:pPr lvl="1"/>
            <a:r>
              <a:rPr lang="en-US" dirty="0" smtClean="0"/>
              <a:t>*A variation of it anyway</a:t>
            </a:r>
          </a:p>
          <a:p>
            <a:r>
              <a:rPr lang="en-US" dirty="0" smtClean="0"/>
              <a:t>Stop-and-wait ARQ </a:t>
            </a:r>
            <a:r>
              <a:rPr lang="en-US" dirty="0" smtClean="0">
                <a:sym typeface="Wingdings"/>
              </a:rPr>
              <a:t> wait for an ACK before sending next frame</a:t>
            </a:r>
          </a:p>
          <a:p>
            <a:pPr lvl="1"/>
            <a:r>
              <a:rPr lang="en-US" dirty="0" smtClean="0">
                <a:sym typeface="Wingdings"/>
              </a:rPr>
              <a:t>Really slow</a:t>
            </a:r>
          </a:p>
          <a:p>
            <a:r>
              <a:rPr lang="en-US" dirty="0" smtClean="0"/>
              <a:t>Go-Back-N ARQ </a:t>
            </a:r>
            <a:r>
              <a:rPr lang="en-US" dirty="0" smtClean="0">
                <a:sym typeface="Wingdings"/>
              </a:rPr>
              <a:t> I number each frame and ACK what I’m currently reading</a:t>
            </a:r>
          </a:p>
          <a:p>
            <a:pPr lvl="1"/>
            <a:r>
              <a:rPr lang="en-US" dirty="0" smtClean="0">
                <a:sym typeface="Wingdings"/>
              </a:rPr>
              <a:t>May replay good packets</a:t>
            </a:r>
          </a:p>
          <a:p>
            <a:r>
              <a:rPr lang="en-US" dirty="0" smtClean="0">
                <a:sym typeface="Wingdings"/>
              </a:rPr>
              <a:t>Selective Repeat ARQ  Resend me this one bad frame</a:t>
            </a:r>
          </a:p>
          <a:p>
            <a:pPr lvl="1"/>
            <a:r>
              <a:rPr lang="en-US" dirty="0" err="1" smtClean="0">
                <a:sym typeface="Wingdings"/>
              </a:rPr>
              <a:t>Powerline</a:t>
            </a:r>
            <a:r>
              <a:rPr lang="en-US" dirty="0" smtClean="0">
                <a:sym typeface="Wingdings"/>
              </a:rPr>
              <a:t> Ethernet uses this, TCP sort of does as 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Stop-And-Wait</a:t>
            </a:r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4491527" y="2413000"/>
            <a:ext cx="50292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10327" y="2165350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Times New Roman" pitchFamily="18" charset="0"/>
              </a:rPr>
              <a:t>Transmitting data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72527" y="1936750"/>
            <a:ext cx="5334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520727" y="2193925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Times New Roman" pitchFamily="18" charset="0"/>
              </a:rPr>
              <a:t>Time</a:t>
            </a: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4796327" y="3632200"/>
            <a:ext cx="50292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891327" y="3321050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Times New Roman" pitchFamily="18" charset="0"/>
              </a:rPr>
              <a:t>Received data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5253527" y="3146425"/>
            <a:ext cx="5334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7539527" y="3146425"/>
            <a:ext cx="533400" cy="461963"/>
          </a:xfrm>
          <a:prstGeom prst="rect">
            <a:avLst/>
          </a:prstGeom>
          <a:solidFill>
            <a:srgbClr val="FF0066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6320327" y="3146425"/>
            <a:ext cx="5334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8685702" y="3146425"/>
            <a:ext cx="5334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9825527" y="339725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Times New Roman" pitchFamily="18" charset="0"/>
              </a:rPr>
              <a:t>Time</a:t>
            </a:r>
          </a:p>
        </p:txBody>
      </p:sp>
      <p:sp>
        <p:nvSpPr>
          <p:cNvPr id="15" name="Line 24"/>
          <p:cNvSpPr>
            <a:spLocks noChangeShapeType="1"/>
          </p:cNvSpPr>
          <p:nvPr/>
        </p:nvSpPr>
        <p:spPr bwMode="auto">
          <a:xfrm>
            <a:off x="5101127" y="2422525"/>
            <a:ext cx="381000" cy="762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V="1">
            <a:off x="5786927" y="2413000"/>
            <a:ext cx="228600" cy="762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6091727" y="2413000"/>
            <a:ext cx="304800" cy="762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 rot="17147069">
            <a:off x="5646434" y="2782093"/>
            <a:ext cx="800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CC"/>
                </a:solidFill>
                <a:latin typeface="Times New Roman" pitchFamily="18" charset="0"/>
              </a:rPr>
              <a:t>ACK</a:t>
            </a:r>
          </a:p>
        </p:txBody>
      </p:sp>
      <p:sp>
        <p:nvSpPr>
          <p:cNvPr id="19" name="Line 29"/>
          <p:cNvSpPr>
            <a:spLocks noChangeShapeType="1"/>
          </p:cNvSpPr>
          <p:nvPr/>
        </p:nvSpPr>
        <p:spPr bwMode="auto">
          <a:xfrm flipV="1">
            <a:off x="6853727" y="2413000"/>
            <a:ext cx="228600" cy="762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 rot="17163972">
            <a:off x="6674340" y="2668587"/>
            <a:ext cx="725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CC"/>
                </a:solidFill>
                <a:latin typeface="Times New Roman" pitchFamily="18" charset="0"/>
              </a:rPr>
              <a:t>ACK</a:t>
            </a:r>
          </a:p>
        </p:txBody>
      </p:sp>
      <p:sp>
        <p:nvSpPr>
          <p:cNvPr id="21" name="Line 31"/>
          <p:cNvSpPr>
            <a:spLocks noChangeShapeType="1"/>
          </p:cNvSpPr>
          <p:nvPr/>
        </p:nvSpPr>
        <p:spPr bwMode="auto">
          <a:xfrm>
            <a:off x="7158527" y="2413000"/>
            <a:ext cx="381000" cy="7334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2"/>
          <p:cNvSpPr>
            <a:spLocks noChangeShapeType="1"/>
          </p:cNvSpPr>
          <p:nvPr/>
        </p:nvSpPr>
        <p:spPr bwMode="auto">
          <a:xfrm flipV="1">
            <a:off x="8072927" y="2422525"/>
            <a:ext cx="228600" cy="762000"/>
          </a:xfrm>
          <a:prstGeom prst="line">
            <a:avLst/>
          </a:prstGeom>
          <a:noFill/>
          <a:ln w="28575">
            <a:solidFill>
              <a:srgbClr val="0000CC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 rot="17062233">
            <a:off x="7984027" y="2740025"/>
            <a:ext cx="728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CC"/>
                </a:solidFill>
                <a:latin typeface="Times New Roman" pitchFamily="18" charset="0"/>
              </a:rPr>
              <a:t>NAK</a:t>
            </a:r>
          </a:p>
        </p:txBody>
      </p:sp>
      <p:sp>
        <p:nvSpPr>
          <p:cNvPr id="24" name="Line 34"/>
          <p:cNvSpPr>
            <a:spLocks noChangeShapeType="1"/>
          </p:cNvSpPr>
          <p:nvPr/>
        </p:nvSpPr>
        <p:spPr bwMode="auto">
          <a:xfrm>
            <a:off x="8377727" y="2398713"/>
            <a:ext cx="381000" cy="74771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5"/>
          <p:cNvSpPr>
            <a:spLocks noChangeShapeType="1"/>
          </p:cNvSpPr>
          <p:nvPr/>
        </p:nvSpPr>
        <p:spPr bwMode="auto">
          <a:xfrm>
            <a:off x="4796327" y="5241925"/>
            <a:ext cx="50292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3119927" y="4984750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Times New Roman" pitchFamily="18" charset="0"/>
              </a:rPr>
              <a:t>Output data</a:t>
            </a: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5253527" y="4756150"/>
            <a:ext cx="5334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6396527" y="4756150"/>
            <a:ext cx="5334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8682527" y="4756150"/>
            <a:ext cx="5334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9825527" y="4997450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Times New Roman" pitchFamily="18" charset="0"/>
              </a:rPr>
              <a:t>Time</a:t>
            </a:r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7463327" y="3646488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FFFF"/>
                </a:solidFill>
                <a:latin typeface="Times New Roman" pitchFamily="18" charset="0"/>
              </a:rPr>
              <a:t>Error</a:t>
            </a:r>
          </a:p>
        </p:txBody>
      </p:sp>
      <p:sp>
        <p:nvSpPr>
          <p:cNvPr id="32" name="Line 46"/>
          <p:cNvSpPr>
            <a:spLocks noChangeShapeType="1"/>
          </p:cNvSpPr>
          <p:nvPr/>
        </p:nvSpPr>
        <p:spPr bwMode="auto">
          <a:xfrm flipH="1">
            <a:off x="7539527" y="3175000"/>
            <a:ext cx="533400" cy="457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47"/>
          <p:cNvSpPr>
            <a:spLocks noChangeShapeType="1"/>
          </p:cNvSpPr>
          <p:nvPr/>
        </p:nvSpPr>
        <p:spPr bwMode="auto">
          <a:xfrm>
            <a:off x="7539527" y="3175000"/>
            <a:ext cx="533400" cy="457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8301527" y="1927225"/>
            <a:ext cx="5334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7082327" y="1928813"/>
            <a:ext cx="533400" cy="461962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5939327" y="1935163"/>
            <a:ext cx="533400" cy="461962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8225327" y="14986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FF"/>
                </a:solidFill>
                <a:latin typeface="Times New Roman" pitchFamily="18" charset="0"/>
              </a:rPr>
              <a:t>Retransmission</a:t>
            </a:r>
          </a:p>
        </p:txBody>
      </p:sp>
      <p:sp>
        <p:nvSpPr>
          <p:cNvPr id="38" name="Text Box 48"/>
          <p:cNvSpPr txBox="1">
            <a:spLocks noChangeArrowheads="1"/>
          </p:cNvSpPr>
          <p:nvPr/>
        </p:nvSpPr>
        <p:spPr bwMode="auto">
          <a:xfrm>
            <a:off x="5101127" y="5842000"/>
            <a:ext cx="3886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ACK:   Acknowledge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NAK:   Negative ACK</a:t>
            </a:r>
          </a:p>
        </p:txBody>
      </p:sp>
    </p:spTree>
    <p:extLst>
      <p:ext uri="{BB962C8B-B14F-4D97-AF65-F5344CB8AC3E}">
        <p14:creationId xmlns:p14="http://schemas.microsoft.com/office/powerpoint/2010/main" val="16133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7" grpId="0" animBg="1"/>
      <p:bldP spid="28" grpId="0" animBg="1"/>
      <p:bldP spid="29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Go-Back-N</a:t>
            </a:r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4262215" y="2370138"/>
            <a:ext cx="50292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38415" y="1884363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367615" y="2141538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Times New Roman" pitchFamily="18" charset="0"/>
              </a:rPr>
              <a:t>Time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662015" y="3268663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Times New Roman" pitchFamily="18" charset="0"/>
              </a:rPr>
              <a:t>Received data</a:t>
            </a: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4719415" y="2360613"/>
            <a:ext cx="457200" cy="838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flipV="1">
            <a:off x="5176615" y="2360613"/>
            <a:ext cx="304800" cy="838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5862415" y="2360613"/>
            <a:ext cx="457200" cy="79533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 rot="17501469">
            <a:off x="5888609" y="2578895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FF00"/>
                </a:solidFill>
                <a:latin typeface="Times New Roman" pitchFamily="18" charset="0"/>
              </a:rPr>
              <a:t>NAK</a:t>
            </a:r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 flipV="1">
            <a:off x="7081615" y="2360613"/>
            <a:ext cx="304800" cy="838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>
            <a:off x="7005415" y="2360613"/>
            <a:ext cx="457200" cy="80803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>
            <a:off x="8148415" y="2360613"/>
            <a:ext cx="455613" cy="80803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>
            <a:off x="4643215" y="5189538"/>
            <a:ext cx="50292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2662015" y="4868863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Times New Roman" pitchFamily="18" charset="0"/>
              </a:rPr>
              <a:t>Output data</a:t>
            </a: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9672415" y="4945063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Times New Roman" pitchFamily="18" charset="0"/>
              </a:rPr>
              <a:t>Time</a:t>
            </a: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7384828" y="3656013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FFFF"/>
                </a:solidFill>
                <a:latin typeface="Times New Roman" pitchFamily="18" charset="0"/>
              </a:rPr>
              <a:t>Error</a:t>
            </a: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6167215" y="1293813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FF"/>
                </a:solidFill>
                <a:latin typeface="Times New Roman" pitchFamily="18" charset="0"/>
              </a:rPr>
              <a:t>Go-back 3</a:t>
            </a: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4719415" y="1884363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5100415" y="1884363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5481415" y="1885951"/>
            <a:ext cx="381000" cy="461962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5862415" y="1885951"/>
            <a:ext cx="381000" cy="461962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4" name="Text Box 43"/>
          <p:cNvSpPr txBox="1">
            <a:spLocks noChangeArrowheads="1"/>
          </p:cNvSpPr>
          <p:nvPr/>
        </p:nvSpPr>
        <p:spPr bwMode="auto">
          <a:xfrm>
            <a:off x="6243415" y="1885951"/>
            <a:ext cx="381000" cy="461962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5" name="Text Box 45"/>
          <p:cNvSpPr txBox="1">
            <a:spLocks noChangeArrowheads="1"/>
          </p:cNvSpPr>
          <p:nvPr/>
        </p:nvSpPr>
        <p:spPr bwMode="auto">
          <a:xfrm>
            <a:off x="6613303" y="1884363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6" name="Text Box 46"/>
          <p:cNvSpPr txBox="1">
            <a:spLocks noChangeArrowheads="1"/>
          </p:cNvSpPr>
          <p:nvPr/>
        </p:nvSpPr>
        <p:spPr bwMode="auto">
          <a:xfrm>
            <a:off x="7005415" y="1885951"/>
            <a:ext cx="381000" cy="461962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7" name="Text Box 47"/>
          <p:cNvSpPr txBox="1">
            <a:spLocks noChangeArrowheads="1"/>
          </p:cNvSpPr>
          <p:nvPr/>
        </p:nvSpPr>
        <p:spPr bwMode="auto">
          <a:xfrm>
            <a:off x="7391178" y="1884363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7767415" y="1885951"/>
            <a:ext cx="381000" cy="461962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9" name="Text Box 49"/>
          <p:cNvSpPr txBox="1">
            <a:spLocks noChangeArrowheads="1"/>
          </p:cNvSpPr>
          <p:nvPr/>
        </p:nvSpPr>
        <p:spPr bwMode="auto">
          <a:xfrm>
            <a:off x="8148415" y="1885951"/>
            <a:ext cx="381000" cy="461962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0" name="Line 50"/>
          <p:cNvSpPr>
            <a:spLocks noChangeShapeType="1"/>
          </p:cNvSpPr>
          <p:nvPr/>
        </p:nvSpPr>
        <p:spPr bwMode="auto">
          <a:xfrm>
            <a:off x="4719415" y="3635376"/>
            <a:ext cx="50292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51"/>
          <p:cNvSpPr txBox="1">
            <a:spLocks noChangeArrowheads="1"/>
          </p:cNvSpPr>
          <p:nvPr/>
        </p:nvSpPr>
        <p:spPr bwMode="auto">
          <a:xfrm>
            <a:off x="4795615" y="3149601"/>
            <a:ext cx="381000" cy="461962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2" name="Text Box 52"/>
          <p:cNvSpPr txBox="1">
            <a:spLocks noChangeArrowheads="1"/>
          </p:cNvSpPr>
          <p:nvPr/>
        </p:nvSpPr>
        <p:spPr bwMode="auto">
          <a:xfrm>
            <a:off x="9824815" y="3411538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Times New Roman" pitchFamily="18" charset="0"/>
              </a:rPr>
              <a:t>Time</a:t>
            </a:r>
          </a:p>
        </p:txBody>
      </p:sp>
      <p:sp>
        <p:nvSpPr>
          <p:cNvPr id="33" name="Text Box 53"/>
          <p:cNvSpPr txBox="1">
            <a:spLocks noChangeArrowheads="1"/>
          </p:cNvSpPr>
          <p:nvPr/>
        </p:nvSpPr>
        <p:spPr bwMode="auto">
          <a:xfrm>
            <a:off x="5176615" y="3155951"/>
            <a:ext cx="381000" cy="461962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4" name="Text Box 54"/>
          <p:cNvSpPr txBox="1">
            <a:spLocks noChangeArrowheads="1"/>
          </p:cNvSpPr>
          <p:nvPr/>
        </p:nvSpPr>
        <p:spPr bwMode="auto">
          <a:xfrm>
            <a:off x="5557615" y="3155951"/>
            <a:ext cx="381000" cy="461962"/>
          </a:xfrm>
          <a:prstGeom prst="rect">
            <a:avLst/>
          </a:prstGeom>
          <a:solidFill>
            <a:srgbClr val="FF0066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5" name="Text Box 55"/>
          <p:cNvSpPr txBox="1">
            <a:spLocks noChangeArrowheads="1"/>
          </p:cNvSpPr>
          <p:nvPr/>
        </p:nvSpPr>
        <p:spPr bwMode="auto">
          <a:xfrm>
            <a:off x="5938615" y="3154363"/>
            <a:ext cx="381000" cy="461963"/>
          </a:xfrm>
          <a:prstGeom prst="rect">
            <a:avLst/>
          </a:prstGeom>
          <a:noFill/>
          <a:ln w="28575">
            <a:solidFill>
              <a:srgbClr val="0000CC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6" name="Text Box 57"/>
          <p:cNvSpPr txBox="1">
            <a:spLocks noChangeArrowheads="1"/>
          </p:cNvSpPr>
          <p:nvPr/>
        </p:nvSpPr>
        <p:spPr bwMode="auto">
          <a:xfrm>
            <a:off x="6700615" y="3149601"/>
            <a:ext cx="381000" cy="461962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7" name="Text Box 58"/>
          <p:cNvSpPr txBox="1">
            <a:spLocks noChangeArrowheads="1"/>
          </p:cNvSpPr>
          <p:nvPr/>
        </p:nvSpPr>
        <p:spPr bwMode="auto">
          <a:xfrm>
            <a:off x="7081615" y="3149601"/>
            <a:ext cx="381000" cy="461962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8" name="Text Box 60"/>
          <p:cNvSpPr txBox="1">
            <a:spLocks noChangeArrowheads="1"/>
          </p:cNvSpPr>
          <p:nvPr/>
        </p:nvSpPr>
        <p:spPr bwMode="auto">
          <a:xfrm>
            <a:off x="7462615" y="3148013"/>
            <a:ext cx="381000" cy="461963"/>
          </a:xfrm>
          <a:prstGeom prst="rect">
            <a:avLst/>
          </a:prstGeom>
          <a:solidFill>
            <a:srgbClr val="FF0066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9" name="Text Box 61"/>
          <p:cNvSpPr txBox="1">
            <a:spLocks noChangeArrowheads="1"/>
          </p:cNvSpPr>
          <p:nvPr/>
        </p:nvSpPr>
        <p:spPr bwMode="auto">
          <a:xfrm>
            <a:off x="7842028" y="3148013"/>
            <a:ext cx="381000" cy="461963"/>
          </a:xfrm>
          <a:prstGeom prst="rect">
            <a:avLst/>
          </a:prstGeom>
          <a:noFill/>
          <a:ln w="28575">
            <a:solidFill>
              <a:srgbClr val="0000CC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8604028" y="3148013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41" name="Line 64"/>
          <p:cNvSpPr>
            <a:spLocks noChangeShapeType="1"/>
          </p:cNvSpPr>
          <p:nvPr/>
        </p:nvSpPr>
        <p:spPr bwMode="auto">
          <a:xfrm>
            <a:off x="4338415" y="2360613"/>
            <a:ext cx="533400" cy="838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65"/>
          <p:cNvSpPr>
            <a:spLocks noChangeShapeType="1"/>
          </p:cNvSpPr>
          <p:nvPr/>
        </p:nvSpPr>
        <p:spPr bwMode="auto">
          <a:xfrm>
            <a:off x="5100415" y="2360613"/>
            <a:ext cx="457200" cy="762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66"/>
          <p:cNvSpPr>
            <a:spLocks noChangeShapeType="1"/>
          </p:cNvSpPr>
          <p:nvPr/>
        </p:nvSpPr>
        <p:spPr bwMode="auto">
          <a:xfrm>
            <a:off x="5557615" y="3168651"/>
            <a:ext cx="381000" cy="48736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67"/>
          <p:cNvSpPr>
            <a:spLocks noChangeShapeType="1"/>
          </p:cNvSpPr>
          <p:nvPr/>
        </p:nvSpPr>
        <p:spPr bwMode="auto">
          <a:xfrm flipH="1">
            <a:off x="5557615" y="3168651"/>
            <a:ext cx="381000" cy="47466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68"/>
          <p:cNvSpPr>
            <a:spLocks noChangeShapeType="1"/>
          </p:cNvSpPr>
          <p:nvPr/>
        </p:nvSpPr>
        <p:spPr bwMode="auto">
          <a:xfrm flipV="1">
            <a:off x="5557615" y="2360613"/>
            <a:ext cx="304800" cy="7874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69"/>
          <p:cNvSpPr>
            <a:spLocks noChangeShapeType="1"/>
          </p:cNvSpPr>
          <p:nvPr/>
        </p:nvSpPr>
        <p:spPr bwMode="auto">
          <a:xfrm flipV="1">
            <a:off x="5938615" y="2360613"/>
            <a:ext cx="304800" cy="838200"/>
          </a:xfrm>
          <a:prstGeom prst="line">
            <a:avLst/>
          </a:prstGeom>
          <a:noFill/>
          <a:ln w="28575">
            <a:solidFill>
              <a:srgbClr val="0000CC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70"/>
          <p:cNvSpPr>
            <a:spLocks noChangeShapeType="1"/>
          </p:cNvSpPr>
          <p:nvPr/>
        </p:nvSpPr>
        <p:spPr bwMode="auto">
          <a:xfrm>
            <a:off x="5481415" y="2360613"/>
            <a:ext cx="476250" cy="78898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71"/>
          <p:cNvSpPr>
            <a:spLocks noChangeShapeType="1"/>
          </p:cNvSpPr>
          <p:nvPr/>
        </p:nvSpPr>
        <p:spPr bwMode="auto">
          <a:xfrm>
            <a:off x="6243415" y="2436813"/>
            <a:ext cx="457200" cy="71913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72"/>
          <p:cNvSpPr>
            <a:spLocks noChangeShapeType="1"/>
          </p:cNvSpPr>
          <p:nvPr/>
        </p:nvSpPr>
        <p:spPr bwMode="auto">
          <a:xfrm flipV="1">
            <a:off x="6319615" y="3149601"/>
            <a:ext cx="381000" cy="6350"/>
          </a:xfrm>
          <a:prstGeom prst="line">
            <a:avLst/>
          </a:prstGeom>
          <a:noFill/>
          <a:ln w="28575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73"/>
          <p:cNvSpPr>
            <a:spLocks noChangeShapeType="1"/>
          </p:cNvSpPr>
          <p:nvPr/>
        </p:nvSpPr>
        <p:spPr bwMode="auto">
          <a:xfrm>
            <a:off x="6613303" y="2343151"/>
            <a:ext cx="457200" cy="838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74"/>
          <p:cNvSpPr>
            <a:spLocks noChangeShapeType="1"/>
          </p:cNvSpPr>
          <p:nvPr/>
        </p:nvSpPr>
        <p:spPr bwMode="auto">
          <a:xfrm flipH="1">
            <a:off x="7462615" y="3181351"/>
            <a:ext cx="352425" cy="46037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75"/>
          <p:cNvSpPr>
            <a:spLocks noChangeShapeType="1"/>
          </p:cNvSpPr>
          <p:nvPr/>
        </p:nvSpPr>
        <p:spPr bwMode="auto">
          <a:xfrm>
            <a:off x="7462615" y="3168651"/>
            <a:ext cx="379413" cy="471487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Text Box 76"/>
          <p:cNvSpPr txBox="1">
            <a:spLocks noChangeArrowheads="1"/>
          </p:cNvSpPr>
          <p:nvPr/>
        </p:nvSpPr>
        <p:spPr bwMode="auto">
          <a:xfrm>
            <a:off x="5405215" y="3665538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FFFF"/>
                </a:solidFill>
                <a:latin typeface="Times New Roman" pitchFamily="18" charset="0"/>
              </a:rPr>
              <a:t>Error</a:t>
            </a:r>
          </a:p>
        </p:txBody>
      </p:sp>
      <p:sp>
        <p:nvSpPr>
          <p:cNvPr id="54" name="Text Box 77"/>
          <p:cNvSpPr txBox="1">
            <a:spLocks noChangeArrowheads="1"/>
          </p:cNvSpPr>
          <p:nvPr/>
        </p:nvSpPr>
        <p:spPr bwMode="auto">
          <a:xfrm rot="17501469">
            <a:off x="7710265" y="2565401"/>
            <a:ext cx="87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FF00"/>
                </a:solidFill>
                <a:latin typeface="Times New Roman" pitchFamily="18" charset="0"/>
              </a:rPr>
              <a:t>NAK</a:t>
            </a:r>
          </a:p>
        </p:txBody>
      </p:sp>
      <p:sp>
        <p:nvSpPr>
          <p:cNvPr id="55" name="Line 78"/>
          <p:cNvSpPr>
            <a:spLocks noChangeShapeType="1"/>
          </p:cNvSpPr>
          <p:nvPr/>
        </p:nvSpPr>
        <p:spPr bwMode="auto">
          <a:xfrm flipV="1">
            <a:off x="7843615" y="2335213"/>
            <a:ext cx="304800" cy="838200"/>
          </a:xfrm>
          <a:prstGeom prst="line">
            <a:avLst/>
          </a:prstGeom>
          <a:noFill/>
          <a:ln w="28575">
            <a:solidFill>
              <a:srgbClr val="0000CC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79"/>
          <p:cNvSpPr>
            <a:spLocks noChangeShapeType="1"/>
          </p:cNvSpPr>
          <p:nvPr/>
        </p:nvSpPr>
        <p:spPr bwMode="auto">
          <a:xfrm>
            <a:off x="7386415" y="2360613"/>
            <a:ext cx="455613" cy="7969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80"/>
          <p:cNvSpPr>
            <a:spLocks noChangeShapeType="1"/>
          </p:cNvSpPr>
          <p:nvPr/>
        </p:nvSpPr>
        <p:spPr bwMode="auto">
          <a:xfrm>
            <a:off x="7767415" y="2360613"/>
            <a:ext cx="455613" cy="80803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82"/>
          <p:cNvSpPr>
            <a:spLocks noChangeShapeType="1"/>
          </p:cNvSpPr>
          <p:nvPr/>
        </p:nvSpPr>
        <p:spPr bwMode="auto">
          <a:xfrm>
            <a:off x="6395815" y="1674813"/>
            <a:ext cx="0" cy="2286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Text Box 83"/>
          <p:cNvSpPr txBox="1">
            <a:spLocks noChangeArrowheads="1"/>
          </p:cNvSpPr>
          <p:nvPr/>
        </p:nvSpPr>
        <p:spPr bwMode="auto">
          <a:xfrm>
            <a:off x="8072215" y="1293813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FF"/>
                </a:solidFill>
                <a:latin typeface="Times New Roman" pitchFamily="18" charset="0"/>
              </a:rPr>
              <a:t>Go-back 5</a:t>
            </a:r>
          </a:p>
        </p:txBody>
      </p:sp>
      <p:sp>
        <p:nvSpPr>
          <p:cNvPr id="60" name="Line 84"/>
          <p:cNvSpPr>
            <a:spLocks noChangeShapeType="1"/>
          </p:cNvSpPr>
          <p:nvPr/>
        </p:nvSpPr>
        <p:spPr bwMode="auto">
          <a:xfrm>
            <a:off x="8300815" y="1674813"/>
            <a:ext cx="0" cy="2286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85"/>
          <p:cNvSpPr>
            <a:spLocks noChangeShapeType="1"/>
          </p:cNvSpPr>
          <p:nvPr/>
        </p:nvSpPr>
        <p:spPr bwMode="auto">
          <a:xfrm>
            <a:off x="8224615" y="3151188"/>
            <a:ext cx="381000" cy="0"/>
          </a:xfrm>
          <a:prstGeom prst="line">
            <a:avLst/>
          </a:prstGeom>
          <a:noFill/>
          <a:ln w="28575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Text Box 86"/>
          <p:cNvSpPr txBox="1">
            <a:spLocks noChangeArrowheads="1"/>
          </p:cNvSpPr>
          <p:nvPr/>
        </p:nvSpPr>
        <p:spPr bwMode="auto">
          <a:xfrm>
            <a:off x="4795615" y="4703763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63" name="Text Box 87"/>
          <p:cNvSpPr txBox="1">
            <a:spLocks noChangeArrowheads="1"/>
          </p:cNvSpPr>
          <p:nvPr/>
        </p:nvSpPr>
        <p:spPr bwMode="auto">
          <a:xfrm>
            <a:off x="5176615" y="4703763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4" name="Text Box 90"/>
          <p:cNvSpPr txBox="1">
            <a:spLocks noChangeArrowheads="1"/>
          </p:cNvSpPr>
          <p:nvPr/>
        </p:nvSpPr>
        <p:spPr bwMode="auto">
          <a:xfrm>
            <a:off x="6700615" y="4703763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5" name="Text Box 91"/>
          <p:cNvSpPr txBox="1">
            <a:spLocks noChangeArrowheads="1"/>
          </p:cNvSpPr>
          <p:nvPr/>
        </p:nvSpPr>
        <p:spPr bwMode="auto">
          <a:xfrm>
            <a:off x="7081615" y="4703763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66" name="Text Box 95"/>
          <p:cNvSpPr txBox="1">
            <a:spLocks noChangeArrowheads="1"/>
          </p:cNvSpPr>
          <p:nvPr/>
        </p:nvSpPr>
        <p:spPr bwMode="auto">
          <a:xfrm>
            <a:off x="8605615" y="4703763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67" name="Line 102"/>
          <p:cNvSpPr>
            <a:spLocks noChangeShapeType="1"/>
          </p:cNvSpPr>
          <p:nvPr/>
        </p:nvSpPr>
        <p:spPr bwMode="auto">
          <a:xfrm flipV="1">
            <a:off x="7462615" y="2360613"/>
            <a:ext cx="304800" cy="7874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2281015" y="2112963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Times New Roman" pitchFamily="18" charset="0"/>
              </a:rPr>
              <a:t>Transmitting data</a:t>
            </a:r>
          </a:p>
        </p:txBody>
      </p:sp>
    </p:spTree>
    <p:extLst>
      <p:ext uri="{BB962C8B-B14F-4D97-AF65-F5344CB8AC3E}">
        <p14:creationId xmlns:p14="http://schemas.microsoft.com/office/powerpoint/2010/main" val="93805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8" grpId="0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 animBg="1"/>
      <p:bldP spid="56" grpId="0" animBg="1"/>
      <p:bldP spid="57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Selective-Repeat</a:t>
            </a:r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4953000" y="2430834"/>
            <a:ext cx="50292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971800" y="2173659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Transmitting data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29200" y="1945059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058400" y="2202234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Time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52800" y="3396034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Received data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410200" y="2421309"/>
            <a:ext cx="457200" cy="838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5867400" y="2421309"/>
            <a:ext cx="304800" cy="838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6553200" y="2421309"/>
            <a:ext cx="457200" cy="82867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 rot="17501469">
            <a:off x="6459538" y="2711822"/>
            <a:ext cx="722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FF00"/>
                </a:solidFill>
                <a:latin typeface="Times New Roman" pitchFamily="18" charset="0"/>
              </a:rPr>
              <a:t>NAK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7772400" y="2421309"/>
            <a:ext cx="304800" cy="838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7696200" y="2421309"/>
            <a:ext cx="457200" cy="838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8839200" y="2421309"/>
            <a:ext cx="455613" cy="81915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8077200" y="3702422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FFFF"/>
                </a:solidFill>
                <a:latin typeface="Times New Roman" pitchFamily="18" charset="0"/>
              </a:rPr>
              <a:t>Error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6629400" y="1354509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FF"/>
                </a:solidFill>
                <a:latin typeface="Times New Roman" pitchFamily="18" charset="0"/>
              </a:rPr>
              <a:t>Retransmission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5410200" y="1945059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5791200" y="1945059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6172200" y="1945059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6553200" y="1945059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6934200" y="1948234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7315200" y="1948234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7696200" y="1948234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8077200" y="1948234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8458200" y="1945059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8839200" y="1945059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>
            <a:off x="5486400" y="3716709"/>
            <a:ext cx="50292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33"/>
          <p:cNvSpPr txBox="1">
            <a:spLocks noChangeArrowheads="1"/>
          </p:cNvSpPr>
          <p:nvPr/>
        </p:nvSpPr>
        <p:spPr bwMode="auto">
          <a:xfrm>
            <a:off x="5486400" y="3237284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10515600" y="3472234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Time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5872163" y="3237284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6248400" y="3237284"/>
            <a:ext cx="381000" cy="461963"/>
          </a:xfrm>
          <a:prstGeom prst="rect">
            <a:avLst/>
          </a:prstGeom>
          <a:solidFill>
            <a:srgbClr val="FF000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6629400" y="3240459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4 </a:t>
            </a:r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7391400" y="3237284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7772400" y="3240459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6" name="Text Box 41"/>
          <p:cNvSpPr txBox="1">
            <a:spLocks noChangeArrowheads="1"/>
          </p:cNvSpPr>
          <p:nvPr/>
        </p:nvSpPr>
        <p:spPr bwMode="auto">
          <a:xfrm>
            <a:off x="8153400" y="3240459"/>
            <a:ext cx="381000" cy="461963"/>
          </a:xfrm>
          <a:prstGeom prst="rect">
            <a:avLst/>
          </a:prstGeom>
          <a:solidFill>
            <a:srgbClr val="FF000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8534400" y="3232522"/>
            <a:ext cx="381000" cy="461962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8 </a:t>
            </a:r>
          </a:p>
        </p:txBody>
      </p:sp>
      <p:sp>
        <p:nvSpPr>
          <p:cNvPr id="38" name="Text Box 43"/>
          <p:cNvSpPr txBox="1">
            <a:spLocks noChangeArrowheads="1"/>
          </p:cNvSpPr>
          <p:nvPr/>
        </p:nvSpPr>
        <p:spPr bwMode="auto">
          <a:xfrm>
            <a:off x="9296400" y="3232522"/>
            <a:ext cx="381000" cy="461962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>
            <a:off x="5029200" y="2421309"/>
            <a:ext cx="457200" cy="838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45"/>
          <p:cNvSpPr>
            <a:spLocks noChangeShapeType="1"/>
          </p:cNvSpPr>
          <p:nvPr/>
        </p:nvSpPr>
        <p:spPr bwMode="auto">
          <a:xfrm>
            <a:off x="5791200" y="2421309"/>
            <a:ext cx="457200" cy="838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46"/>
          <p:cNvSpPr>
            <a:spLocks noChangeShapeType="1"/>
          </p:cNvSpPr>
          <p:nvPr/>
        </p:nvSpPr>
        <p:spPr bwMode="auto">
          <a:xfrm>
            <a:off x="6253163" y="3259509"/>
            <a:ext cx="376237" cy="46355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7"/>
          <p:cNvSpPr>
            <a:spLocks noChangeShapeType="1"/>
          </p:cNvSpPr>
          <p:nvPr/>
        </p:nvSpPr>
        <p:spPr bwMode="auto">
          <a:xfrm flipH="1">
            <a:off x="6253163" y="3259509"/>
            <a:ext cx="376237" cy="4667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48"/>
          <p:cNvSpPr>
            <a:spLocks noChangeShapeType="1"/>
          </p:cNvSpPr>
          <p:nvPr/>
        </p:nvSpPr>
        <p:spPr bwMode="auto">
          <a:xfrm flipV="1">
            <a:off x="6248400" y="2421309"/>
            <a:ext cx="304800" cy="838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49"/>
          <p:cNvSpPr>
            <a:spLocks noChangeShapeType="1"/>
          </p:cNvSpPr>
          <p:nvPr/>
        </p:nvSpPr>
        <p:spPr bwMode="auto">
          <a:xfrm flipV="1">
            <a:off x="6629400" y="2421309"/>
            <a:ext cx="304800" cy="838200"/>
          </a:xfrm>
          <a:prstGeom prst="line">
            <a:avLst/>
          </a:prstGeom>
          <a:noFill/>
          <a:ln w="28575">
            <a:solidFill>
              <a:srgbClr val="0000CC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50"/>
          <p:cNvSpPr>
            <a:spLocks noChangeShapeType="1"/>
          </p:cNvSpPr>
          <p:nvPr/>
        </p:nvSpPr>
        <p:spPr bwMode="auto">
          <a:xfrm>
            <a:off x="6172200" y="2421309"/>
            <a:ext cx="457200" cy="838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51"/>
          <p:cNvSpPr>
            <a:spLocks noChangeShapeType="1"/>
          </p:cNvSpPr>
          <p:nvPr/>
        </p:nvSpPr>
        <p:spPr bwMode="auto">
          <a:xfrm>
            <a:off x="6934200" y="2421309"/>
            <a:ext cx="457200" cy="838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53"/>
          <p:cNvSpPr>
            <a:spLocks noChangeShapeType="1"/>
          </p:cNvSpPr>
          <p:nvPr/>
        </p:nvSpPr>
        <p:spPr bwMode="auto">
          <a:xfrm>
            <a:off x="7315200" y="2421309"/>
            <a:ext cx="457200" cy="838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54"/>
          <p:cNvSpPr>
            <a:spLocks noChangeShapeType="1"/>
          </p:cNvSpPr>
          <p:nvPr/>
        </p:nvSpPr>
        <p:spPr bwMode="auto">
          <a:xfrm flipH="1">
            <a:off x="8153400" y="3259509"/>
            <a:ext cx="381000" cy="4667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55"/>
          <p:cNvSpPr>
            <a:spLocks noChangeShapeType="1"/>
          </p:cNvSpPr>
          <p:nvPr/>
        </p:nvSpPr>
        <p:spPr bwMode="auto">
          <a:xfrm>
            <a:off x="8153400" y="3259509"/>
            <a:ext cx="381000" cy="457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 Box 56"/>
          <p:cNvSpPr txBox="1">
            <a:spLocks noChangeArrowheads="1"/>
          </p:cNvSpPr>
          <p:nvPr/>
        </p:nvSpPr>
        <p:spPr bwMode="auto">
          <a:xfrm>
            <a:off x="6096000" y="3716709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FFFF"/>
                </a:solidFill>
                <a:latin typeface="Times New Roman" pitchFamily="18" charset="0"/>
              </a:rPr>
              <a:t>Error</a:t>
            </a:r>
          </a:p>
        </p:txBody>
      </p:sp>
      <p:sp>
        <p:nvSpPr>
          <p:cNvPr id="51" name="Text Box 57"/>
          <p:cNvSpPr txBox="1">
            <a:spLocks noChangeArrowheads="1"/>
          </p:cNvSpPr>
          <p:nvPr/>
        </p:nvSpPr>
        <p:spPr bwMode="auto">
          <a:xfrm rot="17501469">
            <a:off x="8456613" y="2702296"/>
            <a:ext cx="725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FF00"/>
                </a:solidFill>
                <a:latin typeface="Times New Roman" pitchFamily="18" charset="0"/>
              </a:rPr>
              <a:t>NAK</a:t>
            </a:r>
          </a:p>
        </p:txBody>
      </p:sp>
      <p:sp>
        <p:nvSpPr>
          <p:cNvPr id="52" name="Line 58"/>
          <p:cNvSpPr>
            <a:spLocks noChangeShapeType="1"/>
          </p:cNvSpPr>
          <p:nvPr/>
        </p:nvSpPr>
        <p:spPr bwMode="auto">
          <a:xfrm flipV="1">
            <a:off x="8548688" y="2421309"/>
            <a:ext cx="304800" cy="811213"/>
          </a:xfrm>
          <a:prstGeom prst="line">
            <a:avLst/>
          </a:prstGeom>
          <a:noFill/>
          <a:ln w="28575">
            <a:solidFill>
              <a:srgbClr val="0000CC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9"/>
          <p:cNvSpPr>
            <a:spLocks noChangeShapeType="1"/>
          </p:cNvSpPr>
          <p:nvPr/>
        </p:nvSpPr>
        <p:spPr bwMode="auto">
          <a:xfrm>
            <a:off x="8077200" y="2421309"/>
            <a:ext cx="457200" cy="838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60"/>
          <p:cNvSpPr>
            <a:spLocks noChangeShapeType="1"/>
          </p:cNvSpPr>
          <p:nvPr/>
        </p:nvSpPr>
        <p:spPr bwMode="auto">
          <a:xfrm>
            <a:off x="8458200" y="2421309"/>
            <a:ext cx="457200" cy="838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61"/>
          <p:cNvSpPr>
            <a:spLocks noChangeShapeType="1"/>
          </p:cNvSpPr>
          <p:nvPr/>
        </p:nvSpPr>
        <p:spPr bwMode="auto">
          <a:xfrm>
            <a:off x="7086600" y="1735509"/>
            <a:ext cx="0" cy="2286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63"/>
          <p:cNvSpPr>
            <a:spLocks noChangeShapeType="1"/>
          </p:cNvSpPr>
          <p:nvPr/>
        </p:nvSpPr>
        <p:spPr bwMode="auto">
          <a:xfrm>
            <a:off x="8991600" y="1735509"/>
            <a:ext cx="0" cy="2286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Text Box 71"/>
          <p:cNvSpPr txBox="1">
            <a:spLocks noChangeArrowheads="1"/>
          </p:cNvSpPr>
          <p:nvPr/>
        </p:nvSpPr>
        <p:spPr bwMode="auto">
          <a:xfrm>
            <a:off x="8534400" y="1354509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FF"/>
                </a:solidFill>
                <a:latin typeface="Times New Roman" pitchFamily="18" charset="0"/>
              </a:rPr>
              <a:t>Retransmission</a:t>
            </a:r>
          </a:p>
        </p:txBody>
      </p:sp>
      <p:sp>
        <p:nvSpPr>
          <p:cNvPr id="58" name="Text Box 72"/>
          <p:cNvSpPr txBox="1">
            <a:spLocks noChangeArrowheads="1"/>
          </p:cNvSpPr>
          <p:nvPr/>
        </p:nvSpPr>
        <p:spPr bwMode="auto">
          <a:xfrm>
            <a:off x="7010400" y="3240459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59" name="Text Box 73"/>
          <p:cNvSpPr txBox="1">
            <a:spLocks noChangeArrowheads="1"/>
          </p:cNvSpPr>
          <p:nvPr/>
        </p:nvSpPr>
        <p:spPr bwMode="auto">
          <a:xfrm>
            <a:off x="8915400" y="3232522"/>
            <a:ext cx="381000" cy="461962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60" name="Line 74"/>
          <p:cNvSpPr>
            <a:spLocks noChangeShapeType="1"/>
          </p:cNvSpPr>
          <p:nvPr/>
        </p:nvSpPr>
        <p:spPr bwMode="auto">
          <a:xfrm flipV="1">
            <a:off x="7010400" y="2421309"/>
            <a:ext cx="304800" cy="838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75"/>
          <p:cNvSpPr>
            <a:spLocks noChangeShapeType="1"/>
          </p:cNvSpPr>
          <p:nvPr/>
        </p:nvSpPr>
        <p:spPr bwMode="auto">
          <a:xfrm flipV="1">
            <a:off x="7391400" y="2421309"/>
            <a:ext cx="304800" cy="838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76"/>
          <p:cNvSpPr>
            <a:spLocks noChangeShapeType="1"/>
          </p:cNvSpPr>
          <p:nvPr/>
        </p:nvSpPr>
        <p:spPr bwMode="auto">
          <a:xfrm flipV="1">
            <a:off x="8153400" y="2421309"/>
            <a:ext cx="304800" cy="838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77"/>
          <p:cNvSpPr>
            <a:spLocks noChangeShapeType="1"/>
          </p:cNvSpPr>
          <p:nvPr/>
        </p:nvSpPr>
        <p:spPr bwMode="auto">
          <a:xfrm flipV="1">
            <a:off x="8915400" y="2421309"/>
            <a:ext cx="304800" cy="838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78"/>
          <p:cNvSpPr>
            <a:spLocks noChangeShapeType="1"/>
          </p:cNvSpPr>
          <p:nvPr/>
        </p:nvSpPr>
        <p:spPr bwMode="auto">
          <a:xfrm flipV="1">
            <a:off x="9296400" y="2421309"/>
            <a:ext cx="304800" cy="81597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Text Box 79"/>
          <p:cNvSpPr txBox="1">
            <a:spLocks noChangeArrowheads="1"/>
          </p:cNvSpPr>
          <p:nvPr/>
        </p:nvSpPr>
        <p:spPr bwMode="auto">
          <a:xfrm>
            <a:off x="3352800" y="4486647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Buffer</a:t>
            </a:r>
          </a:p>
        </p:txBody>
      </p:sp>
      <p:sp>
        <p:nvSpPr>
          <p:cNvPr id="66" name="Line 81"/>
          <p:cNvSpPr>
            <a:spLocks noChangeShapeType="1"/>
          </p:cNvSpPr>
          <p:nvPr/>
        </p:nvSpPr>
        <p:spPr bwMode="auto">
          <a:xfrm>
            <a:off x="5486400" y="4859709"/>
            <a:ext cx="50292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Text Box 82"/>
          <p:cNvSpPr txBox="1">
            <a:spLocks noChangeArrowheads="1"/>
          </p:cNvSpPr>
          <p:nvPr/>
        </p:nvSpPr>
        <p:spPr bwMode="auto">
          <a:xfrm>
            <a:off x="5491163" y="4377109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68" name="Text Box 83"/>
          <p:cNvSpPr txBox="1">
            <a:spLocks noChangeArrowheads="1"/>
          </p:cNvSpPr>
          <p:nvPr/>
        </p:nvSpPr>
        <p:spPr bwMode="auto">
          <a:xfrm>
            <a:off x="10515600" y="4629522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Time</a:t>
            </a:r>
          </a:p>
        </p:txBody>
      </p:sp>
      <p:sp>
        <p:nvSpPr>
          <p:cNvPr id="69" name="Text Box 84"/>
          <p:cNvSpPr txBox="1">
            <a:spLocks noChangeArrowheads="1"/>
          </p:cNvSpPr>
          <p:nvPr/>
        </p:nvSpPr>
        <p:spPr bwMode="auto">
          <a:xfrm>
            <a:off x="5867400" y="4373934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0" name="Text Box 86"/>
          <p:cNvSpPr txBox="1">
            <a:spLocks noChangeArrowheads="1"/>
          </p:cNvSpPr>
          <p:nvPr/>
        </p:nvSpPr>
        <p:spPr bwMode="auto">
          <a:xfrm>
            <a:off x="6630988" y="4377109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4 </a:t>
            </a:r>
          </a:p>
        </p:txBody>
      </p:sp>
      <p:sp>
        <p:nvSpPr>
          <p:cNvPr id="71" name="Text Box 87"/>
          <p:cNvSpPr txBox="1">
            <a:spLocks noChangeArrowheads="1"/>
          </p:cNvSpPr>
          <p:nvPr/>
        </p:nvSpPr>
        <p:spPr bwMode="auto">
          <a:xfrm>
            <a:off x="7391400" y="4372347"/>
            <a:ext cx="381000" cy="461962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2" name="Text Box 88"/>
          <p:cNvSpPr txBox="1">
            <a:spLocks noChangeArrowheads="1"/>
          </p:cNvSpPr>
          <p:nvPr/>
        </p:nvSpPr>
        <p:spPr bwMode="auto">
          <a:xfrm>
            <a:off x="7772400" y="4377109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73" name="Text Box 90"/>
          <p:cNvSpPr txBox="1">
            <a:spLocks noChangeArrowheads="1"/>
          </p:cNvSpPr>
          <p:nvPr/>
        </p:nvSpPr>
        <p:spPr bwMode="auto">
          <a:xfrm>
            <a:off x="8534400" y="4369172"/>
            <a:ext cx="381000" cy="461962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8 </a:t>
            </a:r>
          </a:p>
        </p:txBody>
      </p:sp>
      <p:sp>
        <p:nvSpPr>
          <p:cNvPr id="74" name="Text Box 91"/>
          <p:cNvSpPr txBox="1">
            <a:spLocks noChangeArrowheads="1"/>
          </p:cNvSpPr>
          <p:nvPr/>
        </p:nvSpPr>
        <p:spPr bwMode="auto">
          <a:xfrm>
            <a:off x="9291638" y="4369172"/>
            <a:ext cx="381000" cy="461962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75" name="Text Box 97"/>
          <p:cNvSpPr txBox="1">
            <a:spLocks noChangeArrowheads="1"/>
          </p:cNvSpPr>
          <p:nvPr/>
        </p:nvSpPr>
        <p:spPr bwMode="auto">
          <a:xfrm>
            <a:off x="7010400" y="4378697"/>
            <a:ext cx="381000" cy="461962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6" name="Text Box 98"/>
          <p:cNvSpPr txBox="1">
            <a:spLocks noChangeArrowheads="1"/>
          </p:cNvSpPr>
          <p:nvPr/>
        </p:nvSpPr>
        <p:spPr bwMode="auto">
          <a:xfrm>
            <a:off x="8913813" y="4372347"/>
            <a:ext cx="381000" cy="461962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77" name="Text Box 99"/>
          <p:cNvSpPr txBox="1">
            <a:spLocks noChangeArrowheads="1"/>
          </p:cNvSpPr>
          <p:nvPr/>
        </p:nvSpPr>
        <p:spPr bwMode="auto">
          <a:xfrm>
            <a:off x="3429000" y="5697909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Output data</a:t>
            </a:r>
          </a:p>
        </p:txBody>
      </p:sp>
      <p:sp>
        <p:nvSpPr>
          <p:cNvPr id="78" name="Line 100"/>
          <p:cNvSpPr>
            <a:spLocks noChangeShapeType="1"/>
          </p:cNvSpPr>
          <p:nvPr/>
        </p:nvSpPr>
        <p:spPr bwMode="auto">
          <a:xfrm>
            <a:off x="5410200" y="5916984"/>
            <a:ext cx="52578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Text Box 101"/>
          <p:cNvSpPr txBox="1">
            <a:spLocks noChangeArrowheads="1"/>
          </p:cNvSpPr>
          <p:nvPr/>
        </p:nvSpPr>
        <p:spPr bwMode="auto">
          <a:xfrm>
            <a:off x="5486400" y="5432797"/>
            <a:ext cx="381000" cy="461962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0" name="Text Box 102"/>
          <p:cNvSpPr txBox="1">
            <a:spLocks noChangeArrowheads="1"/>
          </p:cNvSpPr>
          <p:nvPr/>
        </p:nvSpPr>
        <p:spPr bwMode="auto">
          <a:xfrm>
            <a:off x="10591800" y="5682034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Time</a:t>
            </a:r>
          </a:p>
        </p:txBody>
      </p:sp>
      <p:sp>
        <p:nvSpPr>
          <p:cNvPr id="81" name="Text Box 103"/>
          <p:cNvSpPr txBox="1">
            <a:spLocks noChangeArrowheads="1"/>
          </p:cNvSpPr>
          <p:nvPr/>
        </p:nvSpPr>
        <p:spPr bwMode="auto">
          <a:xfrm>
            <a:off x="5872163" y="5437559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2" name="Text Box 104"/>
          <p:cNvSpPr txBox="1">
            <a:spLocks noChangeArrowheads="1"/>
          </p:cNvSpPr>
          <p:nvPr/>
        </p:nvSpPr>
        <p:spPr bwMode="auto">
          <a:xfrm>
            <a:off x="7772400" y="5431209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4 </a:t>
            </a:r>
          </a:p>
        </p:txBody>
      </p:sp>
      <p:sp>
        <p:nvSpPr>
          <p:cNvPr id="83" name="Text Box 105"/>
          <p:cNvSpPr txBox="1">
            <a:spLocks noChangeArrowheads="1"/>
          </p:cNvSpPr>
          <p:nvPr/>
        </p:nvSpPr>
        <p:spPr bwMode="auto">
          <a:xfrm>
            <a:off x="7391400" y="5432797"/>
            <a:ext cx="381000" cy="461962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4" name="Text Box 106"/>
          <p:cNvSpPr txBox="1">
            <a:spLocks noChangeArrowheads="1"/>
          </p:cNvSpPr>
          <p:nvPr/>
        </p:nvSpPr>
        <p:spPr bwMode="auto">
          <a:xfrm>
            <a:off x="8534400" y="5432797"/>
            <a:ext cx="381000" cy="461962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85" name="Text Box 107"/>
          <p:cNvSpPr txBox="1">
            <a:spLocks noChangeArrowheads="1"/>
          </p:cNvSpPr>
          <p:nvPr/>
        </p:nvSpPr>
        <p:spPr bwMode="auto">
          <a:xfrm>
            <a:off x="9672638" y="5431209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8 </a:t>
            </a:r>
          </a:p>
        </p:txBody>
      </p:sp>
      <p:sp>
        <p:nvSpPr>
          <p:cNvPr id="86" name="Text Box 108"/>
          <p:cNvSpPr txBox="1">
            <a:spLocks noChangeArrowheads="1"/>
          </p:cNvSpPr>
          <p:nvPr/>
        </p:nvSpPr>
        <p:spPr bwMode="auto">
          <a:xfrm>
            <a:off x="9296400" y="5431209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7" name="Text Box 109"/>
          <p:cNvSpPr txBox="1">
            <a:spLocks noChangeArrowheads="1"/>
          </p:cNvSpPr>
          <p:nvPr/>
        </p:nvSpPr>
        <p:spPr bwMode="auto">
          <a:xfrm>
            <a:off x="8153400" y="5431209"/>
            <a:ext cx="381000" cy="4619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88" name="Text Box 110"/>
          <p:cNvSpPr txBox="1">
            <a:spLocks noChangeArrowheads="1"/>
          </p:cNvSpPr>
          <p:nvPr/>
        </p:nvSpPr>
        <p:spPr bwMode="auto">
          <a:xfrm>
            <a:off x="10052050" y="5432797"/>
            <a:ext cx="381000" cy="461962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580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 animBg="1"/>
      <p:bldP spid="54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7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9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Error Correction (FEC)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allow the receiver to correct any mishaps on their own</a:t>
            </a:r>
          </a:p>
          <a:p>
            <a:r>
              <a:rPr lang="en-US" dirty="0" smtClean="0"/>
              <a:t>Lots of options here:</a:t>
            </a:r>
          </a:p>
          <a:p>
            <a:pPr lvl="1"/>
            <a:r>
              <a:rPr lang="en-US" dirty="0" smtClean="0"/>
              <a:t>Interleaving is what we’ll talk about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3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other choices: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075481" cy="435133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AN codes</a:t>
            </a:r>
          </a:p>
          <a:p>
            <a:r>
              <a:rPr lang="en-US" dirty="0"/>
              <a:t>BCH code</a:t>
            </a:r>
          </a:p>
          <a:p>
            <a:r>
              <a:rPr lang="en-US" dirty="0"/>
              <a:t>Berger code</a:t>
            </a:r>
          </a:p>
          <a:p>
            <a:r>
              <a:rPr lang="en-US" dirty="0"/>
              <a:t>Binary </a:t>
            </a:r>
            <a:r>
              <a:rPr lang="en-US" dirty="0" err="1"/>
              <a:t>Golay</a:t>
            </a:r>
            <a:r>
              <a:rPr lang="en-US" dirty="0"/>
              <a:t> code </a:t>
            </a:r>
          </a:p>
          <a:p>
            <a:r>
              <a:rPr lang="en-US" dirty="0"/>
              <a:t>Constant-weight code</a:t>
            </a:r>
          </a:p>
          <a:p>
            <a:r>
              <a:rPr lang="en-US" dirty="0"/>
              <a:t>Convolutional code</a:t>
            </a:r>
          </a:p>
          <a:p>
            <a:r>
              <a:rPr lang="en-US" dirty="0"/>
              <a:t>erasure correcting code</a:t>
            </a:r>
          </a:p>
          <a:p>
            <a:r>
              <a:rPr lang="en-US" dirty="0"/>
              <a:t>Expander codes</a:t>
            </a:r>
          </a:p>
          <a:p>
            <a:r>
              <a:rPr lang="en-US" dirty="0"/>
              <a:t>Fountain code</a:t>
            </a:r>
          </a:p>
          <a:p>
            <a:r>
              <a:rPr lang="en-US" dirty="0"/>
              <a:t>Fountain codes</a:t>
            </a:r>
          </a:p>
          <a:p>
            <a:r>
              <a:rPr lang="en-US" dirty="0" err="1"/>
              <a:t>Gallager</a:t>
            </a:r>
            <a:r>
              <a:rPr lang="en-US" dirty="0"/>
              <a:t> code</a:t>
            </a:r>
          </a:p>
          <a:p>
            <a:r>
              <a:rPr lang="en-US" dirty="0" err="1"/>
              <a:t>Golay</a:t>
            </a:r>
            <a:r>
              <a:rPr lang="en-US" dirty="0"/>
              <a:t> codes	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470329" y="1822450"/>
            <a:ext cx="2878810" cy="4351338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Goppa</a:t>
            </a:r>
            <a:r>
              <a:rPr lang="en-US" dirty="0" smtClean="0"/>
              <a:t> </a:t>
            </a:r>
            <a:r>
              <a:rPr lang="en-US" dirty="0"/>
              <a:t>code	</a:t>
            </a:r>
          </a:p>
          <a:p>
            <a:r>
              <a:rPr lang="en-US" dirty="0"/>
              <a:t>Group codes</a:t>
            </a:r>
          </a:p>
          <a:p>
            <a:r>
              <a:rPr lang="en-US" dirty="0" err="1"/>
              <a:t>Hadamard</a:t>
            </a:r>
            <a:r>
              <a:rPr lang="en-US" dirty="0"/>
              <a:t> code</a:t>
            </a:r>
          </a:p>
          <a:p>
            <a:r>
              <a:rPr lang="en-US" dirty="0" err="1"/>
              <a:t>Hagelbarger</a:t>
            </a:r>
            <a:r>
              <a:rPr lang="en-US" dirty="0"/>
              <a:t> code</a:t>
            </a:r>
          </a:p>
          <a:p>
            <a:r>
              <a:rPr lang="en-US" dirty="0"/>
              <a:t>Hamming code</a:t>
            </a:r>
          </a:p>
          <a:p>
            <a:r>
              <a:rPr lang="en-US" dirty="0"/>
              <a:t>Latin square based code </a:t>
            </a:r>
          </a:p>
          <a:p>
            <a:r>
              <a:rPr lang="en-US" dirty="0"/>
              <a:t>Lexicographic code</a:t>
            </a:r>
          </a:p>
          <a:p>
            <a:r>
              <a:rPr lang="en-US" dirty="0"/>
              <a:t>Long code</a:t>
            </a:r>
          </a:p>
          <a:p>
            <a:r>
              <a:rPr lang="en-US" dirty="0"/>
              <a:t>Low-density parity-check code </a:t>
            </a:r>
          </a:p>
          <a:p>
            <a:r>
              <a:rPr lang="en-US" dirty="0"/>
              <a:t>LT code</a:t>
            </a:r>
          </a:p>
          <a:p>
            <a:r>
              <a:rPr lang="en-US" dirty="0"/>
              <a:t>m of n codes</a:t>
            </a:r>
          </a:p>
          <a:p>
            <a:r>
              <a:rPr lang="en-US" dirty="0"/>
              <a:t>Online code</a:t>
            </a:r>
          </a:p>
          <a:p>
            <a:r>
              <a:rPr lang="en-US" dirty="0"/>
              <a:t>Polar code </a:t>
            </a:r>
          </a:p>
          <a:p>
            <a:r>
              <a:rPr lang="en-US" dirty="0"/>
              <a:t>Raptor code</a:t>
            </a:r>
          </a:p>
          <a:p>
            <a:r>
              <a:rPr lang="en-US" dirty="0" err="1"/>
              <a:t>rateless</a:t>
            </a:r>
            <a:r>
              <a:rPr lang="en-US" dirty="0"/>
              <a:t> erasure correcting code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79768" y="1822450"/>
            <a:ext cx="38513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rateless</a:t>
            </a:r>
            <a:r>
              <a:rPr lang="en-US" dirty="0" smtClean="0"/>
              <a:t> </a:t>
            </a:r>
            <a:r>
              <a:rPr lang="en-US" dirty="0"/>
              <a:t>erasure correcting code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/>
              <a:t>rateless</a:t>
            </a:r>
            <a:r>
              <a:rPr lang="en-US" dirty="0"/>
              <a:t> erasure correcting code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Reed–Muller code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Reed–Solomon error correction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Repeat-accumulate code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Repetition codes,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sparse graph codes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Spinal code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Tornado code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Triple modular redundancy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Turbo code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Walsh–</a:t>
            </a:r>
            <a:r>
              <a:rPr lang="en-US" dirty="0" err="1"/>
              <a:t>Hadamard</a:t>
            </a:r>
            <a:r>
              <a:rPr lang="en-US" dirty="0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115869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Interleaving -&gt; Forward Error Correction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FEC method</a:t>
            </a:r>
          </a:p>
          <a:p>
            <a:r>
              <a:rPr lang="en-US" dirty="0" smtClean="0"/>
              <a:t>FEC is important -&gt; what if you’re a TV camera</a:t>
            </a:r>
          </a:p>
          <a:p>
            <a:pPr lvl="1"/>
            <a:r>
              <a:rPr lang="en-US" dirty="0" smtClean="0"/>
              <a:t>Drop a few frames, can you resend them?</a:t>
            </a:r>
          </a:p>
          <a:p>
            <a:r>
              <a:rPr lang="en-US" dirty="0" smtClean="0"/>
              <a:t>Interleaving is important for FEC, used/reused in other methods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66661" y="553617"/>
            <a:ext cx="4343400" cy="369888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rgbClr val="0000CC"/>
                </a:solidFill>
                <a:latin typeface="Times New Roman" pitchFamily="18" charset="0"/>
              </a:rPr>
              <a:t>a1, a2, a3, a4, a5, a6, a7, a8, a9, …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14061" y="629817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Input data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04861" y="1315617"/>
            <a:ext cx="2514600" cy="12096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0000CC"/>
                </a:solidFill>
                <a:latin typeface="Times New Roman" pitchFamily="18" charset="0"/>
              </a:rPr>
              <a:t>a1,      a2,      a3,       a4  a5,     a6,       a7,      a8  a9,     a10,    a11,    a12  a13,   a14,    a15,   a16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4209661" y="1239417"/>
            <a:ext cx="25146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571861" y="1239417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FFFF"/>
                </a:solidFill>
                <a:latin typeface="Times New Roman" pitchFamily="18" charset="0"/>
              </a:rPr>
              <a:t>Write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676261" y="1682330"/>
            <a:ext cx="0" cy="92868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 rot="16200000" flipH="1">
            <a:off x="2960299" y="1879179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hlink"/>
                </a:solidFill>
                <a:latin typeface="Times New Roman" pitchFamily="18" charset="0"/>
              </a:rPr>
              <a:t>Read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4895461" y="934617"/>
            <a:ext cx="0" cy="2286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314061" y="1909342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Interleaving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066661" y="2763417"/>
            <a:ext cx="4419600" cy="369888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rgbClr val="0000CC"/>
                </a:solidFill>
                <a:latin typeface="Times New Roman" pitchFamily="18" charset="0"/>
              </a:rPr>
              <a:t>a1, a5, a9, a13, a2, a6, a10, a14, a3, …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80661" y="2763417"/>
            <a:ext cx="220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Transmitting data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904861" y="4058817"/>
            <a:ext cx="2438400" cy="12096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0000CC"/>
                </a:solidFill>
                <a:latin typeface="Times New Roman" pitchFamily="18" charset="0"/>
              </a:rPr>
              <a:t>a1,      a2,      a3,       a4  a5,     a6,       a7,      a8  a9,     a10,    a11,    a12  a13,   a14,    a15,   a16</a:t>
            </a: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3676261" y="4135017"/>
            <a:ext cx="0" cy="928688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 rot="16200000" flipH="1">
            <a:off x="2884099" y="4317579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FFFF"/>
                </a:solidFill>
                <a:latin typeface="Times New Roman" pitchFamily="18" charset="0"/>
              </a:rPr>
              <a:t>Write</a:t>
            </a: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4971661" y="3830217"/>
            <a:ext cx="0" cy="2286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314061" y="4347742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De-Interleaving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4895461" y="2534817"/>
            <a:ext cx="0" cy="2286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066661" y="5519317"/>
            <a:ext cx="4495800" cy="369888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CC"/>
                </a:solidFill>
                <a:latin typeface="Times New Roman" pitchFamily="18" charset="0"/>
              </a:rPr>
              <a:t>a1, a2, a3, a4, a5, a6, a7, a8, a9, …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1314061" y="5506617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Output data</a:t>
            </a: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4895461" y="5278017"/>
            <a:ext cx="0" cy="2286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28"/>
          <p:cNvGrpSpPr>
            <a:grpSpLocks/>
          </p:cNvGrpSpPr>
          <p:nvPr/>
        </p:nvGrpSpPr>
        <p:grpSpPr bwMode="auto">
          <a:xfrm>
            <a:off x="780661" y="3449217"/>
            <a:ext cx="6629400" cy="396875"/>
            <a:chOff x="480" y="2496"/>
            <a:chExt cx="4176" cy="250"/>
          </a:xfrm>
        </p:grpSpPr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1872" y="2496"/>
              <a:ext cx="27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0000CC"/>
                  </a:solidFill>
                  <a:latin typeface="Times New Roman" pitchFamily="18" charset="0"/>
                </a:rPr>
                <a:t>a1, a5, a9, a13, a2, a6, a10, a14, a3, …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480" y="2496"/>
              <a:ext cx="14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00CC"/>
                  </a:solidFill>
                  <a:latin typeface="Times New Roman" pitchFamily="18" charset="0"/>
                </a:rPr>
                <a:t>Received data</a:t>
              </a:r>
            </a:p>
          </p:txBody>
        </p:sp>
      </p:grp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4650986" y="3150767"/>
            <a:ext cx="1116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0000CC"/>
                </a:solidFill>
              </a:rPr>
              <a:t>Through Air</a:t>
            </a: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>
            <a:off x="5276461" y="5430417"/>
            <a:ext cx="16764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495661" y="4897017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66"/>
                </a:solidFill>
                <a:latin typeface="Times New Roman" pitchFamily="18" charset="0"/>
              </a:rPr>
              <a:t>Read</a:t>
            </a:r>
          </a:p>
        </p:txBody>
      </p:sp>
    </p:spTree>
    <p:extLst>
      <p:ext uri="{BB962C8B-B14F-4D97-AF65-F5344CB8AC3E}">
        <p14:creationId xmlns:p14="http://schemas.microsoft.com/office/powerpoint/2010/main" val="64701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2" grpId="0"/>
      <p:bldP spid="23" grpId="0" animBg="1"/>
      <p:bldP spid="27" grpId="0"/>
      <p:bldP spid="28" grpId="0" animBg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Burst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ones are tough to solve</a:t>
            </a:r>
          </a:p>
          <a:p>
            <a:pPr lvl="1"/>
            <a:r>
              <a:rPr lang="en-US" dirty="0" smtClean="0"/>
              <a:t>Losing one or two bits, no biggie</a:t>
            </a:r>
          </a:p>
          <a:p>
            <a:r>
              <a:rPr lang="en-US" dirty="0" smtClean="0"/>
              <a:t>Burst error -&gt; lost a large chunk of transmitted data</a:t>
            </a:r>
          </a:p>
          <a:p>
            <a:pPr lvl="1"/>
            <a:r>
              <a:rPr lang="en-US" dirty="0" smtClean="0"/>
              <a:t>Usually see the term “symbols”</a:t>
            </a:r>
          </a:p>
          <a:p>
            <a:pPr lvl="1"/>
            <a:r>
              <a:rPr lang="en-US" dirty="0" smtClean="0"/>
              <a:t>For our sake, a symbol is a 1 or a 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Chapter 4 in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data:   </a:t>
            </a:r>
            <a:r>
              <a:rPr lang="en-US" dirty="0" err="1" smtClean="0"/>
              <a:t>ThisIsAnExampleOfInterleaving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Received data: </a:t>
            </a:r>
            <a:r>
              <a:rPr lang="en-US" dirty="0" err="1" smtClean="0"/>
              <a:t>ThisIs</a:t>
            </a:r>
            <a:r>
              <a:rPr lang="en-US" dirty="0"/>
              <a:t>______</a:t>
            </a:r>
            <a:r>
              <a:rPr lang="en-US" dirty="0" err="1" smtClean="0"/>
              <a:t>pleOfInterleaving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Conceptually, this is tough to fix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Enter: interleaving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data:         </a:t>
            </a:r>
            <a:r>
              <a:rPr lang="en-US" dirty="0" err="1" smtClean="0"/>
              <a:t>ThisIsAnExampleOfInterleaving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Transmitted Data: </a:t>
            </a:r>
            <a:r>
              <a:rPr lang="en-US" dirty="0" err="1" smtClean="0"/>
              <a:t>TIEpfeaghsxlIrv.iAaenli.snmOten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Burst Error:             </a:t>
            </a:r>
            <a:r>
              <a:rPr lang="en-US" dirty="0" err="1" smtClean="0"/>
              <a:t>TIEpfe</a:t>
            </a:r>
            <a:r>
              <a:rPr lang="en-US" dirty="0"/>
              <a:t>______</a:t>
            </a:r>
            <a:r>
              <a:rPr lang="en-US" dirty="0" err="1"/>
              <a:t>Irv.iAaenli.snmOten</a:t>
            </a:r>
            <a:r>
              <a:rPr lang="en-US" dirty="0"/>
              <a:t>.</a:t>
            </a:r>
            <a:r>
              <a:rPr lang="en-US" dirty="0" smtClean="0"/>
              <a:t>  </a:t>
            </a:r>
            <a:endParaRPr lang="en-US" dirty="0"/>
          </a:p>
          <a:p>
            <a:r>
              <a:rPr lang="en-US" dirty="0" smtClean="0"/>
              <a:t>De-interleaving:     </a:t>
            </a:r>
            <a:r>
              <a:rPr lang="en-US" dirty="0" err="1"/>
              <a:t>T_isI_AnE_amp_eOfInterle_vin</a:t>
            </a:r>
            <a:r>
              <a:rPr lang="en-US" dirty="0" smtClean="0"/>
              <a:t>_...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whole purpose: no whole piece of data is ever lost</a:t>
            </a:r>
          </a:p>
          <a:p>
            <a:pPr lvl="1"/>
            <a:r>
              <a:rPr lang="en-US" dirty="0" smtClean="0"/>
              <a:t>Just a couple bits here and there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7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Doppler Effect</a:t>
            </a:r>
          </a:p>
          <a:p>
            <a:r>
              <a:rPr lang="en-US" dirty="0" smtClean="0"/>
              <a:t>ISL</a:t>
            </a:r>
          </a:p>
          <a:p>
            <a:pPr lvl="1"/>
            <a:r>
              <a:rPr lang="en-US" dirty="0" smtClean="0"/>
              <a:t>Refraction</a:t>
            </a:r>
          </a:p>
          <a:p>
            <a:pPr lvl="1"/>
            <a:r>
              <a:rPr lang="en-US" dirty="0" smtClean="0"/>
              <a:t>Reflection</a:t>
            </a:r>
          </a:p>
          <a:p>
            <a:pPr lvl="1"/>
            <a:r>
              <a:rPr lang="en-US" dirty="0" smtClean="0"/>
              <a:t>Scattering</a:t>
            </a:r>
          </a:p>
          <a:p>
            <a:r>
              <a:rPr lang="en-US" dirty="0" smtClean="0"/>
              <a:t>Why do we need signal processing?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Situations exist with low transmit power</a:t>
            </a:r>
          </a:p>
          <a:p>
            <a:pPr lvl="1"/>
            <a:r>
              <a:rPr lang="en-US" dirty="0" smtClean="0"/>
              <a:t>Short range devices</a:t>
            </a:r>
          </a:p>
          <a:p>
            <a:pPr lvl="1"/>
            <a:r>
              <a:rPr lang="en-US" dirty="0" smtClean="0"/>
              <a:t>FCC FTW</a:t>
            </a:r>
            <a:endParaRPr lang="en-US" dirty="0" smtClean="0"/>
          </a:p>
          <a:p>
            <a:r>
              <a:rPr lang="en-US" dirty="0" smtClean="0"/>
              <a:t>Things get in the way</a:t>
            </a:r>
          </a:p>
          <a:p>
            <a:pPr lvl="1"/>
            <a:r>
              <a:rPr lang="en-US" dirty="0" smtClean="0"/>
              <a:t>Reflection</a:t>
            </a:r>
          </a:p>
          <a:p>
            <a:pPr lvl="1"/>
            <a:r>
              <a:rPr lang="en-US" dirty="0" smtClean="0"/>
              <a:t>Diffraction</a:t>
            </a:r>
          </a:p>
          <a:p>
            <a:pPr lvl="1"/>
            <a:r>
              <a:rPr lang="en-US" dirty="0" smtClean="0"/>
              <a:t>Scattering</a:t>
            </a:r>
          </a:p>
          <a:p>
            <a:r>
              <a:rPr lang="en-US" dirty="0" smtClean="0"/>
              <a:t>We need all the help we can 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6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some data about our data</a:t>
            </a:r>
          </a:p>
          <a:p>
            <a:r>
              <a:rPr lang="en-US" dirty="0" smtClean="0"/>
              <a:t>Cons: We consume more bandwidth</a:t>
            </a:r>
          </a:p>
          <a:p>
            <a:r>
              <a:rPr lang="en-US" dirty="0" smtClean="0"/>
              <a:t>Pros: Reconstruct data</a:t>
            </a:r>
          </a:p>
          <a:p>
            <a:endParaRPr lang="en-US" dirty="0"/>
          </a:p>
          <a:p>
            <a:r>
              <a:rPr lang="en-US" dirty="0" smtClean="0"/>
              <a:t>Basically: we can relate redundancy data to original data</a:t>
            </a:r>
          </a:p>
          <a:p>
            <a:pPr lvl="1"/>
            <a:r>
              <a:rPr lang="en-US" dirty="0" smtClean="0"/>
              <a:t>Reconstruct if a piece is missing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145" y="1027906"/>
            <a:ext cx="3543614" cy="23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Coding Works 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the time</a:t>
            </a:r>
          </a:p>
          <a:p>
            <a:r>
              <a:rPr lang="en-US" dirty="0" smtClean="0"/>
              <a:t>Raw </a:t>
            </a:r>
            <a:r>
              <a:rPr lang="en-US" dirty="0" err="1" smtClean="0"/>
              <a:t>datastreams</a:t>
            </a:r>
            <a:r>
              <a:rPr lang="en-US" dirty="0" smtClean="0"/>
              <a:t> (like an HTML page)</a:t>
            </a:r>
          </a:p>
          <a:p>
            <a:endParaRPr lang="en-US" dirty="0"/>
          </a:p>
          <a:p>
            <a:r>
              <a:rPr lang="en-US" dirty="0" smtClean="0"/>
              <a:t>Others, not so well</a:t>
            </a:r>
          </a:p>
          <a:p>
            <a:pPr lvl="1"/>
            <a:r>
              <a:rPr lang="en-US" dirty="0" smtClean="0"/>
              <a:t>Compressed &lt;anything&gt;   (audio, video,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Encrypted stuff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detection vs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detection = super easy</a:t>
            </a:r>
          </a:p>
          <a:p>
            <a:r>
              <a:rPr lang="en-US" dirty="0" smtClean="0"/>
              <a:t>In your computer -&gt; super useful</a:t>
            </a:r>
          </a:p>
          <a:p>
            <a:endParaRPr lang="en-US" dirty="0"/>
          </a:p>
          <a:p>
            <a:r>
              <a:rPr lang="en-US" dirty="0" smtClean="0"/>
              <a:t>In wireless transmissions -&gt; not particularly useful</a:t>
            </a:r>
          </a:p>
          <a:p>
            <a:pPr lvl="1"/>
            <a:r>
              <a:rPr lang="en-US" dirty="0" smtClean="0"/>
              <a:t>Possibly even useless</a:t>
            </a:r>
          </a:p>
          <a:p>
            <a:pPr lvl="1"/>
            <a:r>
              <a:rPr lang="en-US" dirty="0" smtClean="0"/>
              <a:t>We want to avoid data retransmissions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229" y="365125"/>
            <a:ext cx="3327737" cy="333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Data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transmit enough extra data (redundant data) </a:t>
            </a:r>
          </a:p>
          <a:p>
            <a:pPr lvl="1"/>
            <a:r>
              <a:rPr lang="en-US" dirty="0" smtClean="0"/>
              <a:t>Allow receiver to recover errors</a:t>
            </a:r>
          </a:p>
          <a:p>
            <a:pPr lvl="1"/>
            <a:r>
              <a:rPr lang="en-US" dirty="0" smtClean="0"/>
              <a:t>Not require sender to re-transmit</a:t>
            </a:r>
          </a:p>
          <a:p>
            <a:r>
              <a:rPr lang="en-US" dirty="0" smtClean="0"/>
              <a:t>Two Categories:</a:t>
            </a:r>
          </a:p>
          <a:p>
            <a:pPr lvl="1"/>
            <a:r>
              <a:rPr lang="en-US" dirty="0" smtClean="0"/>
              <a:t>Cyclic Redundancy Check (CRC)</a:t>
            </a:r>
          </a:p>
          <a:p>
            <a:pPr lvl="1"/>
            <a:r>
              <a:rPr lang="en-US" dirty="0" smtClean="0"/>
              <a:t>Automatic Repeat </a:t>
            </a:r>
            <a:r>
              <a:rPr lang="en-US" dirty="0" err="1" smtClean="0"/>
              <a:t>reQuest</a:t>
            </a:r>
            <a:r>
              <a:rPr lang="en-US" dirty="0" smtClean="0"/>
              <a:t> (ARQ)</a:t>
            </a:r>
          </a:p>
          <a:p>
            <a:pPr lvl="1"/>
            <a:r>
              <a:rPr lang="en-US" dirty="0" smtClean="0"/>
              <a:t>Forward Error Correction (FEC)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way first…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Parity bit</a:t>
            </a:r>
          </a:p>
          <a:p>
            <a:r>
              <a:rPr lang="en-US" dirty="0" smtClean="0"/>
              <a:t>Answers the question:</a:t>
            </a:r>
          </a:p>
          <a:p>
            <a:pPr lvl="1"/>
            <a:r>
              <a:rPr lang="en-US" dirty="0" smtClean="0"/>
              <a:t>Is the data I’m supposed to get even or odd?</a:t>
            </a:r>
          </a:p>
          <a:p>
            <a:r>
              <a:rPr lang="en-US" dirty="0" smtClean="0"/>
              <a:t>Even parity example: </a:t>
            </a:r>
          </a:p>
          <a:p>
            <a:pPr lvl="1"/>
            <a:r>
              <a:rPr lang="en-US" dirty="0" smtClean="0"/>
              <a:t>I want to transmit 1100110</a:t>
            </a:r>
          </a:p>
          <a:p>
            <a:pPr lvl="1"/>
            <a:r>
              <a:rPr lang="en-US" dirty="0" smtClean="0"/>
              <a:t>There are 4 bits (4 1’s in the data)</a:t>
            </a:r>
          </a:p>
          <a:p>
            <a:pPr lvl="1"/>
            <a:r>
              <a:rPr lang="en-US" dirty="0" smtClean="0"/>
              <a:t>We’ll attach a 0 to the end and transmit:</a:t>
            </a:r>
          </a:p>
          <a:p>
            <a:pPr lvl="1"/>
            <a:r>
              <a:rPr lang="en-US" dirty="0" smtClean="0"/>
              <a:t>11001100 -&gt; transmitted data</a:t>
            </a:r>
          </a:p>
          <a:p>
            <a:pPr lvl="1"/>
            <a:r>
              <a:rPr lang="en-US" dirty="0" smtClean="0"/>
              <a:t>1100110    -&gt; actual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937</Words>
  <Application>Microsoft Macintosh PowerPoint</Application>
  <PresentationFormat>Widescreen</PresentationFormat>
  <Paragraphs>302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Calibri Light</vt:lpstr>
      <vt:lpstr>Tahoma</vt:lpstr>
      <vt:lpstr>Times New Roman</vt:lpstr>
      <vt:lpstr>Wingdings</vt:lpstr>
      <vt:lpstr>Arial</vt:lpstr>
      <vt:lpstr>Office Theme</vt:lpstr>
      <vt:lpstr>Error Control</vt:lpstr>
      <vt:lpstr>Where we are…</vt:lpstr>
      <vt:lpstr>Review</vt:lpstr>
      <vt:lpstr>Problems </vt:lpstr>
      <vt:lpstr>Channel Coding</vt:lpstr>
      <vt:lpstr>Channel Coding Works Well</vt:lpstr>
      <vt:lpstr>Error detection vs prevention</vt:lpstr>
      <vt:lpstr>Solving Data Loss</vt:lpstr>
      <vt:lpstr>Easy way first…</vt:lpstr>
      <vt:lpstr>Cyclic Redundancy Check</vt:lpstr>
      <vt:lpstr>Automatic Repeat reQuest (ARQ)</vt:lpstr>
      <vt:lpstr>Stop-And-Wait</vt:lpstr>
      <vt:lpstr>Go-Back-N</vt:lpstr>
      <vt:lpstr>Selective-Repeat</vt:lpstr>
      <vt:lpstr>Forward Error Correction (FEC)</vt:lpstr>
      <vt:lpstr>Some other choices:</vt:lpstr>
      <vt:lpstr>Interleaving -&gt; Forward Error Correction </vt:lpstr>
      <vt:lpstr>PowerPoint Presentation</vt:lpstr>
      <vt:lpstr>Burst Errors</vt:lpstr>
      <vt:lpstr>Example:</vt:lpstr>
      <vt:lpstr>Enter: interleaving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Error Control</dc:title>
  <dc:creator>Cronin, Kyle</dc:creator>
  <cp:lastModifiedBy>Cronin, Kyle</cp:lastModifiedBy>
  <cp:revision>77</cp:revision>
  <dcterms:created xsi:type="dcterms:W3CDTF">2015-09-08T14:53:28Z</dcterms:created>
  <dcterms:modified xsi:type="dcterms:W3CDTF">2016-01-27T15:52:02Z</dcterms:modified>
</cp:coreProperties>
</file>