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6"/>
  </p:notesMasterIdLst>
  <p:sldIdLst>
    <p:sldId id="256" r:id="rId2"/>
    <p:sldId id="275" r:id="rId3"/>
    <p:sldId id="259" r:id="rId4"/>
    <p:sldId id="260" r:id="rId5"/>
    <p:sldId id="261" r:id="rId6"/>
    <p:sldId id="262" r:id="rId7"/>
    <p:sldId id="263" r:id="rId8"/>
    <p:sldId id="268" r:id="rId9"/>
    <p:sldId id="269" r:id="rId10"/>
    <p:sldId id="270" r:id="rId11"/>
    <p:sldId id="271" r:id="rId12"/>
    <p:sldId id="272" r:id="rId13"/>
    <p:sldId id="273" r:id="rId14"/>
    <p:sldId id="274" r:id="rId15"/>
    <p:sldId id="276" r:id="rId16"/>
    <p:sldId id="277" r:id="rId17"/>
    <p:sldId id="278" r:id="rId18"/>
    <p:sldId id="279" r:id="rId19"/>
    <p:sldId id="280" r:id="rId20"/>
    <p:sldId id="281" r:id="rId21"/>
    <p:sldId id="282" r:id="rId22"/>
    <p:sldId id="283" r:id="rId23"/>
    <p:sldId id="284" r:id="rId24"/>
    <p:sldId id="285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76"/>
    <p:restoredTop sz="94674"/>
  </p:normalViewPr>
  <p:slideViewPr>
    <p:cSldViewPr snapToGrid="0" snapToObjects="1">
      <p:cViewPr varScale="1">
        <p:scale>
          <a:sx n="101" d="100"/>
          <a:sy n="101" d="100"/>
        </p:scale>
        <p:origin x="232" y="2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notesMaster" Target="notesMasters/notesMaster1.xml"/><Relationship Id="rId27" Type="http://schemas.openxmlformats.org/officeDocument/2006/relationships/presProps" Target="presProps.xml"/><Relationship Id="rId28" Type="http://schemas.openxmlformats.org/officeDocument/2006/relationships/viewProps" Target="viewProps.xml"/><Relationship Id="rId29" Type="http://schemas.openxmlformats.org/officeDocument/2006/relationships/theme" Target="theme/theme1.xml"/><Relationship Id="rId3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B3D547-8941-7C43-8F20-BAF3F49F2AB0}" type="datetimeFigureOut">
              <a:rPr lang="en-US" smtClean="0"/>
              <a:t>10/4/17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1E7CBA-0F80-7445-915C-631BEFB4EE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2425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1E7CBA-0F80-7445-915C-631BEFB4EE5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737011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1E7CBA-0F80-7445-915C-631BEFB4EE5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28194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1E7CBA-0F80-7445-915C-631BEFB4EE5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84902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1E7CBA-0F80-7445-915C-631BEFB4EE5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595158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1E7CBA-0F80-7445-915C-631BEFB4EE5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123392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1E7CBA-0F80-7445-915C-631BEFB4EE5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81327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1E7CBA-0F80-7445-915C-631BEFB4EE5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3173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1E7CBA-0F80-7445-915C-631BEFB4EE5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4224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1E7CBA-0F80-7445-915C-631BEFB4EE5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56216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1E7CBA-0F80-7445-915C-631BEFB4EE5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1549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1E7CBA-0F80-7445-915C-631BEFB4EE5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7005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1E7CBA-0F80-7445-915C-631BEFB4EE5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9620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1E7CBA-0F80-7445-915C-631BEFB4EE5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54563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1E7CBA-0F80-7445-915C-631BEFB4EE5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0129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8584D-C0D7-8245-A0EC-5DE22FF600C9}" type="datetimeFigureOut">
              <a:rPr lang="en-US" smtClean="0"/>
              <a:t>10/4/17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E9FB2-4BC9-D745-8798-8D3F7150A9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3079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8584D-C0D7-8245-A0EC-5DE22FF600C9}" type="datetimeFigureOut">
              <a:rPr lang="en-US" smtClean="0"/>
              <a:t>10/4/17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E9FB2-4BC9-D745-8798-8D3F7150A9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27317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8584D-C0D7-8245-A0EC-5DE22FF600C9}" type="datetimeFigureOut">
              <a:rPr lang="en-US" smtClean="0"/>
              <a:t>10/4/17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E9FB2-4BC9-D745-8798-8D3F7150A9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9732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8584D-C0D7-8245-A0EC-5DE22FF600C9}" type="datetimeFigureOut">
              <a:rPr lang="en-US" smtClean="0"/>
              <a:t>10/4/17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E9FB2-4BC9-D745-8798-8D3F7150A9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94466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8584D-C0D7-8245-A0EC-5DE22FF600C9}" type="datetimeFigureOut">
              <a:rPr lang="en-US" smtClean="0"/>
              <a:t>10/4/17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E9FB2-4BC9-D745-8798-8D3F7150A9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97074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8584D-C0D7-8245-A0EC-5DE22FF600C9}" type="datetimeFigureOut">
              <a:rPr lang="en-US" smtClean="0"/>
              <a:t>10/4/17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E9FB2-4BC9-D745-8798-8D3F7150A9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04982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8584D-C0D7-8245-A0EC-5DE22FF600C9}" type="datetimeFigureOut">
              <a:rPr lang="en-US" smtClean="0"/>
              <a:t>10/4/17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E9FB2-4BC9-D745-8798-8D3F7150A9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17726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8584D-C0D7-8245-A0EC-5DE22FF600C9}" type="datetimeFigureOut">
              <a:rPr lang="en-US" smtClean="0"/>
              <a:t>10/4/17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E9FB2-4BC9-D745-8798-8D3F7150A9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1595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8584D-C0D7-8245-A0EC-5DE22FF600C9}" type="datetimeFigureOut">
              <a:rPr lang="en-US" smtClean="0"/>
              <a:t>10/4/17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E9FB2-4BC9-D745-8798-8D3F7150A9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11118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8584D-C0D7-8245-A0EC-5DE22FF600C9}" type="datetimeFigureOut">
              <a:rPr lang="en-US" smtClean="0"/>
              <a:t>10/4/17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E9FB2-4BC9-D745-8798-8D3F7150A9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40651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8584D-C0D7-8245-A0EC-5DE22FF600C9}" type="datetimeFigureOut">
              <a:rPr lang="en-US" smtClean="0"/>
              <a:t>10/4/17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E9FB2-4BC9-D745-8798-8D3F7150A9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5725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48584D-C0D7-8245-A0EC-5DE22FF600C9}" type="datetimeFigureOut">
              <a:rPr lang="en-US" smtClean="0"/>
              <a:t>10/4/17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DE9FB2-4BC9-D745-8798-8D3F7150A9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5553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tif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submarinecablemap.com/" TargetMode="Externa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4" Type="http://schemas.openxmlformats.org/officeDocument/2006/relationships/image" Target="../media/image4.tiff"/><Relationship Id="rId5" Type="http://schemas.openxmlformats.org/officeDocument/2006/relationships/image" Target="../media/image5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tif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Back to Signal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9381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Where we’re going next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Cellular specific stuff</a:t>
            </a:r>
          </a:p>
          <a:p>
            <a:pPr lvl="1"/>
            <a:r>
              <a:rPr lang="en-US" dirty="0" smtClean="0"/>
              <a:t>How the phone infrastructure works</a:t>
            </a:r>
          </a:p>
          <a:p>
            <a:pPr lvl="1"/>
            <a:r>
              <a:rPr lang="en-US" dirty="0" smtClean="0"/>
              <a:t>Devices roaming on wireless networks</a:t>
            </a:r>
          </a:p>
          <a:p>
            <a:pPr lvl="1"/>
            <a:r>
              <a:rPr lang="en-US" dirty="0" smtClean="0"/>
              <a:t>Handling massive data duplication to several devices</a:t>
            </a:r>
          </a:p>
          <a:p>
            <a:r>
              <a:rPr lang="en-US" dirty="0" err="1" smtClean="0"/>
              <a:t>Femtocells</a:t>
            </a:r>
            <a:r>
              <a:rPr lang="en-US" dirty="0" smtClean="0"/>
              <a:t>/microcells</a:t>
            </a:r>
          </a:p>
          <a:p>
            <a:r>
              <a:rPr lang="en-US" dirty="0" smtClean="0"/>
              <a:t>Network protocols used for communication</a:t>
            </a:r>
          </a:p>
          <a:p>
            <a:r>
              <a:rPr lang="en-US" dirty="0" smtClean="0"/>
              <a:t>Infrastructure needed for cellular networks</a:t>
            </a:r>
          </a:p>
          <a:p>
            <a:r>
              <a:rPr lang="en-US" dirty="0" smtClean="0"/>
              <a:t>802.11</a:t>
            </a:r>
          </a:p>
          <a:p>
            <a:r>
              <a:rPr lang="en-US" dirty="0" smtClean="0"/>
              <a:t>Other wireless tech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8729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MS Mobility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Ideally… a MS can communicate with the world</a:t>
            </a:r>
          </a:p>
          <a:p>
            <a:pPr lvl="1"/>
            <a:r>
              <a:rPr lang="en-US" dirty="0" smtClean="0"/>
              <a:t>From anywhere in the world</a:t>
            </a:r>
          </a:p>
          <a:p>
            <a:pPr lvl="1"/>
            <a:r>
              <a:rPr lang="en-US" dirty="0" smtClean="0"/>
              <a:t>While moving someplace else in the world</a:t>
            </a:r>
          </a:p>
          <a:p>
            <a:r>
              <a:rPr lang="en-US" dirty="0" smtClean="0"/>
              <a:t>Factors that impact this:</a:t>
            </a:r>
          </a:p>
          <a:p>
            <a:pPr lvl="1"/>
            <a:r>
              <a:rPr lang="en-US" dirty="0" smtClean="0"/>
              <a:t>Coverage of cellular networks</a:t>
            </a:r>
          </a:p>
          <a:p>
            <a:pPr lvl="1"/>
            <a:r>
              <a:rPr lang="en-US" dirty="0" smtClean="0"/>
              <a:t>Algorithms for negotiating handoffs</a:t>
            </a:r>
          </a:p>
          <a:p>
            <a:pPr lvl="2"/>
            <a:r>
              <a:rPr lang="en-US" dirty="0" smtClean="0"/>
              <a:t>What protocol do you connect with?</a:t>
            </a:r>
          </a:p>
          <a:p>
            <a:pPr lvl="1"/>
            <a:r>
              <a:rPr lang="en-US" dirty="0" smtClean="0"/>
              <a:t>Routing traffic over wired backbone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5129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Pieces to the Network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Pieces of cellphone networks</a:t>
            </a:r>
          </a:p>
          <a:p>
            <a:pPr lvl="1"/>
            <a:r>
              <a:rPr lang="en-US" dirty="0" smtClean="0"/>
              <a:t>BS/MS</a:t>
            </a:r>
          </a:p>
          <a:p>
            <a:pPr lvl="1"/>
            <a:r>
              <a:rPr lang="en-US" dirty="0" smtClean="0"/>
              <a:t>Base Station Transceiver System (BTS)</a:t>
            </a:r>
          </a:p>
          <a:p>
            <a:pPr lvl="1"/>
            <a:r>
              <a:rPr lang="en-US" dirty="0" smtClean="0"/>
              <a:t>Authentication Center  (AUC)</a:t>
            </a:r>
          </a:p>
          <a:p>
            <a:pPr lvl="2"/>
            <a:r>
              <a:rPr lang="en-US" dirty="0" err="1" smtClean="0"/>
              <a:t>Auths</a:t>
            </a:r>
            <a:r>
              <a:rPr lang="en-US" dirty="0" smtClean="0"/>
              <a:t> people</a:t>
            </a:r>
          </a:p>
          <a:p>
            <a:pPr lvl="1"/>
            <a:r>
              <a:rPr lang="en-US" dirty="0" smtClean="0"/>
              <a:t>Equipment Identity Register (EIR)</a:t>
            </a:r>
          </a:p>
          <a:p>
            <a:pPr lvl="2"/>
            <a:r>
              <a:rPr lang="en-US" dirty="0" smtClean="0"/>
              <a:t>Can be combined with AUC</a:t>
            </a:r>
          </a:p>
          <a:p>
            <a:pPr lvl="2"/>
            <a:r>
              <a:rPr lang="en-US" dirty="0" smtClean="0"/>
              <a:t>Tracks devices</a:t>
            </a:r>
          </a:p>
          <a:p>
            <a:pPr lvl="1"/>
            <a:r>
              <a:rPr lang="en-US" dirty="0" smtClean="0"/>
              <a:t>Base Satiation Controller (BSC)</a:t>
            </a:r>
          </a:p>
          <a:p>
            <a:pPr lvl="2"/>
            <a:r>
              <a:rPr lang="en-US" dirty="0" smtClean="0"/>
              <a:t>Uplink of BTS 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lvl="1"/>
            <a:r>
              <a:rPr lang="en-US" dirty="0" smtClean="0"/>
              <a:t>Home Location Register (HLR)</a:t>
            </a:r>
          </a:p>
          <a:p>
            <a:pPr lvl="2"/>
            <a:r>
              <a:rPr lang="en-US" dirty="0" smtClean="0"/>
              <a:t>Where are you from?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Visitor Location Register (VLR)</a:t>
            </a:r>
          </a:p>
          <a:p>
            <a:pPr lvl="2"/>
            <a:r>
              <a:rPr lang="en-US" dirty="0" smtClean="0"/>
              <a:t>Where are you currently?</a:t>
            </a:r>
          </a:p>
          <a:p>
            <a:pPr lvl="1"/>
            <a:r>
              <a:rPr lang="en-US" dirty="0" smtClean="0"/>
              <a:t>Mobile Switching Center (MSC)</a:t>
            </a:r>
          </a:p>
          <a:p>
            <a:pPr lvl="2"/>
            <a:r>
              <a:rPr lang="en-US" dirty="0" smtClean="0"/>
              <a:t>Controller of multiple BSC</a:t>
            </a:r>
          </a:p>
          <a:p>
            <a:pPr lvl="1"/>
            <a:r>
              <a:rPr lang="en-US" dirty="0" smtClean="0"/>
              <a:t>The gateway</a:t>
            </a:r>
          </a:p>
          <a:p>
            <a:pPr lvl="2"/>
            <a:r>
              <a:rPr lang="en-US" dirty="0" smtClean="0"/>
              <a:t>Link out to the world</a:t>
            </a:r>
          </a:p>
          <a:p>
            <a:pPr lvl="3"/>
            <a:r>
              <a:rPr lang="en-US" dirty="0" smtClean="0"/>
              <a:t>Typically: PSTN or ISDN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7298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5134056" y="3649581"/>
            <a:ext cx="969962" cy="485775"/>
          </a:xfrm>
          <a:prstGeom prst="rect">
            <a:avLst/>
          </a:prstGeom>
          <a:solidFill>
            <a:schemeClr val="accent2">
              <a:alpha val="50195"/>
            </a:schemeClr>
          </a:solidFill>
          <a:ln w="28575">
            <a:solidFill>
              <a:srgbClr val="0000CC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b="1">
                <a:solidFill>
                  <a:srgbClr val="0000CC"/>
                </a:solidFill>
                <a:latin typeface="Times New Roman" pitchFamily="18" charset="0"/>
              </a:rPr>
              <a:t>MSC</a:t>
            </a:r>
          </a:p>
        </p:txBody>
      </p:sp>
      <p:sp>
        <p:nvSpPr>
          <p:cNvPr id="6" name="Text Box 14"/>
          <p:cNvSpPr txBox="1">
            <a:spLocks noChangeArrowheads="1"/>
          </p:cNvSpPr>
          <p:nvPr/>
        </p:nvSpPr>
        <p:spPr bwMode="auto">
          <a:xfrm rot="16200000">
            <a:off x="3323512" y="3394787"/>
            <a:ext cx="64135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>
                <a:solidFill>
                  <a:srgbClr val="0000CC"/>
                </a:solidFill>
                <a:latin typeface="Times New Roman" pitchFamily="18" charset="0"/>
              </a:rPr>
              <a:t>…</a:t>
            </a:r>
          </a:p>
        </p:txBody>
      </p:sp>
      <p:sp>
        <p:nvSpPr>
          <p:cNvPr id="7" name="Line 19"/>
          <p:cNvSpPr>
            <a:spLocks noChangeShapeType="1"/>
          </p:cNvSpPr>
          <p:nvPr/>
        </p:nvSpPr>
        <p:spPr bwMode="auto">
          <a:xfrm flipV="1">
            <a:off x="4789568" y="4075031"/>
            <a:ext cx="346075" cy="773113"/>
          </a:xfrm>
          <a:prstGeom prst="line">
            <a:avLst/>
          </a:prstGeom>
          <a:noFill/>
          <a:ln w="28575">
            <a:solidFill>
              <a:srgbClr val="0000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" name="AutoShape 21"/>
          <p:cNvSpPr>
            <a:spLocks noChangeArrowheads="1"/>
          </p:cNvSpPr>
          <p:nvPr/>
        </p:nvSpPr>
        <p:spPr bwMode="auto">
          <a:xfrm>
            <a:off x="5613481" y="1763631"/>
            <a:ext cx="825500" cy="471488"/>
          </a:xfrm>
          <a:prstGeom prst="flowChartMagneticDisk">
            <a:avLst/>
          </a:prstGeom>
          <a:solidFill>
            <a:srgbClr val="00CCFF">
              <a:alpha val="50195"/>
            </a:srgbClr>
          </a:solidFill>
          <a:ln w="28575">
            <a:solidFill>
              <a:srgbClr val="0000CC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0000CC"/>
                </a:solidFill>
                <a:latin typeface="Times New Roman" pitchFamily="18" charset="0"/>
              </a:rPr>
              <a:t>HLR</a:t>
            </a:r>
          </a:p>
        </p:txBody>
      </p:sp>
      <p:sp>
        <p:nvSpPr>
          <p:cNvPr id="9" name="AutoShape 23"/>
          <p:cNvSpPr>
            <a:spLocks noChangeArrowheads="1"/>
          </p:cNvSpPr>
          <p:nvPr/>
        </p:nvSpPr>
        <p:spPr bwMode="auto">
          <a:xfrm>
            <a:off x="5613481" y="1223881"/>
            <a:ext cx="825500" cy="473075"/>
          </a:xfrm>
          <a:prstGeom prst="flowChartMagneticDisk">
            <a:avLst/>
          </a:prstGeom>
          <a:solidFill>
            <a:srgbClr val="00CCFF">
              <a:alpha val="50195"/>
            </a:srgbClr>
          </a:solidFill>
          <a:ln w="28575">
            <a:solidFill>
              <a:srgbClr val="0000CC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0000CC"/>
                </a:solidFill>
                <a:latin typeface="Times New Roman" pitchFamily="18" charset="0"/>
              </a:rPr>
              <a:t>VLR</a:t>
            </a:r>
          </a:p>
        </p:txBody>
      </p:sp>
      <p:sp>
        <p:nvSpPr>
          <p:cNvPr id="10" name="AutoShape 25"/>
          <p:cNvSpPr>
            <a:spLocks noChangeArrowheads="1"/>
          </p:cNvSpPr>
          <p:nvPr/>
        </p:nvSpPr>
        <p:spPr bwMode="auto">
          <a:xfrm>
            <a:off x="5613481" y="2841544"/>
            <a:ext cx="825500" cy="471487"/>
          </a:xfrm>
          <a:prstGeom prst="flowChartMagneticDisk">
            <a:avLst/>
          </a:prstGeom>
          <a:solidFill>
            <a:srgbClr val="00CCFF">
              <a:alpha val="50195"/>
            </a:srgbClr>
          </a:solidFill>
          <a:ln w="28575">
            <a:solidFill>
              <a:srgbClr val="0000CC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0000CC"/>
                </a:solidFill>
                <a:latin typeface="Times New Roman" pitchFamily="18" charset="0"/>
              </a:rPr>
              <a:t>EIR</a:t>
            </a:r>
          </a:p>
        </p:txBody>
      </p:sp>
      <p:sp>
        <p:nvSpPr>
          <p:cNvPr id="11" name="AutoShape 27"/>
          <p:cNvSpPr>
            <a:spLocks noChangeArrowheads="1"/>
          </p:cNvSpPr>
          <p:nvPr/>
        </p:nvSpPr>
        <p:spPr bwMode="auto">
          <a:xfrm>
            <a:off x="5613481" y="2301794"/>
            <a:ext cx="825500" cy="473075"/>
          </a:xfrm>
          <a:prstGeom prst="flowChartMagneticDisk">
            <a:avLst/>
          </a:prstGeom>
          <a:solidFill>
            <a:srgbClr val="00CCFF">
              <a:alpha val="50195"/>
            </a:srgbClr>
          </a:solidFill>
          <a:ln w="28575">
            <a:solidFill>
              <a:srgbClr val="0000CC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0000CC"/>
                </a:solidFill>
                <a:latin typeface="Times New Roman" pitchFamily="18" charset="0"/>
              </a:rPr>
              <a:t>AUC</a:t>
            </a:r>
          </a:p>
        </p:txBody>
      </p:sp>
      <p:grpSp>
        <p:nvGrpSpPr>
          <p:cNvPr id="12" name="Group 30"/>
          <p:cNvGrpSpPr>
            <a:grpSpLocks/>
          </p:cNvGrpSpPr>
          <p:nvPr/>
        </p:nvGrpSpPr>
        <p:grpSpPr bwMode="auto">
          <a:xfrm>
            <a:off x="2132093" y="2451019"/>
            <a:ext cx="495300" cy="2074862"/>
            <a:chOff x="672" y="1622"/>
            <a:chExt cx="384" cy="1450"/>
          </a:xfrm>
        </p:grpSpPr>
        <p:sp>
          <p:nvSpPr>
            <p:cNvPr id="13" name="Line 31"/>
            <p:cNvSpPr>
              <a:spLocks noChangeShapeType="1"/>
            </p:cNvSpPr>
            <p:nvPr/>
          </p:nvSpPr>
          <p:spPr bwMode="auto">
            <a:xfrm flipV="1">
              <a:off x="864" y="1622"/>
              <a:ext cx="192" cy="96"/>
            </a:xfrm>
            <a:prstGeom prst="line">
              <a:avLst/>
            </a:prstGeom>
            <a:noFill/>
            <a:ln w="28575">
              <a:solidFill>
                <a:srgbClr val="0000CC"/>
              </a:solidFill>
              <a:round/>
              <a:headEnd/>
              <a:tailEnd type="triangle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Line 32"/>
            <p:cNvSpPr>
              <a:spLocks noChangeShapeType="1"/>
            </p:cNvSpPr>
            <p:nvPr/>
          </p:nvSpPr>
          <p:spPr bwMode="auto">
            <a:xfrm flipV="1">
              <a:off x="864" y="1622"/>
              <a:ext cx="0" cy="96"/>
            </a:xfrm>
            <a:prstGeom prst="line">
              <a:avLst/>
            </a:prstGeom>
            <a:noFill/>
            <a:ln w="28575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Line 33"/>
            <p:cNvSpPr>
              <a:spLocks noChangeShapeType="1"/>
            </p:cNvSpPr>
            <p:nvPr/>
          </p:nvSpPr>
          <p:spPr bwMode="auto">
            <a:xfrm flipH="1">
              <a:off x="672" y="1622"/>
              <a:ext cx="192" cy="96"/>
            </a:xfrm>
            <a:prstGeom prst="line">
              <a:avLst/>
            </a:prstGeom>
            <a:noFill/>
            <a:ln w="28575">
              <a:solidFill>
                <a:srgbClr val="0000CC"/>
              </a:solidFill>
              <a:round/>
              <a:headEnd/>
              <a:tailEnd type="triangle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Line 34"/>
            <p:cNvSpPr>
              <a:spLocks noChangeShapeType="1"/>
            </p:cNvSpPr>
            <p:nvPr/>
          </p:nvSpPr>
          <p:spPr bwMode="auto">
            <a:xfrm flipV="1">
              <a:off x="864" y="2976"/>
              <a:ext cx="192" cy="96"/>
            </a:xfrm>
            <a:prstGeom prst="line">
              <a:avLst/>
            </a:prstGeom>
            <a:noFill/>
            <a:ln w="28575">
              <a:solidFill>
                <a:srgbClr val="0000CC"/>
              </a:solidFill>
              <a:round/>
              <a:headEnd/>
              <a:tailEnd type="triangle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Line 35"/>
            <p:cNvSpPr>
              <a:spLocks noChangeShapeType="1"/>
            </p:cNvSpPr>
            <p:nvPr/>
          </p:nvSpPr>
          <p:spPr bwMode="auto">
            <a:xfrm flipV="1">
              <a:off x="864" y="2976"/>
              <a:ext cx="0" cy="96"/>
            </a:xfrm>
            <a:prstGeom prst="line">
              <a:avLst/>
            </a:prstGeom>
            <a:noFill/>
            <a:ln w="28575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Line 36"/>
            <p:cNvSpPr>
              <a:spLocks noChangeShapeType="1"/>
            </p:cNvSpPr>
            <p:nvPr/>
          </p:nvSpPr>
          <p:spPr bwMode="auto">
            <a:xfrm flipH="1">
              <a:off x="672" y="2976"/>
              <a:ext cx="192" cy="96"/>
            </a:xfrm>
            <a:prstGeom prst="line">
              <a:avLst/>
            </a:prstGeom>
            <a:noFill/>
            <a:ln w="28575">
              <a:solidFill>
                <a:srgbClr val="0000CC"/>
              </a:solidFill>
              <a:round/>
              <a:headEnd/>
              <a:tailEnd type="triangle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9" name="Line 37"/>
          <p:cNvSpPr>
            <a:spLocks noChangeShapeType="1"/>
          </p:cNvSpPr>
          <p:nvPr/>
        </p:nvSpPr>
        <p:spPr bwMode="auto">
          <a:xfrm flipV="1">
            <a:off x="5388056" y="1493756"/>
            <a:ext cx="0" cy="2155825"/>
          </a:xfrm>
          <a:prstGeom prst="line">
            <a:avLst/>
          </a:prstGeom>
          <a:noFill/>
          <a:ln w="28575">
            <a:solidFill>
              <a:srgbClr val="0000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" name="Line 38"/>
          <p:cNvSpPr>
            <a:spLocks noChangeShapeType="1"/>
          </p:cNvSpPr>
          <p:nvPr/>
        </p:nvSpPr>
        <p:spPr bwMode="auto">
          <a:xfrm>
            <a:off x="5388056" y="1493756"/>
            <a:ext cx="225425" cy="0"/>
          </a:xfrm>
          <a:prstGeom prst="line">
            <a:avLst/>
          </a:prstGeom>
          <a:noFill/>
          <a:ln w="28575">
            <a:solidFill>
              <a:srgbClr val="0000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" name="Line 39"/>
          <p:cNvSpPr>
            <a:spLocks noChangeShapeType="1"/>
          </p:cNvSpPr>
          <p:nvPr/>
        </p:nvSpPr>
        <p:spPr bwMode="auto">
          <a:xfrm>
            <a:off x="5388056" y="2033506"/>
            <a:ext cx="225425" cy="0"/>
          </a:xfrm>
          <a:prstGeom prst="line">
            <a:avLst/>
          </a:prstGeom>
          <a:noFill/>
          <a:ln w="28575">
            <a:solidFill>
              <a:srgbClr val="0000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" name="Line 40"/>
          <p:cNvSpPr>
            <a:spLocks noChangeShapeType="1"/>
          </p:cNvSpPr>
          <p:nvPr/>
        </p:nvSpPr>
        <p:spPr bwMode="auto">
          <a:xfrm>
            <a:off x="5388056" y="2571669"/>
            <a:ext cx="225425" cy="0"/>
          </a:xfrm>
          <a:prstGeom prst="line">
            <a:avLst/>
          </a:prstGeom>
          <a:noFill/>
          <a:ln w="28575">
            <a:solidFill>
              <a:srgbClr val="0000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" name="Line 41"/>
          <p:cNvSpPr>
            <a:spLocks noChangeShapeType="1"/>
          </p:cNvSpPr>
          <p:nvPr/>
        </p:nvSpPr>
        <p:spPr bwMode="auto">
          <a:xfrm>
            <a:off x="5388056" y="3111419"/>
            <a:ext cx="225425" cy="0"/>
          </a:xfrm>
          <a:prstGeom prst="line">
            <a:avLst/>
          </a:prstGeom>
          <a:noFill/>
          <a:ln w="28575">
            <a:solidFill>
              <a:srgbClr val="0000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" name="Text Box 42"/>
          <p:cNvSpPr txBox="1">
            <a:spLocks noChangeArrowheads="1"/>
          </p:cNvSpPr>
          <p:nvPr/>
        </p:nvSpPr>
        <p:spPr bwMode="auto">
          <a:xfrm>
            <a:off x="6432631" y="4795756"/>
            <a:ext cx="1446212" cy="850900"/>
          </a:xfrm>
          <a:prstGeom prst="rect">
            <a:avLst/>
          </a:prstGeom>
          <a:solidFill>
            <a:schemeClr val="accent1">
              <a:alpha val="50195"/>
            </a:schemeClr>
          </a:solidFill>
          <a:ln w="28575">
            <a:solidFill>
              <a:srgbClr val="0000CC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b="1">
                <a:solidFill>
                  <a:srgbClr val="0000CC"/>
                </a:solidFill>
                <a:latin typeface="Times New Roman" pitchFamily="18" charset="0"/>
              </a:rPr>
              <a:t>Gateway  MSC</a:t>
            </a:r>
          </a:p>
        </p:txBody>
      </p:sp>
      <p:sp>
        <p:nvSpPr>
          <p:cNvPr id="25" name="Text Box 43"/>
          <p:cNvSpPr txBox="1">
            <a:spLocks noChangeArrowheads="1"/>
          </p:cNvSpPr>
          <p:nvPr/>
        </p:nvSpPr>
        <p:spPr bwMode="auto">
          <a:xfrm>
            <a:off x="5162631" y="5513306"/>
            <a:ext cx="931862" cy="485775"/>
          </a:xfrm>
          <a:prstGeom prst="rect">
            <a:avLst/>
          </a:prstGeom>
          <a:solidFill>
            <a:schemeClr val="accent2">
              <a:alpha val="50195"/>
            </a:schemeClr>
          </a:solidFill>
          <a:ln w="28575">
            <a:solidFill>
              <a:srgbClr val="0000CC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b="1">
                <a:solidFill>
                  <a:srgbClr val="0000CC"/>
                </a:solidFill>
                <a:latin typeface="Times New Roman" pitchFamily="18" charset="0"/>
              </a:rPr>
              <a:t>MSC</a:t>
            </a:r>
          </a:p>
        </p:txBody>
      </p:sp>
      <p:sp>
        <p:nvSpPr>
          <p:cNvPr id="26" name="Text Box 44"/>
          <p:cNvSpPr txBox="1">
            <a:spLocks noChangeArrowheads="1"/>
          </p:cNvSpPr>
          <p:nvPr/>
        </p:nvSpPr>
        <p:spPr bwMode="auto">
          <a:xfrm rot="16200000">
            <a:off x="5302331" y="4503656"/>
            <a:ext cx="471488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>
                <a:solidFill>
                  <a:srgbClr val="0000CC"/>
                </a:solidFill>
                <a:latin typeface="Times New Roman" pitchFamily="18" charset="0"/>
              </a:rPr>
              <a:t>…</a:t>
            </a:r>
          </a:p>
        </p:txBody>
      </p:sp>
      <p:sp>
        <p:nvSpPr>
          <p:cNvPr id="27" name="Line 45"/>
          <p:cNvSpPr>
            <a:spLocks noChangeShapeType="1"/>
          </p:cNvSpPr>
          <p:nvPr/>
        </p:nvSpPr>
        <p:spPr bwMode="auto">
          <a:xfrm>
            <a:off x="6096081" y="3784519"/>
            <a:ext cx="193675" cy="0"/>
          </a:xfrm>
          <a:prstGeom prst="line">
            <a:avLst/>
          </a:prstGeom>
          <a:noFill/>
          <a:ln w="28575">
            <a:solidFill>
              <a:srgbClr val="0000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" name="Line 46"/>
          <p:cNvSpPr>
            <a:spLocks noChangeShapeType="1"/>
          </p:cNvSpPr>
          <p:nvPr/>
        </p:nvSpPr>
        <p:spPr bwMode="auto">
          <a:xfrm flipH="1">
            <a:off x="6264356" y="5197394"/>
            <a:ext cx="133350" cy="14287"/>
          </a:xfrm>
          <a:prstGeom prst="line">
            <a:avLst/>
          </a:prstGeom>
          <a:noFill/>
          <a:ln w="28575">
            <a:solidFill>
              <a:srgbClr val="0000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" name="Text Box 47"/>
          <p:cNvSpPr txBox="1">
            <a:spLocks noChangeArrowheads="1"/>
          </p:cNvSpPr>
          <p:nvPr/>
        </p:nvSpPr>
        <p:spPr bwMode="auto">
          <a:xfrm>
            <a:off x="8085218" y="4905294"/>
            <a:ext cx="1878013" cy="485775"/>
          </a:xfrm>
          <a:prstGeom prst="rect">
            <a:avLst/>
          </a:prstGeom>
          <a:solidFill>
            <a:schemeClr val="accent1">
              <a:alpha val="50195"/>
            </a:schemeClr>
          </a:solidFill>
          <a:ln w="28575">
            <a:solidFill>
              <a:srgbClr val="0000CC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b="1">
                <a:solidFill>
                  <a:srgbClr val="0000CC"/>
                </a:solidFill>
                <a:latin typeface="Times New Roman" pitchFamily="18" charset="0"/>
              </a:rPr>
              <a:t>PSTN/ISDN</a:t>
            </a:r>
          </a:p>
        </p:txBody>
      </p:sp>
      <p:sp>
        <p:nvSpPr>
          <p:cNvPr id="30" name="Line 48"/>
          <p:cNvSpPr>
            <a:spLocks noChangeShapeType="1"/>
          </p:cNvSpPr>
          <p:nvPr/>
        </p:nvSpPr>
        <p:spPr bwMode="auto">
          <a:xfrm flipH="1">
            <a:off x="7866143" y="5178344"/>
            <a:ext cx="193675" cy="14287"/>
          </a:xfrm>
          <a:prstGeom prst="line">
            <a:avLst/>
          </a:prstGeom>
          <a:noFill/>
          <a:ln w="28575">
            <a:solidFill>
              <a:srgbClr val="0000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" name="Line 53"/>
          <p:cNvSpPr>
            <a:spLocks noChangeShapeType="1"/>
          </p:cNvSpPr>
          <p:nvPr/>
        </p:nvSpPr>
        <p:spPr bwMode="auto">
          <a:xfrm>
            <a:off x="6289756" y="3784519"/>
            <a:ext cx="0" cy="1212850"/>
          </a:xfrm>
          <a:prstGeom prst="line">
            <a:avLst/>
          </a:prstGeom>
          <a:noFill/>
          <a:ln w="28575">
            <a:solidFill>
              <a:srgbClr val="0000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" name="Line 54"/>
          <p:cNvSpPr>
            <a:spLocks noChangeShapeType="1"/>
          </p:cNvSpPr>
          <p:nvPr/>
        </p:nvSpPr>
        <p:spPr bwMode="auto">
          <a:xfrm>
            <a:off x="6289756" y="4997369"/>
            <a:ext cx="131762" cy="0"/>
          </a:xfrm>
          <a:prstGeom prst="line">
            <a:avLst/>
          </a:prstGeom>
          <a:noFill/>
          <a:ln w="28575">
            <a:solidFill>
              <a:srgbClr val="0000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" name="Text Box 4"/>
          <p:cNvSpPr txBox="1">
            <a:spLocks noChangeArrowheads="1"/>
          </p:cNvSpPr>
          <p:nvPr/>
        </p:nvSpPr>
        <p:spPr bwMode="auto">
          <a:xfrm>
            <a:off x="3964068" y="2168444"/>
            <a:ext cx="825500" cy="485775"/>
          </a:xfrm>
          <a:prstGeom prst="rect">
            <a:avLst/>
          </a:prstGeom>
          <a:solidFill>
            <a:srgbClr val="00FF00">
              <a:alpha val="50195"/>
            </a:srgbClr>
          </a:solidFill>
          <a:ln w="28575">
            <a:solidFill>
              <a:srgbClr val="0000CC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b="1">
                <a:solidFill>
                  <a:srgbClr val="0000CC"/>
                </a:solidFill>
                <a:latin typeface="Times New Roman" pitchFamily="18" charset="0"/>
              </a:rPr>
              <a:t>BSC</a:t>
            </a:r>
          </a:p>
        </p:txBody>
      </p:sp>
      <p:sp>
        <p:nvSpPr>
          <p:cNvPr id="34" name="Text Box 6"/>
          <p:cNvSpPr txBox="1">
            <a:spLocks noChangeArrowheads="1"/>
          </p:cNvSpPr>
          <p:nvPr/>
        </p:nvSpPr>
        <p:spPr bwMode="auto">
          <a:xfrm>
            <a:off x="2684543" y="2116056"/>
            <a:ext cx="825500" cy="485775"/>
          </a:xfrm>
          <a:prstGeom prst="rect">
            <a:avLst/>
          </a:prstGeom>
          <a:solidFill>
            <a:srgbClr val="FF99FF">
              <a:alpha val="50195"/>
            </a:srgbClr>
          </a:solidFill>
          <a:ln w="28575">
            <a:solidFill>
              <a:srgbClr val="0000CC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b="1">
                <a:solidFill>
                  <a:srgbClr val="0000CC"/>
                </a:solidFill>
                <a:latin typeface="Times New Roman" pitchFamily="18" charset="0"/>
              </a:rPr>
              <a:t>BTS</a:t>
            </a:r>
          </a:p>
        </p:txBody>
      </p:sp>
      <p:sp>
        <p:nvSpPr>
          <p:cNvPr id="35" name="Text Box 9"/>
          <p:cNvSpPr txBox="1">
            <a:spLocks noChangeArrowheads="1"/>
          </p:cNvSpPr>
          <p:nvPr/>
        </p:nvSpPr>
        <p:spPr bwMode="auto">
          <a:xfrm>
            <a:off x="2684543" y="2944731"/>
            <a:ext cx="825500" cy="485775"/>
          </a:xfrm>
          <a:prstGeom prst="rect">
            <a:avLst/>
          </a:prstGeom>
          <a:solidFill>
            <a:srgbClr val="FF99FF">
              <a:alpha val="50195"/>
            </a:srgbClr>
          </a:solidFill>
          <a:ln w="28575">
            <a:solidFill>
              <a:srgbClr val="0000CC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b="1">
                <a:solidFill>
                  <a:srgbClr val="0000CC"/>
                </a:solidFill>
                <a:latin typeface="Times New Roman" pitchFamily="18" charset="0"/>
              </a:rPr>
              <a:t>BTS</a:t>
            </a:r>
          </a:p>
        </p:txBody>
      </p:sp>
      <p:sp>
        <p:nvSpPr>
          <p:cNvPr id="36" name="Text Box 10"/>
          <p:cNvSpPr txBox="1">
            <a:spLocks noChangeArrowheads="1"/>
          </p:cNvSpPr>
          <p:nvPr/>
        </p:nvSpPr>
        <p:spPr bwMode="auto">
          <a:xfrm>
            <a:off x="2684543" y="1530269"/>
            <a:ext cx="825500" cy="485775"/>
          </a:xfrm>
          <a:prstGeom prst="rect">
            <a:avLst/>
          </a:prstGeom>
          <a:solidFill>
            <a:srgbClr val="FF99FF">
              <a:alpha val="50195"/>
            </a:srgbClr>
          </a:solidFill>
          <a:ln w="28575">
            <a:solidFill>
              <a:srgbClr val="0000CC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b="1">
                <a:solidFill>
                  <a:srgbClr val="0000CC"/>
                </a:solidFill>
                <a:latin typeface="Times New Roman" pitchFamily="18" charset="0"/>
              </a:rPr>
              <a:t>BTS</a:t>
            </a:r>
          </a:p>
        </p:txBody>
      </p:sp>
      <p:sp>
        <p:nvSpPr>
          <p:cNvPr id="37" name="Line 15"/>
          <p:cNvSpPr>
            <a:spLocks noChangeShapeType="1"/>
          </p:cNvSpPr>
          <p:nvPr/>
        </p:nvSpPr>
        <p:spPr bwMode="auto">
          <a:xfrm>
            <a:off x="3510043" y="3095544"/>
            <a:ext cx="225425" cy="0"/>
          </a:xfrm>
          <a:prstGeom prst="line">
            <a:avLst/>
          </a:prstGeom>
          <a:noFill/>
          <a:ln w="28575">
            <a:solidFill>
              <a:srgbClr val="0000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" name="Line 16"/>
          <p:cNvSpPr>
            <a:spLocks noChangeShapeType="1"/>
          </p:cNvSpPr>
          <p:nvPr/>
        </p:nvSpPr>
        <p:spPr bwMode="auto">
          <a:xfrm>
            <a:off x="3510043" y="2371644"/>
            <a:ext cx="452438" cy="0"/>
          </a:xfrm>
          <a:prstGeom prst="line">
            <a:avLst/>
          </a:prstGeom>
          <a:noFill/>
          <a:ln w="28575">
            <a:solidFill>
              <a:srgbClr val="0000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" name="Line 17"/>
          <p:cNvSpPr>
            <a:spLocks noChangeShapeType="1"/>
          </p:cNvSpPr>
          <p:nvPr/>
        </p:nvSpPr>
        <p:spPr bwMode="auto">
          <a:xfrm flipH="1">
            <a:off x="3735468" y="2449431"/>
            <a:ext cx="0" cy="646113"/>
          </a:xfrm>
          <a:prstGeom prst="line">
            <a:avLst/>
          </a:prstGeom>
          <a:noFill/>
          <a:ln w="28575">
            <a:solidFill>
              <a:srgbClr val="0000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" name="Line 18"/>
          <p:cNvSpPr>
            <a:spLocks noChangeShapeType="1"/>
          </p:cNvSpPr>
          <p:nvPr/>
        </p:nvSpPr>
        <p:spPr bwMode="auto">
          <a:xfrm>
            <a:off x="4778456" y="2593894"/>
            <a:ext cx="319087" cy="1201737"/>
          </a:xfrm>
          <a:prstGeom prst="line">
            <a:avLst/>
          </a:prstGeom>
          <a:noFill/>
          <a:ln w="28575">
            <a:solidFill>
              <a:srgbClr val="0000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" name="Text Box 20"/>
          <p:cNvSpPr txBox="1">
            <a:spLocks noChangeArrowheads="1"/>
          </p:cNvSpPr>
          <p:nvPr/>
        </p:nvSpPr>
        <p:spPr bwMode="auto">
          <a:xfrm>
            <a:off x="1316118" y="2371644"/>
            <a:ext cx="768350" cy="485775"/>
          </a:xfrm>
          <a:prstGeom prst="rect">
            <a:avLst/>
          </a:prstGeom>
          <a:solidFill>
            <a:schemeClr val="accent1">
              <a:alpha val="50195"/>
            </a:schemeClr>
          </a:solidFill>
          <a:ln w="28575">
            <a:solidFill>
              <a:srgbClr val="0000CC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b="1">
                <a:solidFill>
                  <a:srgbClr val="0000CC"/>
                </a:solidFill>
                <a:latin typeface="Times New Roman" pitchFamily="18" charset="0"/>
              </a:rPr>
              <a:t>MS</a:t>
            </a:r>
          </a:p>
        </p:txBody>
      </p:sp>
      <p:sp>
        <p:nvSpPr>
          <p:cNvPr id="42" name="Rectangle 49"/>
          <p:cNvSpPr>
            <a:spLocks noChangeArrowheads="1"/>
          </p:cNvSpPr>
          <p:nvPr/>
        </p:nvSpPr>
        <p:spPr bwMode="auto">
          <a:xfrm>
            <a:off x="2295606" y="1142919"/>
            <a:ext cx="2628900" cy="2335212"/>
          </a:xfrm>
          <a:prstGeom prst="rect">
            <a:avLst/>
          </a:prstGeom>
          <a:noFill/>
          <a:ln w="38100">
            <a:solidFill>
              <a:srgbClr val="0000CC"/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3" name="Text Box 50"/>
          <p:cNvSpPr txBox="1">
            <a:spLocks noChangeArrowheads="1"/>
          </p:cNvSpPr>
          <p:nvPr/>
        </p:nvSpPr>
        <p:spPr bwMode="auto">
          <a:xfrm>
            <a:off x="2268618" y="1130219"/>
            <a:ext cx="26289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000" b="1">
                <a:solidFill>
                  <a:srgbClr val="0000CC"/>
                </a:solidFill>
                <a:latin typeface="Times New Roman" pitchFamily="18" charset="0"/>
              </a:rPr>
              <a:t>Base Station System</a:t>
            </a:r>
          </a:p>
        </p:txBody>
      </p:sp>
      <p:sp>
        <p:nvSpPr>
          <p:cNvPr id="44" name="Line 55"/>
          <p:cNvSpPr>
            <a:spLocks noChangeShapeType="1"/>
          </p:cNvSpPr>
          <p:nvPr/>
        </p:nvSpPr>
        <p:spPr bwMode="auto">
          <a:xfrm>
            <a:off x="3735468" y="1738231"/>
            <a:ext cx="0" cy="517525"/>
          </a:xfrm>
          <a:prstGeom prst="line">
            <a:avLst/>
          </a:prstGeom>
          <a:noFill/>
          <a:ln w="28575">
            <a:solidFill>
              <a:srgbClr val="0000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" name="Line 56"/>
          <p:cNvSpPr>
            <a:spLocks noChangeShapeType="1"/>
          </p:cNvSpPr>
          <p:nvPr/>
        </p:nvSpPr>
        <p:spPr bwMode="auto">
          <a:xfrm>
            <a:off x="3735468" y="2449431"/>
            <a:ext cx="227013" cy="0"/>
          </a:xfrm>
          <a:prstGeom prst="line">
            <a:avLst/>
          </a:prstGeom>
          <a:noFill/>
          <a:ln w="28575">
            <a:solidFill>
              <a:srgbClr val="0000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" name="Line 57"/>
          <p:cNvSpPr>
            <a:spLocks noChangeShapeType="1"/>
          </p:cNvSpPr>
          <p:nvPr/>
        </p:nvSpPr>
        <p:spPr bwMode="auto">
          <a:xfrm>
            <a:off x="3510043" y="1738231"/>
            <a:ext cx="225425" cy="0"/>
          </a:xfrm>
          <a:prstGeom prst="line">
            <a:avLst/>
          </a:prstGeom>
          <a:noFill/>
          <a:ln w="28575">
            <a:solidFill>
              <a:srgbClr val="0000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" name="Line 58"/>
          <p:cNvSpPr>
            <a:spLocks noChangeShapeType="1"/>
          </p:cNvSpPr>
          <p:nvPr/>
        </p:nvSpPr>
        <p:spPr bwMode="auto">
          <a:xfrm>
            <a:off x="3735468" y="2255756"/>
            <a:ext cx="227013" cy="0"/>
          </a:xfrm>
          <a:prstGeom prst="line">
            <a:avLst/>
          </a:prstGeom>
          <a:noFill/>
          <a:ln w="28575">
            <a:solidFill>
              <a:srgbClr val="0000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" name="Text Box 5"/>
          <p:cNvSpPr txBox="1">
            <a:spLocks noChangeArrowheads="1"/>
          </p:cNvSpPr>
          <p:nvPr/>
        </p:nvSpPr>
        <p:spPr bwMode="auto">
          <a:xfrm>
            <a:off x="3964068" y="4748131"/>
            <a:ext cx="825500" cy="485775"/>
          </a:xfrm>
          <a:prstGeom prst="rect">
            <a:avLst/>
          </a:prstGeom>
          <a:solidFill>
            <a:srgbClr val="00FF00">
              <a:alpha val="50195"/>
            </a:srgbClr>
          </a:solidFill>
          <a:ln w="28575">
            <a:solidFill>
              <a:srgbClr val="0000CC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b="1">
                <a:solidFill>
                  <a:srgbClr val="0000CC"/>
                </a:solidFill>
                <a:latin typeface="Times New Roman" pitchFamily="18" charset="0"/>
              </a:rPr>
              <a:t>BSC</a:t>
            </a:r>
          </a:p>
        </p:txBody>
      </p:sp>
      <p:sp>
        <p:nvSpPr>
          <p:cNvPr id="49" name="Text Box 7"/>
          <p:cNvSpPr txBox="1">
            <a:spLocks noChangeArrowheads="1"/>
          </p:cNvSpPr>
          <p:nvPr/>
        </p:nvSpPr>
        <p:spPr bwMode="auto">
          <a:xfrm>
            <a:off x="2684543" y="4748131"/>
            <a:ext cx="825500" cy="485775"/>
          </a:xfrm>
          <a:prstGeom prst="rect">
            <a:avLst/>
          </a:prstGeom>
          <a:solidFill>
            <a:srgbClr val="FF99FF">
              <a:alpha val="50195"/>
            </a:srgbClr>
          </a:solidFill>
          <a:ln w="28575">
            <a:solidFill>
              <a:srgbClr val="0000CC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b="1">
                <a:solidFill>
                  <a:srgbClr val="0000CC"/>
                </a:solidFill>
                <a:latin typeface="Times New Roman" pitchFamily="18" charset="0"/>
              </a:rPr>
              <a:t>BTS</a:t>
            </a:r>
          </a:p>
        </p:txBody>
      </p:sp>
      <p:sp>
        <p:nvSpPr>
          <p:cNvPr id="50" name="Text Box 8"/>
          <p:cNvSpPr txBox="1">
            <a:spLocks noChangeArrowheads="1"/>
          </p:cNvSpPr>
          <p:nvPr/>
        </p:nvSpPr>
        <p:spPr bwMode="auto">
          <a:xfrm>
            <a:off x="2684543" y="4092494"/>
            <a:ext cx="825500" cy="485775"/>
          </a:xfrm>
          <a:prstGeom prst="rect">
            <a:avLst/>
          </a:prstGeom>
          <a:solidFill>
            <a:srgbClr val="FF99FF">
              <a:alpha val="50195"/>
            </a:srgbClr>
          </a:solidFill>
          <a:ln w="28575">
            <a:solidFill>
              <a:srgbClr val="0000CC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b="1">
                <a:solidFill>
                  <a:srgbClr val="0000CC"/>
                </a:solidFill>
                <a:latin typeface="Times New Roman" pitchFamily="18" charset="0"/>
              </a:rPr>
              <a:t>BTS</a:t>
            </a:r>
          </a:p>
        </p:txBody>
      </p:sp>
      <p:sp>
        <p:nvSpPr>
          <p:cNvPr id="51" name="Text Box 11"/>
          <p:cNvSpPr txBox="1">
            <a:spLocks noChangeArrowheads="1"/>
          </p:cNvSpPr>
          <p:nvPr/>
        </p:nvSpPr>
        <p:spPr bwMode="auto">
          <a:xfrm>
            <a:off x="2684543" y="5548231"/>
            <a:ext cx="825500" cy="485775"/>
          </a:xfrm>
          <a:prstGeom prst="rect">
            <a:avLst/>
          </a:prstGeom>
          <a:solidFill>
            <a:srgbClr val="FF99FF">
              <a:alpha val="50195"/>
            </a:srgbClr>
          </a:solidFill>
          <a:ln w="28575">
            <a:solidFill>
              <a:srgbClr val="0000CC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b="1">
                <a:solidFill>
                  <a:srgbClr val="0000CC"/>
                </a:solidFill>
                <a:latin typeface="Times New Roman" pitchFamily="18" charset="0"/>
              </a:rPr>
              <a:t>BTS</a:t>
            </a:r>
          </a:p>
        </p:txBody>
      </p:sp>
      <p:sp>
        <p:nvSpPr>
          <p:cNvPr id="52" name="Text Box 12"/>
          <p:cNvSpPr txBox="1">
            <a:spLocks noChangeArrowheads="1"/>
          </p:cNvSpPr>
          <p:nvPr/>
        </p:nvSpPr>
        <p:spPr bwMode="auto">
          <a:xfrm rot="16200000">
            <a:off x="2707563" y="5179137"/>
            <a:ext cx="50641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 b="1">
                <a:solidFill>
                  <a:srgbClr val="0000CC"/>
                </a:solidFill>
                <a:latin typeface="Times New Roman" pitchFamily="18" charset="0"/>
              </a:rPr>
              <a:t>…</a:t>
            </a:r>
          </a:p>
        </p:txBody>
      </p:sp>
      <p:sp>
        <p:nvSpPr>
          <p:cNvPr id="53" name="Text Box 29"/>
          <p:cNvSpPr txBox="1">
            <a:spLocks noChangeArrowheads="1"/>
          </p:cNvSpPr>
          <p:nvPr/>
        </p:nvSpPr>
        <p:spPr bwMode="auto">
          <a:xfrm>
            <a:off x="1316118" y="4503656"/>
            <a:ext cx="768350" cy="485775"/>
          </a:xfrm>
          <a:prstGeom prst="rect">
            <a:avLst/>
          </a:prstGeom>
          <a:solidFill>
            <a:schemeClr val="accent1">
              <a:alpha val="50195"/>
            </a:schemeClr>
          </a:solidFill>
          <a:ln w="28575">
            <a:solidFill>
              <a:srgbClr val="0000CC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b="1">
                <a:solidFill>
                  <a:srgbClr val="0000CC"/>
                </a:solidFill>
                <a:latin typeface="Times New Roman" pitchFamily="18" charset="0"/>
              </a:rPr>
              <a:t>MS</a:t>
            </a:r>
          </a:p>
        </p:txBody>
      </p:sp>
      <p:sp>
        <p:nvSpPr>
          <p:cNvPr id="54" name="Rectangle 51"/>
          <p:cNvSpPr>
            <a:spLocks noChangeArrowheads="1"/>
          </p:cNvSpPr>
          <p:nvPr/>
        </p:nvSpPr>
        <p:spPr bwMode="auto">
          <a:xfrm>
            <a:off x="2308306" y="4035344"/>
            <a:ext cx="2628900" cy="2332037"/>
          </a:xfrm>
          <a:prstGeom prst="rect">
            <a:avLst/>
          </a:prstGeom>
          <a:noFill/>
          <a:ln w="38100">
            <a:solidFill>
              <a:srgbClr val="0000CC"/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5" name="Text Box 52"/>
          <p:cNvSpPr txBox="1">
            <a:spLocks noChangeArrowheads="1"/>
          </p:cNvSpPr>
          <p:nvPr/>
        </p:nvSpPr>
        <p:spPr bwMode="auto">
          <a:xfrm>
            <a:off x="2308306" y="5970506"/>
            <a:ext cx="26289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000" b="1">
                <a:solidFill>
                  <a:srgbClr val="0000CC"/>
                </a:solidFill>
                <a:latin typeface="Times New Roman" pitchFamily="18" charset="0"/>
              </a:rPr>
              <a:t>Base Station System</a:t>
            </a:r>
          </a:p>
        </p:txBody>
      </p:sp>
      <p:sp>
        <p:nvSpPr>
          <p:cNvPr id="56" name="Line 59"/>
          <p:cNvSpPr>
            <a:spLocks noChangeShapeType="1"/>
          </p:cNvSpPr>
          <p:nvPr/>
        </p:nvSpPr>
        <p:spPr bwMode="auto">
          <a:xfrm>
            <a:off x="3510043" y="5703806"/>
            <a:ext cx="225425" cy="0"/>
          </a:xfrm>
          <a:prstGeom prst="line">
            <a:avLst/>
          </a:prstGeom>
          <a:noFill/>
          <a:ln w="28575">
            <a:solidFill>
              <a:srgbClr val="0000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" name="Line 60"/>
          <p:cNvSpPr>
            <a:spLocks noChangeShapeType="1"/>
          </p:cNvSpPr>
          <p:nvPr/>
        </p:nvSpPr>
        <p:spPr bwMode="auto">
          <a:xfrm>
            <a:off x="3510043" y="4956094"/>
            <a:ext cx="452438" cy="0"/>
          </a:xfrm>
          <a:prstGeom prst="line">
            <a:avLst/>
          </a:prstGeom>
          <a:noFill/>
          <a:ln w="28575">
            <a:solidFill>
              <a:srgbClr val="0000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" name="Line 61"/>
          <p:cNvSpPr>
            <a:spLocks noChangeShapeType="1"/>
          </p:cNvSpPr>
          <p:nvPr/>
        </p:nvSpPr>
        <p:spPr bwMode="auto">
          <a:xfrm flipH="1">
            <a:off x="3735468" y="5037056"/>
            <a:ext cx="0" cy="666750"/>
          </a:xfrm>
          <a:prstGeom prst="line">
            <a:avLst/>
          </a:prstGeom>
          <a:noFill/>
          <a:ln w="28575">
            <a:solidFill>
              <a:srgbClr val="0000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9" name="Line 62"/>
          <p:cNvSpPr>
            <a:spLocks noChangeShapeType="1"/>
          </p:cNvSpPr>
          <p:nvPr/>
        </p:nvSpPr>
        <p:spPr bwMode="auto">
          <a:xfrm>
            <a:off x="3735468" y="4303631"/>
            <a:ext cx="0" cy="533400"/>
          </a:xfrm>
          <a:prstGeom prst="line">
            <a:avLst/>
          </a:prstGeom>
          <a:noFill/>
          <a:ln w="28575">
            <a:solidFill>
              <a:srgbClr val="0000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" name="Line 63"/>
          <p:cNvSpPr>
            <a:spLocks noChangeShapeType="1"/>
          </p:cNvSpPr>
          <p:nvPr/>
        </p:nvSpPr>
        <p:spPr bwMode="auto">
          <a:xfrm>
            <a:off x="3735468" y="5037056"/>
            <a:ext cx="227013" cy="0"/>
          </a:xfrm>
          <a:prstGeom prst="line">
            <a:avLst/>
          </a:prstGeom>
          <a:noFill/>
          <a:ln w="28575">
            <a:solidFill>
              <a:srgbClr val="0000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" name="Line 64"/>
          <p:cNvSpPr>
            <a:spLocks noChangeShapeType="1"/>
          </p:cNvSpPr>
          <p:nvPr/>
        </p:nvSpPr>
        <p:spPr bwMode="auto">
          <a:xfrm>
            <a:off x="3510043" y="4303631"/>
            <a:ext cx="225425" cy="0"/>
          </a:xfrm>
          <a:prstGeom prst="line">
            <a:avLst/>
          </a:prstGeom>
          <a:noFill/>
          <a:ln w="28575">
            <a:solidFill>
              <a:srgbClr val="0000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2" name="Line 65"/>
          <p:cNvSpPr>
            <a:spLocks noChangeShapeType="1"/>
          </p:cNvSpPr>
          <p:nvPr/>
        </p:nvSpPr>
        <p:spPr bwMode="auto">
          <a:xfrm>
            <a:off x="3735468" y="4837031"/>
            <a:ext cx="227013" cy="0"/>
          </a:xfrm>
          <a:prstGeom prst="line">
            <a:avLst/>
          </a:prstGeom>
          <a:noFill/>
          <a:ln w="28575">
            <a:solidFill>
              <a:srgbClr val="0000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" name="Line 66"/>
          <p:cNvSpPr>
            <a:spLocks noChangeShapeType="1"/>
          </p:cNvSpPr>
          <p:nvPr/>
        </p:nvSpPr>
        <p:spPr bwMode="auto">
          <a:xfrm>
            <a:off x="6289756" y="5198981"/>
            <a:ext cx="0" cy="471488"/>
          </a:xfrm>
          <a:prstGeom prst="line">
            <a:avLst/>
          </a:prstGeom>
          <a:noFill/>
          <a:ln w="28575">
            <a:solidFill>
              <a:srgbClr val="0000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4" name="Line 67"/>
          <p:cNvSpPr>
            <a:spLocks noChangeShapeType="1"/>
          </p:cNvSpPr>
          <p:nvPr/>
        </p:nvSpPr>
        <p:spPr bwMode="auto">
          <a:xfrm flipH="1" flipV="1">
            <a:off x="6092906" y="5670469"/>
            <a:ext cx="196850" cy="0"/>
          </a:xfrm>
          <a:prstGeom prst="line">
            <a:avLst/>
          </a:prstGeom>
          <a:noFill/>
          <a:ln w="28575">
            <a:solidFill>
              <a:srgbClr val="0000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5" name="Text Box 13"/>
          <p:cNvSpPr txBox="1">
            <a:spLocks noChangeArrowheads="1"/>
          </p:cNvSpPr>
          <p:nvPr/>
        </p:nvSpPr>
        <p:spPr bwMode="auto">
          <a:xfrm rot="16200000">
            <a:off x="2838530" y="2592307"/>
            <a:ext cx="373063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0000CC"/>
                </a:solidFill>
                <a:latin typeface="Times New Roman" pitchFamily="18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260777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Outbound Connections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PTSN</a:t>
            </a:r>
          </a:p>
          <a:p>
            <a:pPr lvl="1"/>
            <a:r>
              <a:rPr lang="en-US" dirty="0" smtClean="0"/>
              <a:t>Public Switched Telephone Network</a:t>
            </a:r>
          </a:p>
          <a:p>
            <a:pPr lvl="1"/>
            <a:r>
              <a:rPr lang="en-US" dirty="0" smtClean="0"/>
              <a:t>Basically: all the telephone circuits in a network</a:t>
            </a:r>
          </a:p>
          <a:p>
            <a:pPr lvl="1"/>
            <a:r>
              <a:rPr lang="en-US" dirty="0" smtClean="0"/>
              <a:t>Analog</a:t>
            </a:r>
          </a:p>
          <a:p>
            <a:pPr lvl="1"/>
            <a:r>
              <a:rPr lang="en-US" dirty="0" smtClean="0"/>
              <a:t>Back from the golden days</a:t>
            </a:r>
          </a:p>
          <a:p>
            <a:pPr lvl="1"/>
            <a:r>
              <a:rPr lang="en-US" dirty="0" smtClean="0"/>
              <a:t>Depreciating 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ISDN</a:t>
            </a:r>
          </a:p>
          <a:p>
            <a:pPr lvl="1"/>
            <a:r>
              <a:rPr lang="en-US" dirty="0"/>
              <a:t>Integrated Services Digital Network</a:t>
            </a:r>
          </a:p>
          <a:p>
            <a:pPr lvl="1"/>
            <a:r>
              <a:rPr lang="en-US" dirty="0" smtClean="0"/>
              <a:t>Digital phone services</a:t>
            </a:r>
          </a:p>
          <a:p>
            <a:pPr lvl="1"/>
            <a:r>
              <a:rPr lang="en-US" dirty="0" smtClean="0"/>
              <a:t>Faster services</a:t>
            </a:r>
          </a:p>
          <a:p>
            <a:pPr lvl="1"/>
            <a:r>
              <a:rPr lang="en-US" dirty="0" smtClean="0"/>
              <a:t>Can operate over IP</a:t>
            </a:r>
          </a:p>
          <a:p>
            <a:pPr lvl="1"/>
            <a:r>
              <a:rPr lang="en-US" dirty="0" smtClean="0"/>
              <a:t>Integrates voice + data</a:t>
            </a:r>
          </a:p>
          <a:p>
            <a:pPr lvl="1"/>
            <a:r>
              <a:rPr lang="en-US" dirty="0" smtClean="0"/>
              <a:t>Many types of ISDN</a:t>
            </a:r>
          </a:p>
          <a:p>
            <a:pPr lvl="2"/>
            <a:r>
              <a:rPr lang="en-US" dirty="0" smtClean="0"/>
              <a:t>US mostly uses PRI (T1, T2, </a:t>
            </a:r>
            <a:r>
              <a:rPr lang="en-US" dirty="0" err="1" smtClean="0"/>
              <a:t>etc</a:t>
            </a:r>
            <a:r>
              <a:rPr lang="en-US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7732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PSTN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Public Switched Telephone Network</a:t>
            </a:r>
          </a:p>
          <a:p>
            <a:r>
              <a:rPr lang="en-US" dirty="0" smtClean="0"/>
              <a:t>POTS</a:t>
            </a:r>
          </a:p>
          <a:p>
            <a:r>
              <a:rPr lang="en-US" dirty="0" smtClean="0"/>
              <a:t>Standard phone calls sort of system</a:t>
            </a:r>
          </a:p>
          <a:p>
            <a:r>
              <a:rPr lang="en-US" dirty="0" smtClean="0"/>
              <a:t>Makes use of digital and analog switching</a:t>
            </a:r>
          </a:p>
          <a:p>
            <a:pPr lvl="1"/>
            <a:r>
              <a:rPr lang="en-US" dirty="0" smtClean="0"/>
              <a:t>Can be carried over </a:t>
            </a:r>
            <a:r>
              <a:rPr lang="en-US" dirty="0" err="1" smtClean="0"/>
              <a:t>ethernet</a:t>
            </a:r>
            <a:endParaRPr lang="en-US" dirty="0" smtClean="0"/>
          </a:p>
          <a:p>
            <a:pPr lvl="1"/>
            <a:r>
              <a:rPr lang="en-US" dirty="0" smtClean="0"/>
              <a:t>Most cellular towers now carry signal over </a:t>
            </a:r>
            <a:r>
              <a:rPr lang="en-US" dirty="0" err="1" smtClean="0"/>
              <a:t>ethernet</a:t>
            </a: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5630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Local Exchange Carrier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final mile in delivering phone service</a:t>
            </a:r>
          </a:p>
          <a:p>
            <a:r>
              <a:rPr lang="en-US" dirty="0" smtClean="0"/>
              <a:t>Most companies called ‘Baby Bells’ </a:t>
            </a:r>
          </a:p>
          <a:p>
            <a:pPr lvl="1"/>
            <a:r>
              <a:rPr lang="en-US" dirty="0" smtClean="0"/>
              <a:t>Split up Bell phone company</a:t>
            </a:r>
          </a:p>
          <a:p>
            <a:r>
              <a:rPr lang="en-US" dirty="0" smtClean="0"/>
              <a:t>Handle internal/local calls</a:t>
            </a:r>
          </a:p>
          <a:p>
            <a:pPr lvl="1"/>
            <a:r>
              <a:rPr lang="en-US" dirty="0" smtClean="0"/>
              <a:t>Route long distance calls outside of their network</a:t>
            </a:r>
          </a:p>
          <a:p>
            <a:r>
              <a:rPr lang="en-US" dirty="0" smtClean="0"/>
              <a:t>When calls leave this internal network, we get long distance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32999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Switching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Connecting two digital or analog circuits for talking</a:t>
            </a:r>
          </a:p>
          <a:p>
            <a:r>
              <a:rPr lang="en-US" dirty="0" smtClean="0"/>
              <a:t>Now digital (in most places)</a:t>
            </a:r>
          </a:p>
          <a:p>
            <a:pPr lvl="1"/>
            <a:r>
              <a:rPr lang="en-US" dirty="0" smtClean="0"/>
              <a:t>Carry data and voice now</a:t>
            </a:r>
          </a:p>
          <a:p>
            <a:r>
              <a:rPr lang="en-US" dirty="0" smtClean="0"/>
              <a:t>Makes decisions if data is local or not</a:t>
            </a:r>
          </a:p>
          <a:p>
            <a:pPr lvl="1"/>
            <a:r>
              <a:rPr lang="en-US" dirty="0" smtClean="0"/>
              <a:t>Uplinks data on a trunk to another carrier</a:t>
            </a:r>
          </a:p>
          <a:p>
            <a:r>
              <a:rPr lang="en-US" dirty="0" smtClean="0"/>
              <a:t>Area codes are used to determine location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49956" y="3329641"/>
            <a:ext cx="5084091" cy="3528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6041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makes a phone number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Country code</a:t>
            </a:r>
          </a:p>
          <a:p>
            <a:pPr lvl="1"/>
            <a:r>
              <a:rPr lang="en-US" dirty="0" smtClean="0"/>
              <a:t>Usually prefixed with a +</a:t>
            </a:r>
          </a:p>
          <a:p>
            <a:pPr lvl="1"/>
            <a:r>
              <a:rPr lang="en-US" dirty="0" smtClean="0"/>
              <a:t>1 for us &amp; Canada</a:t>
            </a:r>
          </a:p>
          <a:p>
            <a:pPr lvl="1"/>
            <a:r>
              <a:rPr lang="en-US" dirty="0" smtClean="0"/>
              <a:t>44 for UK</a:t>
            </a:r>
          </a:p>
          <a:p>
            <a:r>
              <a:rPr lang="en-US" dirty="0" smtClean="0"/>
              <a:t>Regional numbering plan</a:t>
            </a:r>
          </a:p>
          <a:p>
            <a:pPr lvl="1"/>
            <a:r>
              <a:rPr lang="en-US" dirty="0" smtClean="0"/>
              <a:t>North American Numbering Plan</a:t>
            </a:r>
          </a:p>
          <a:p>
            <a:pPr lvl="1"/>
            <a:r>
              <a:rPr lang="en-US" dirty="0" smtClean="0"/>
              <a:t>Area codes!</a:t>
            </a:r>
          </a:p>
          <a:p>
            <a:pPr lvl="1"/>
            <a:r>
              <a:rPr lang="en-US" dirty="0" smtClean="0"/>
              <a:t>Fixed 3 digital in US &amp; Canada</a:t>
            </a:r>
          </a:p>
          <a:p>
            <a:pPr lvl="1"/>
            <a:r>
              <a:rPr lang="en-US" dirty="0" smtClean="0"/>
              <a:t>Varies between 2-5 in UK, Germany, Austria</a:t>
            </a:r>
          </a:p>
          <a:p>
            <a:r>
              <a:rPr lang="en-US" dirty="0" smtClean="0"/>
              <a:t>Next part is for subscriber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Subscriber can identify carrier</a:t>
            </a:r>
          </a:p>
          <a:p>
            <a:pPr lvl="1"/>
            <a:r>
              <a:rPr lang="en-US" dirty="0" smtClean="0"/>
              <a:t>Not always, but often</a:t>
            </a:r>
          </a:p>
          <a:p>
            <a:r>
              <a:rPr lang="en-US" dirty="0" smtClean="0"/>
              <a:t>Typically, subscriber is broken into</a:t>
            </a:r>
          </a:p>
          <a:p>
            <a:pPr lvl="1"/>
            <a:r>
              <a:rPr lang="en-US" dirty="0" smtClean="0"/>
              <a:t>Few digits for the geographic area/exchange</a:t>
            </a:r>
          </a:p>
          <a:p>
            <a:pPr lvl="1"/>
            <a:r>
              <a:rPr lang="en-US" dirty="0" smtClean="0"/>
              <a:t>Last few digits for the specific person</a:t>
            </a:r>
          </a:p>
          <a:p>
            <a:r>
              <a:rPr lang="en-US" dirty="0" smtClean="0"/>
              <a:t>(605) 256 5849</a:t>
            </a:r>
          </a:p>
          <a:p>
            <a:r>
              <a:rPr lang="en-US" dirty="0" smtClean="0"/>
              <a:t>605 256 5849</a:t>
            </a:r>
          </a:p>
          <a:p>
            <a:r>
              <a:rPr lang="en-US" dirty="0" smtClean="0"/>
              <a:t>+1 605 256 5849</a:t>
            </a:r>
          </a:p>
          <a:p>
            <a:r>
              <a:rPr lang="en-US" dirty="0" smtClean="0"/>
              <a:t>https://</a:t>
            </a:r>
            <a:r>
              <a:rPr lang="en-US" dirty="0" err="1" smtClean="0"/>
              <a:t>en.wikipedia.org</a:t>
            </a:r>
            <a:r>
              <a:rPr lang="en-US" dirty="0" smtClean="0"/>
              <a:t>/wiki/</a:t>
            </a:r>
            <a:r>
              <a:rPr lang="en-US" dirty="0" err="1" smtClean="0"/>
              <a:t>List_of_North_American_Numbering_Plan_area_codes#United_States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91948220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Special Country Codes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Satellite phone systems</a:t>
            </a:r>
          </a:p>
          <a:p>
            <a:pPr lvl="1"/>
            <a:r>
              <a:rPr lang="en-US" dirty="0" smtClean="0"/>
              <a:t>Use a different country code</a:t>
            </a:r>
            <a:r>
              <a:rPr lang="is-IS" dirty="0" smtClean="0"/>
              <a:t>…. </a:t>
            </a:r>
            <a:r>
              <a:rPr lang="en-US" dirty="0" smtClean="0"/>
              <a:t>B</a:t>
            </a:r>
            <a:r>
              <a:rPr lang="is-IS" dirty="0" smtClean="0"/>
              <a:t>ecause geography</a:t>
            </a:r>
          </a:p>
          <a:p>
            <a:r>
              <a:rPr lang="en-US" dirty="0"/>
              <a:t>Inmarsat: +</a:t>
            </a:r>
            <a:r>
              <a:rPr lang="en-US" dirty="0" smtClean="0"/>
              <a:t>870</a:t>
            </a:r>
          </a:p>
          <a:p>
            <a:r>
              <a:rPr lang="en-US" dirty="0"/>
              <a:t>+888 - international disaster relief </a:t>
            </a:r>
            <a:r>
              <a:rPr lang="en-US" dirty="0" smtClean="0"/>
              <a:t>ops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50788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FDMA</a:t>
            </a:r>
          </a:p>
          <a:p>
            <a:r>
              <a:rPr lang="en-US" dirty="0" smtClean="0"/>
              <a:t>TDMA</a:t>
            </a:r>
          </a:p>
          <a:p>
            <a:r>
              <a:rPr lang="en-US" dirty="0" smtClean="0"/>
              <a:t>CDMA</a:t>
            </a:r>
          </a:p>
          <a:p>
            <a:r>
              <a:rPr lang="en-US" dirty="0" smtClean="0"/>
              <a:t>TDD</a:t>
            </a:r>
          </a:p>
          <a:p>
            <a:r>
              <a:rPr lang="en-US" dirty="0" smtClean="0"/>
              <a:t>FDD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2252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Extensions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PBX -&gt; private branch exchange</a:t>
            </a:r>
          </a:p>
          <a:p>
            <a:r>
              <a:rPr lang="en-US" dirty="0" smtClean="0"/>
              <a:t>Run a phone switch within a particular network</a:t>
            </a:r>
          </a:p>
          <a:p>
            <a:r>
              <a:rPr lang="en-US" dirty="0" smtClean="0"/>
              <a:t>Basically: uplinks to Local Exchange handle outbound calls</a:t>
            </a:r>
          </a:p>
          <a:p>
            <a:r>
              <a:rPr lang="en-US" dirty="0" smtClean="0"/>
              <a:t>Calls routed internally don’t touch outside</a:t>
            </a:r>
          </a:p>
          <a:p>
            <a:pPr lvl="1"/>
            <a:r>
              <a:rPr lang="en-US" dirty="0" smtClean="0"/>
              <a:t>Can save tons of money!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411801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Overall Connections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Last Mile – Carrier to customer</a:t>
            </a:r>
          </a:p>
          <a:p>
            <a:r>
              <a:rPr lang="en-US" dirty="0" smtClean="0"/>
              <a:t>Trunks – link between LEC offices</a:t>
            </a:r>
          </a:p>
          <a:p>
            <a:pPr lvl="1"/>
            <a:r>
              <a:rPr lang="en-US" dirty="0" smtClean="0"/>
              <a:t>Can be T1, T3, ATM, Ethernet</a:t>
            </a:r>
          </a:p>
          <a:p>
            <a:endParaRPr lang="en-US" dirty="0" smtClean="0"/>
          </a:p>
          <a:p>
            <a:r>
              <a:rPr lang="en-US" dirty="0" smtClean="0"/>
              <a:t>PRI- Connection to an outside voice system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2628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Trunks Around the World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Fiber optic cabling crosses all over the US</a:t>
            </a:r>
          </a:p>
          <a:p>
            <a:r>
              <a:rPr lang="en-US" dirty="0" smtClean="0"/>
              <a:t>Also under oceans</a:t>
            </a:r>
          </a:p>
          <a:p>
            <a:r>
              <a:rPr lang="en-US" dirty="0" smtClean="0"/>
              <a:t>Super high bandwidth- upwards of 100gb/s</a:t>
            </a:r>
          </a:p>
          <a:p>
            <a:r>
              <a:rPr lang="en-US" dirty="0" smtClean="0">
                <a:hlinkClick r:id="rId2"/>
              </a:rPr>
              <a:t>http://www.submarinecablemap.com</a:t>
            </a: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19003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Connections Are Sold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T1 – 1.5 Mbps</a:t>
            </a:r>
          </a:p>
          <a:p>
            <a:pPr lvl="1"/>
            <a:r>
              <a:rPr lang="en-US" dirty="0" smtClean="0"/>
              <a:t>Phasing out for the most part</a:t>
            </a:r>
          </a:p>
          <a:p>
            <a:r>
              <a:rPr lang="en-US" dirty="0" smtClean="0"/>
              <a:t>T3/DS3  - 45Mbps, but often sold as fractional links</a:t>
            </a:r>
          </a:p>
          <a:p>
            <a:r>
              <a:rPr lang="en-US" dirty="0" err="1" smtClean="0"/>
              <a:t>OCn</a:t>
            </a:r>
            <a:r>
              <a:rPr lang="en-US" dirty="0" smtClean="0"/>
              <a:t> – Optical Carrier  (SONET) </a:t>
            </a:r>
          </a:p>
          <a:p>
            <a:pPr lvl="1"/>
            <a:r>
              <a:rPr lang="en-US" dirty="0" smtClean="0"/>
              <a:t>OC1</a:t>
            </a:r>
          </a:p>
          <a:p>
            <a:pPr lvl="1"/>
            <a:r>
              <a:rPr lang="en-US" dirty="0" smtClean="0"/>
              <a:t>OC3</a:t>
            </a:r>
          </a:p>
          <a:p>
            <a:pPr lvl="1"/>
            <a:r>
              <a:rPr lang="en-US" dirty="0" smtClean="0"/>
              <a:t>OC</a:t>
            </a:r>
            <a:r>
              <a:rPr lang="is-IS" dirty="0" smtClean="0"/>
              <a:t>…    n = 51.84 Mbps</a:t>
            </a:r>
          </a:p>
          <a:p>
            <a:pPr lvl="1"/>
            <a:r>
              <a:rPr lang="is-IS" dirty="0" smtClean="0"/>
              <a:t>OC192 </a:t>
            </a:r>
          </a:p>
          <a:p>
            <a:pPr lvl="1"/>
            <a:r>
              <a:rPr lang="is-IS" dirty="0" smtClean="0"/>
              <a:t>OC-768, about 40Gbps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44897724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Backhaul Carrier Equipment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961965" y="4780146"/>
            <a:ext cx="7669306" cy="2669808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372100"/>
            <a:ext cx="5257800" cy="14859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70600" y="1527170"/>
            <a:ext cx="6121400" cy="317199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29510" y="2207327"/>
            <a:ext cx="6934200" cy="3467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0669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Space Division Multiple Access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I’m pointing my signal at YOU</a:t>
            </a:r>
          </a:p>
          <a:p>
            <a:pPr lvl="1"/>
            <a:r>
              <a:rPr lang="en-US" dirty="0" smtClean="0"/>
              <a:t>And only you…</a:t>
            </a:r>
          </a:p>
          <a:p>
            <a:r>
              <a:rPr lang="en-US" dirty="0" smtClean="0"/>
              <a:t>Basically, directional antennas on BS and MS</a:t>
            </a:r>
          </a:p>
          <a:p>
            <a:pPr lvl="1"/>
            <a:r>
              <a:rPr lang="en-US" dirty="0" smtClean="0"/>
              <a:t>Can reuse channels</a:t>
            </a:r>
          </a:p>
          <a:p>
            <a:pPr lvl="1"/>
            <a:r>
              <a:rPr lang="en-US" dirty="0" smtClean="0"/>
              <a:t>No interference</a:t>
            </a:r>
          </a:p>
          <a:p>
            <a:pPr lvl="1"/>
            <a:r>
              <a:rPr lang="en-US" dirty="0" smtClean="0"/>
              <a:t>High quality signal</a:t>
            </a:r>
          </a:p>
          <a:p>
            <a:r>
              <a:rPr lang="en-US" dirty="0" smtClean="0"/>
              <a:t>Problems</a:t>
            </a:r>
          </a:p>
          <a:p>
            <a:pPr lvl="1"/>
            <a:r>
              <a:rPr lang="en-US" dirty="0" smtClean="0"/>
              <a:t>Tech is fairly new</a:t>
            </a:r>
          </a:p>
          <a:p>
            <a:pPr lvl="1"/>
            <a:r>
              <a:rPr lang="en-US" dirty="0" smtClean="0"/>
              <a:t>How many antennas can you hang from a tower?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9376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4"/>
          <p:cNvSpPr>
            <a:spLocks noChangeArrowheads="1"/>
          </p:cNvSpPr>
          <p:nvPr/>
        </p:nvSpPr>
        <p:spPr bwMode="auto">
          <a:xfrm rot="8465012">
            <a:off x="5928101" y="1048127"/>
            <a:ext cx="822325" cy="2932113"/>
          </a:xfrm>
          <a:prstGeom prst="flowChartMerge">
            <a:avLst/>
          </a:prstGeom>
          <a:solidFill>
            <a:srgbClr val="66FF66"/>
          </a:solidFill>
          <a:ln w="9525">
            <a:solidFill>
              <a:srgbClr val="EAEAEA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" name="AutoShape 6"/>
          <p:cNvSpPr>
            <a:spLocks noChangeArrowheads="1"/>
          </p:cNvSpPr>
          <p:nvPr/>
        </p:nvSpPr>
        <p:spPr bwMode="auto">
          <a:xfrm rot="12094125">
            <a:off x="4559676" y="1295777"/>
            <a:ext cx="820738" cy="2414588"/>
          </a:xfrm>
          <a:prstGeom prst="flowChartMerge">
            <a:avLst/>
          </a:prstGeom>
          <a:solidFill>
            <a:srgbClr val="66FF66"/>
          </a:solidFill>
          <a:ln w="9525">
            <a:solidFill>
              <a:srgbClr val="EAEAEA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" name="AutoShape 5"/>
          <p:cNvSpPr>
            <a:spLocks noChangeArrowheads="1"/>
          </p:cNvSpPr>
          <p:nvPr/>
        </p:nvSpPr>
        <p:spPr bwMode="auto">
          <a:xfrm rot="3035533">
            <a:off x="7156826" y="3483352"/>
            <a:ext cx="638175" cy="828675"/>
          </a:xfrm>
          <a:prstGeom prst="flowChartDelay">
            <a:avLst/>
          </a:prstGeom>
          <a:solidFill>
            <a:srgbClr val="66FF66"/>
          </a:solidFill>
          <a:ln w="9525">
            <a:solidFill>
              <a:srgbClr val="EAEAEA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7" name="AutoShape 7"/>
          <p:cNvSpPr>
            <a:spLocks noChangeArrowheads="1"/>
          </p:cNvSpPr>
          <p:nvPr/>
        </p:nvSpPr>
        <p:spPr bwMode="auto">
          <a:xfrm rot="6673210">
            <a:off x="4173913" y="3415090"/>
            <a:ext cx="536575" cy="838200"/>
          </a:xfrm>
          <a:prstGeom prst="flowChartDelay">
            <a:avLst/>
          </a:prstGeom>
          <a:solidFill>
            <a:srgbClr val="66FF66"/>
          </a:solidFill>
          <a:ln w="9525">
            <a:solidFill>
              <a:srgbClr val="EAEAEA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endParaRPr lang="en-US" altLang="en-US" sz="1800"/>
          </a:p>
        </p:txBody>
      </p:sp>
      <p:grpSp>
        <p:nvGrpSpPr>
          <p:cNvPr id="8" name="Group 11"/>
          <p:cNvGrpSpPr>
            <a:grpSpLocks noChangeAspect="1"/>
          </p:cNvGrpSpPr>
          <p:nvPr/>
        </p:nvGrpSpPr>
        <p:grpSpPr bwMode="auto">
          <a:xfrm rot="77045">
            <a:off x="4199314" y="3570665"/>
            <a:ext cx="585787" cy="376237"/>
            <a:chOff x="1008" y="3744"/>
            <a:chExt cx="912" cy="480"/>
          </a:xfrm>
        </p:grpSpPr>
        <p:sp>
          <p:nvSpPr>
            <p:cNvPr id="9" name="Freeform 12"/>
            <p:cNvSpPr>
              <a:spLocks noChangeAspect="1"/>
            </p:cNvSpPr>
            <p:nvPr/>
          </p:nvSpPr>
          <p:spPr bwMode="auto">
            <a:xfrm>
              <a:off x="1008" y="3888"/>
              <a:ext cx="912" cy="240"/>
            </a:xfrm>
            <a:custGeom>
              <a:avLst/>
              <a:gdLst>
                <a:gd name="T0" fmla="*/ 0 w 912"/>
                <a:gd name="T1" fmla="*/ 192 h 240"/>
                <a:gd name="T2" fmla="*/ 96 w 912"/>
                <a:gd name="T3" fmla="*/ 0 h 240"/>
                <a:gd name="T4" fmla="*/ 576 w 912"/>
                <a:gd name="T5" fmla="*/ 0 h 240"/>
                <a:gd name="T6" fmla="*/ 672 w 912"/>
                <a:gd name="T7" fmla="*/ 144 h 240"/>
                <a:gd name="T8" fmla="*/ 864 w 912"/>
                <a:gd name="T9" fmla="*/ 144 h 240"/>
                <a:gd name="T10" fmla="*/ 912 w 912"/>
                <a:gd name="T11" fmla="*/ 240 h 240"/>
                <a:gd name="T12" fmla="*/ 48 w 912"/>
                <a:gd name="T13" fmla="*/ 240 h 240"/>
                <a:gd name="T14" fmla="*/ 0 w 912"/>
                <a:gd name="T15" fmla="*/ 192 h 24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912"/>
                <a:gd name="T25" fmla="*/ 0 h 240"/>
                <a:gd name="T26" fmla="*/ 912 w 912"/>
                <a:gd name="T27" fmla="*/ 240 h 24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912" h="240">
                  <a:moveTo>
                    <a:pt x="0" y="192"/>
                  </a:moveTo>
                  <a:lnTo>
                    <a:pt x="96" y="0"/>
                  </a:lnTo>
                  <a:lnTo>
                    <a:pt x="576" y="0"/>
                  </a:lnTo>
                  <a:lnTo>
                    <a:pt x="672" y="144"/>
                  </a:lnTo>
                  <a:lnTo>
                    <a:pt x="864" y="144"/>
                  </a:lnTo>
                  <a:lnTo>
                    <a:pt x="912" y="240"/>
                  </a:lnTo>
                  <a:lnTo>
                    <a:pt x="48" y="240"/>
                  </a:lnTo>
                  <a:lnTo>
                    <a:pt x="0" y="192"/>
                  </a:lnTo>
                  <a:close/>
                </a:path>
              </a:pathLst>
            </a:custGeom>
            <a:solidFill>
              <a:srgbClr val="BBE0E3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Oval 13"/>
            <p:cNvSpPr>
              <a:spLocks noChangeAspect="1" noChangeArrowheads="1"/>
            </p:cNvSpPr>
            <p:nvPr/>
          </p:nvSpPr>
          <p:spPr bwMode="auto">
            <a:xfrm>
              <a:off x="1104" y="4080"/>
              <a:ext cx="144" cy="144"/>
            </a:xfrm>
            <a:prstGeom prst="ellipse">
              <a:avLst/>
            </a:prstGeom>
            <a:solidFill>
              <a:srgbClr val="BBE0E3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/>
              <a:endParaRPr lang="en-US" altLang="en-US" sz="1800"/>
            </a:p>
          </p:txBody>
        </p:sp>
        <p:sp>
          <p:nvSpPr>
            <p:cNvPr id="11" name="Oval 14"/>
            <p:cNvSpPr>
              <a:spLocks noChangeAspect="1" noChangeArrowheads="1"/>
            </p:cNvSpPr>
            <p:nvPr/>
          </p:nvSpPr>
          <p:spPr bwMode="auto">
            <a:xfrm>
              <a:off x="1728" y="4080"/>
              <a:ext cx="144" cy="144"/>
            </a:xfrm>
            <a:prstGeom prst="ellipse">
              <a:avLst/>
            </a:prstGeom>
            <a:solidFill>
              <a:srgbClr val="BBE0E3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/>
              <a:endParaRPr lang="en-US" altLang="en-US" sz="1800"/>
            </a:p>
          </p:txBody>
        </p:sp>
        <p:sp>
          <p:nvSpPr>
            <p:cNvPr id="12" name="Oval 15"/>
            <p:cNvSpPr>
              <a:spLocks noChangeAspect="1" noChangeArrowheads="1"/>
            </p:cNvSpPr>
            <p:nvPr/>
          </p:nvSpPr>
          <p:spPr bwMode="auto">
            <a:xfrm flipV="1">
              <a:off x="1152" y="4128"/>
              <a:ext cx="48" cy="48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/>
              <a:endParaRPr lang="en-US" altLang="en-US" sz="1800"/>
            </a:p>
          </p:txBody>
        </p:sp>
        <p:sp>
          <p:nvSpPr>
            <p:cNvPr id="13" name="Oval 16"/>
            <p:cNvSpPr>
              <a:spLocks noChangeAspect="1" noChangeArrowheads="1"/>
            </p:cNvSpPr>
            <p:nvPr/>
          </p:nvSpPr>
          <p:spPr bwMode="auto">
            <a:xfrm flipV="1">
              <a:off x="1776" y="4128"/>
              <a:ext cx="48" cy="48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/>
              <a:endParaRPr lang="en-US" altLang="en-US" sz="1800"/>
            </a:p>
          </p:txBody>
        </p:sp>
        <p:sp>
          <p:nvSpPr>
            <p:cNvPr id="14" name="Line 17"/>
            <p:cNvSpPr>
              <a:spLocks noChangeAspect="1" noChangeShapeType="1"/>
            </p:cNvSpPr>
            <p:nvPr/>
          </p:nvSpPr>
          <p:spPr bwMode="auto">
            <a:xfrm flipV="1">
              <a:off x="1344" y="3744"/>
              <a:ext cx="0" cy="14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5" name="Group 18"/>
          <p:cNvGrpSpPr>
            <a:grpSpLocks noChangeAspect="1"/>
          </p:cNvGrpSpPr>
          <p:nvPr/>
        </p:nvGrpSpPr>
        <p:grpSpPr bwMode="auto">
          <a:xfrm rot="77045">
            <a:off x="7147301" y="3661152"/>
            <a:ext cx="585788" cy="377825"/>
            <a:chOff x="1008" y="3744"/>
            <a:chExt cx="912" cy="480"/>
          </a:xfrm>
        </p:grpSpPr>
        <p:sp>
          <p:nvSpPr>
            <p:cNvPr id="16" name="Freeform 19"/>
            <p:cNvSpPr>
              <a:spLocks noChangeAspect="1"/>
            </p:cNvSpPr>
            <p:nvPr/>
          </p:nvSpPr>
          <p:spPr bwMode="auto">
            <a:xfrm>
              <a:off x="1008" y="3888"/>
              <a:ext cx="912" cy="240"/>
            </a:xfrm>
            <a:custGeom>
              <a:avLst/>
              <a:gdLst>
                <a:gd name="T0" fmla="*/ 0 w 912"/>
                <a:gd name="T1" fmla="*/ 192 h 240"/>
                <a:gd name="T2" fmla="*/ 96 w 912"/>
                <a:gd name="T3" fmla="*/ 0 h 240"/>
                <a:gd name="T4" fmla="*/ 576 w 912"/>
                <a:gd name="T5" fmla="*/ 0 h 240"/>
                <a:gd name="T6" fmla="*/ 672 w 912"/>
                <a:gd name="T7" fmla="*/ 144 h 240"/>
                <a:gd name="T8" fmla="*/ 864 w 912"/>
                <a:gd name="T9" fmla="*/ 144 h 240"/>
                <a:gd name="T10" fmla="*/ 912 w 912"/>
                <a:gd name="T11" fmla="*/ 240 h 240"/>
                <a:gd name="T12" fmla="*/ 48 w 912"/>
                <a:gd name="T13" fmla="*/ 240 h 240"/>
                <a:gd name="T14" fmla="*/ 0 w 912"/>
                <a:gd name="T15" fmla="*/ 192 h 24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912"/>
                <a:gd name="T25" fmla="*/ 0 h 240"/>
                <a:gd name="T26" fmla="*/ 912 w 912"/>
                <a:gd name="T27" fmla="*/ 240 h 24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912" h="240">
                  <a:moveTo>
                    <a:pt x="0" y="192"/>
                  </a:moveTo>
                  <a:lnTo>
                    <a:pt x="96" y="0"/>
                  </a:lnTo>
                  <a:lnTo>
                    <a:pt x="576" y="0"/>
                  </a:lnTo>
                  <a:lnTo>
                    <a:pt x="672" y="144"/>
                  </a:lnTo>
                  <a:lnTo>
                    <a:pt x="864" y="144"/>
                  </a:lnTo>
                  <a:lnTo>
                    <a:pt x="912" y="240"/>
                  </a:lnTo>
                  <a:lnTo>
                    <a:pt x="48" y="240"/>
                  </a:lnTo>
                  <a:lnTo>
                    <a:pt x="0" y="192"/>
                  </a:lnTo>
                  <a:close/>
                </a:path>
              </a:pathLst>
            </a:custGeom>
            <a:solidFill>
              <a:srgbClr val="BBE0E3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Oval 20"/>
            <p:cNvSpPr>
              <a:spLocks noChangeAspect="1" noChangeArrowheads="1"/>
            </p:cNvSpPr>
            <p:nvPr/>
          </p:nvSpPr>
          <p:spPr bwMode="auto">
            <a:xfrm>
              <a:off x="1104" y="4080"/>
              <a:ext cx="144" cy="144"/>
            </a:xfrm>
            <a:prstGeom prst="ellipse">
              <a:avLst/>
            </a:prstGeom>
            <a:solidFill>
              <a:srgbClr val="BBE0E3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/>
              <a:endParaRPr lang="en-US" altLang="en-US" sz="1800"/>
            </a:p>
          </p:txBody>
        </p:sp>
        <p:sp>
          <p:nvSpPr>
            <p:cNvPr id="18" name="Oval 21"/>
            <p:cNvSpPr>
              <a:spLocks noChangeAspect="1" noChangeArrowheads="1"/>
            </p:cNvSpPr>
            <p:nvPr/>
          </p:nvSpPr>
          <p:spPr bwMode="auto">
            <a:xfrm>
              <a:off x="1728" y="4080"/>
              <a:ext cx="144" cy="144"/>
            </a:xfrm>
            <a:prstGeom prst="ellipse">
              <a:avLst/>
            </a:prstGeom>
            <a:solidFill>
              <a:srgbClr val="BBE0E3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/>
              <a:endParaRPr lang="en-US" altLang="en-US" sz="1800"/>
            </a:p>
          </p:txBody>
        </p:sp>
        <p:sp>
          <p:nvSpPr>
            <p:cNvPr id="19" name="Oval 22"/>
            <p:cNvSpPr>
              <a:spLocks noChangeAspect="1" noChangeArrowheads="1"/>
            </p:cNvSpPr>
            <p:nvPr/>
          </p:nvSpPr>
          <p:spPr bwMode="auto">
            <a:xfrm flipV="1">
              <a:off x="1152" y="4128"/>
              <a:ext cx="48" cy="48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/>
              <a:endParaRPr lang="en-US" altLang="en-US" sz="1800"/>
            </a:p>
          </p:txBody>
        </p:sp>
        <p:sp>
          <p:nvSpPr>
            <p:cNvPr id="20" name="Oval 23"/>
            <p:cNvSpPr>
              <a:spLocks noChangeAspect="1" noChangeArrowheads="1"/>
            </p:cNvSpPr>
            <p:nvPr/>
          </p:nvSpPr>
          <p:spPr bwMode="auto">
            <a:xfrm flipV="1">
              <a:off x="1776" y="4128"/>
              <a:ext cx="48" cy="48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/>
              <a:endParaRPr lang="en-US" altLang="en-US" sz="1800"/>
            </a:p>
          </p:txBody>
        </p:sp>
        <p:sp>
          <p:nvSpPr>
            <p:cNvPr id="21" name="Line 24"/>
            <p:cNvSpPr>
              <a:spLocks noChangeAspect="1" noChangeShapeType="1"/>
            </p:cNvSpPr>
            <p:nvPr/>
          </p:nvSpPr>
          <p:spPr bwMode="auto">
            <a:xfrm flipV="1">
              <a:off x="1344" y="3744"/>
              <a:ext cx="0" cy="14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2" name="Group 26"/>
          <p:cNvGrpSpPr>
            <a:grpSpLocks noChangeAspect="1"/>
          </p:cNvGrpSpPr>
          <p:nvPr/>
        </p:nvGrpSpPr>
        <p:grpSpPr bwMode="auto">
          <a:xfrm rot="77045">
            <a:off x="2575301" y="3875465"/>
            <a:ext cx="585788" cy="376237"/>
            <a:chOff x="1008" y="3744"/>
            <a:chExt cx="912" cy="480"/>
          </a:xfrm>
        </p:grpSpPr>
        <p:sp>
          <p:nvSpPr>
            <p:cNvPr id="23" name="Freeform 27"/>
            <p:cNvSpPr>
              <a:spLocks noChangeAspect="1"/>
            </p:cNvSpPr>
            <p:nvPr/>
          </p:nvSpPr>
          <p:spPr bwMode="auto">
            <a:xfrm>
              <a:off x="1008" y="3888"/>
              <a:ext cx="912" cy="240"/>
            </a:xfrm>
            <a:custGeom>
              <a:avLst/>
              <a:gdLst>
                <a:gd name="T0" fmla="*/ 0 w 912"/>
                <a:gd name="T1" fmla="*/ 192 h 240"/>
                <a:gd name="T2" fmla="*/ 96 w 912"/>
                <a:gd name="T3" fmla="*/ 0 h 240"/>
                <a:gd name="T4" fmla="*/ 576 w 912"/>
                <a:gd name="T5" fmla="*/ 0 h 240"/>
                <a:gd name="T6" fmla="*/ 672 w 912"/>
                <a:gd name="T7" fmla="*/ 144 h 240"/>
                <a:gd name="T8" fmla="*/ 864 w 912"/>
                <a:gd name="T9" fmla="*/ 144 h 240"/>
                <a:gd name="T10" fmla="*/ 912 w 912"/>
                <a:gd name="T11" fmla="*/ 240 h 240"/>
                <a:gd name="T12" fmla="*/ 48 w 912"/>
                <a:gd name="T13" fmla="*/ 240 h 240"/>
                <a:gd name="T14" fmla="*/ 0 w 912"/>
                <a:gd name="T15" fmla="*/ 192 h 24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912"/>
                <a:gd name="T25" fmla="*/ 0 h 240"/>
                <a:gd name="T26" fmla="*/ 912 w 912"/>
                <a:gd name="T27" fmla="*/ 240 h 24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912" h="240">
                  <a:moveTo>
                    <a:pt x="0" y="192"/>
                  </a:moveTo>
                  <a:lnTo>
                    <a:pt x="96" y="0"/>
                  </a:lnTo>
                  <a:lnTo>
                    <a:pt x="576" y="0"/>
                  </a:lnTo>
                  <a:lnTo>
                    <a:pt x="672" y="144"/>
                  </a:lnTo>
                  <a:lnTo>
                    <a:pt x="864" y="144"/>
                  </a:lnTo>
                  <a:lnTo>
                    <a:pt x="912" y="240"/>
                  </a:lnTo>
                  <a:lnTo>
                    <a:pt x="48" y="240"/>
                  </a:lnTo>
                  <a:lnTo>
                    <a:pt x="0" y="192"/>
                  </a:lnTo>
                  <a:close/>
                </a:path>
              </a:pathLst>
            </a:custGeom>
            <a:solidFill>
              <a:srgbClr val="BBE0E3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Oval 28"/>
            <p:cNvSpPr>
              <a:spLocks noChangeAspect="1" noChangeArrowheads="1"/>
            </p:cNvSpPr>
            <p:nvPr/>
          </p:nvSpPr>
          <p:spPr bwMode="auto">
            <a:xfrm>
              <a:off x="1104" y="4080"/>
              <a:ext cx="144" cy="144"/>
            </a:xfrm>
            <a:prstGeom prst="ellipse">
              <a:avLst/>
            </a:prstGeom>
            <a:solidFill>
              <a:srgbClr val="BBE0E3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/>
              <a:endParaRPr lang="en-US" altLang="en-US" sz="1800"/>
            </a:p>
          </p:txBody>
        </p:sp>
        <p:sp>
          <p:nvSpPr>
            <p:cNvPr id="25" name="Oval 29"/>
            <p:cNvSpPr>
              <a:spLocks noChangeAspect="1" noChangeArrowheads="1"/>
            </p:cNvSpPr>
            <p:nvPr/>
          </p:nvSpPr>
          <p:spPr bwMode="auto">
            <a:xfrm>
              <a:off x="1728" y="4080"/>
              <a:ext cx="144" cy="144"/>
            </a:xfrm>
            <a:prstGeom prst="ellipse">
              <a:avLst/>
            </a:prstGeom>
            <a:solidFill>
              <a:srgbClr val="BBE0E3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/>
              <a:endParaRPr lang="en-US" altLang="en-US" sz="1800"/>
            </a:p>
          </p:txBody>
        </p:sp>
        <p:sp>
          <p:nvSpPr>
            <p:cNvPr id="26" name="Oval 30"/>
            <p:cNvSpPr>
              <a:spLocks noChangeAspect="1" noChangeArrowheads="1"/>
            </p:cNvSpPr>
            <p:nvPr/>
          </p:nvSpPr>
          <p:spPr bwMode="auto">
            <a:xfrm flipV="1">
              <a:off x="1152" y="4128"/>
              <a:ext cx="48" cy="48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/>
              <a:endParaRPr lang="en-US" altLang="en-US" sz="1800"/>
            </a:p>
          </p:txBody>
        </p:sp>
        <p:sp>
          <p:nvSpPr>
            <p:cNvPr id="27" name="Oval 31"/>
            <p:cNvSpPr>
              <a:spLocks noChangeAspect="1" noChangeArrowheads="1"/>
            </p:cNvSpPr>
            <p:nvPr/>
          </p:nvSpPr>
          <p:spPr bwMode="auto">
            <a:xfrm flipV="1">
              <a:off x="1776" y="4128"/>
              <a:ext cx="48" cy="48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/>
              <a:endParaRPr lang="en-US" altLang="en-US" sz="1800"/>
            </a:p>
          </p:txBody>
        </p:sp>
        <p:sp>
          <p:nvSpPr>
            <p:cNvPr id="28" name="Line 32"/>
            <p:cNvSpPr>
              <a:spLocks noChangeAspect="1" noChangeShapeType="1"/>
            </p:cNvSpPr>
            <p:nvPr/>
          </p:nvSpPr>
          <p:spPr bwMode="auto">
            <a:xfrm flipV="1">
              <a:off x="1344" y="3744"/>
              <a:ext cx="0" cy="14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9" name="Text Box 33"/>
          <p:cNvSpPr txBox="1">
            <a:spLocks noChangeArrowheads="1"/>
          </p:cNvSpPr>
          <p:nvPr/>
        </p:nvSpPr>
        <p:spPr bwMode="auto">
          <a:xfrm>
            <a:off x="2521326" y="4189790"/>
            <a:ext cx="762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1800">
                <a:solidFill>
                  <a:srgbClr val="3333FF"/>
                </a:solidFill>
                <a:latin typeface="Times New Roman" pitchFamily="18" charset="0"/>
              </a:rPr>
              <a:t>MS</a:t>
            </a:r>
            <a:r>
              <a:rPr lang="en-US" altLang="en-US" sz="1800" baseline="-25000">
                <a:solidFill>
                  <a:srgbClr val="3333FF"/>
                </a:solidFill>
                <a:latin typeface="Times New Roman" pitchFamily="18" charset="0"/>
              </a:rPr>
              <a:t>1</a:t>
            </a:r>
          </a:p>
        </p:txBody>
      </p:sp>
      <p:sp>
        <p:nvSpPr>
          <p:cNvPr id="30" name="Text Box 34"/>
          <p:cNvSpPr txBox="1">
            <a:spLocks noChangeArrowheads="1"/>
          </p:cNvSpPr>
          <p:nvPr/>
        </p:nvSpPr>
        <p:spPr bwMode="auto">
          <a:xfrm>
            <a:off x="4023101" y="4023102"/>
            <a:ext cx="762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1800">
                <a:solidFill>
                  <a:srgbClr val="3333FF"/>
                </a:solidFill>
                <a:latin typeface="Times New Roman" pitchFamily="18" charset="0"/>
              </a:rPr>
              <a:t>MS</a:t>
            </a:r>
            <a:r>
              <a:rPr lang="en-US" altLang="en-US" sz="1800" baseline="-25000">
                <a:solidFill>
                  <a:srgbClr val="3333FF"/>
                </a:solidFill>
                <a:latin typeface="Times New Roman" pitchFamily="18" charset="0"/>
              </a:rPr>
              <a:t>2</a:t>
            </a:r>
          </a:p>
        </p:txBody>
      </p:sp>
      <p:sp>
        <p:nvSpPr>
          <p:cNvPr id="31" name="Text Box 35"/>
          <p:cNvSpPr txBox="1">
            <a:spLocks noChangeArrowheads="1"/>
          </p:cNvSpPr>
          <p:nvPr/>
        </p:nvSpPr>
        <p:spPr bwMode="auto">
          <a:xfrm>
            <a:off x="7071101" y="3961190"/>
            <a:ext cx="762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1800">
                <a:solidFill>
                  <a:srgbClr val="3333FF"/>
                </a:solidFill>
                <a:latin typeface="Times New Roman" pitchFamily="18" charset="0"/>
              </a:rPr>
              <a:t>MS</a:t>
            </a:r>
            <a:r>
              <a:rPr lang="en-US" altLang="en-US" sz="1800" baseline="-25000">
                <a:solidFill>
                  <a:srgbClr val="3333FF"/>
                </a:solidFill>
                <a:latin typeface="Times New Roman" pitchFamily="18" charset="0"/>
              </a:rPr>
              <a:t>3</a:t>
            </a:r>
          </a:p>
        </p:txBody>
      </p:sp>
      <p:sp>
        <p:nvSpPr>
          <p:cNvPr id="32" name="Text Box 36"/>
          <p:cNvSpPr txBox="1">
            <a:spLocks noChangeArrowheads="1"/>
          </p:cNvSpPr>
          <p:nvPr/>
        </p:nvSpPr>
        <p:spPr bwMode="auto">
          <a:xfrm>
            <a:off x="5013701" y="4023102"/>
            <a:ext cx="762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1800">
                <a:solidFill>
                  <a:srgbClr val="3333FF"/>
                </a:solidFill>
                <a:latin typeface="Times New Roman" pitchFamily="18" charset="0"/>
              </a:rPr>
              <a:t>BS</a:t>
            </a:r>
            <a:endParaRPr lang="en-US" altLang="en-US" sz="1800" baseline="-25000">
              <a:solidFill>
                <a:srgbClr val="3333FF"/>
              </a:solidFill>
              <a:latin typeface="Times New Roman" pitchFamily="18" charset="0"/>
            </a:endParaRPr>
          </a:p>
        </p:txBody>
      </p:sp>
      <p:sp>
        <p:nvSpPr>
          <p:cNvPr id="33" name="Text Box 37"/>
          <p:cNvSpPr txBox="1">
            <a:spLocks noChangeArrowheads="1"/>
          </p:cNvSpPr>
          <p:nvPr/>
        </p:nvSpPr>
        <p:spPr bwMode="auto">
          <a:xfrm>
            <a:off x="3032501" y="3261102"/>
            <a:ext cx="990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1800">
                <a:solidFill>
                  <a:srgbClr val="3333FF"/>
                </a:solidFill>
                <a:latin typeface="Times New Roman" pitchFamily="18" charset="0"/>
              </a:rPr>
              <a:t>Beam</a:t>
            </a:r>
            <a:r>
              <a:rPr lang="en-US" altLang="en-US" sz="1800" baseline="-25000">
                <a:solidFill>
                  <a:srgbClr val="3333FF"/>
                </a:solidFill>
                <a:latin typeface="Times New Roman" pitchFamily="18" charset="0"/>
              </a:rPr>
              <a:t> </a:t>
            </a:r>
            <a:r>
              <a:rPr lang="en-US" altLang="en-US" sz="1800" i="1">
                <a:solidFill>
                  <a:srgbClr val="3333FF"/>
                </a:solidFill>
                <a:latin typeface="Times New Roman" pitchFamily="18" charset="0"/>
              </a:rPr>
              <a:t>1</a:t>
            </a:r>
          </a:p>
        </p:txBody>
      </p:sp>
      <p:sp>
        <p:nvSpPr>
          <p:cNvPr id="34" name="Text Box 38"/>
          <p:cNvSpPr txBox="1">
            <a:spLocks noChangeArrowheads="1"/>
          </p:cNvSpPr>
          <p:nvPr/>
        </p:nvSpPr>
        <p:spPr bwMode="auto">
          <a:xfrm>
            <a:off x="4099301" y="3108702"/>
            <a:ext cx="1143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1800">
                <a:solidFill>
                  <a:srgbClr val="3333FF"/>
                </a:solidFill>
                <a:latin typeface="Times New Roman" pitchFamily="18" charset="0"/>
              </a:rPr>
              <a:t>Beam </a:t>
            </a:r>
            <a:r>
              <a:rPr lang="en-US" altLang="en-US" sz="1800" i="1">
                <a:solidFill>
                  <a:srgbClr val="3333FF"/>
                </a:solidFill>
                <a:latin typeface="Times New Roman" pitchFamily="18" charset="0"/>
              </a:rPr>
              <a:t>2</a:t>
            </a:r>
          </a:p>
        </p:txBody>
      </p:sp>
      <p:sp>
        <p:nvSpPr>
          <p:cNvPr id="35" name="Text Box 39"/>
          <p:cNvSpPr txBox="1">
            <a:spLocks noChangeArrowheads="1"/>
          </p:cNvSpPr>
          <p:nvPr/>
        </p:nvSpPr>
        <p:spPr bwMode="auto">
          <a:xfrm>
            <a:off x="6537701" y="3108702"/>
            <a:ext cx="914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1800">
                <a:solidFill>
                  <a:srgbClr val="3333FF"/>
                </a:solidFill>
                <a:latin typeface="Times New Roman" pitchFamily="18" charset="0"/>
              </a:rPr>
              <a:t>Beam </a:t>
            </a:r>
            <a:r>
              <a:rPr lang="en-US" altLang="en-US" sz="1800" i="1">
                <a:solidFill>
                  <a:srgbClr val="3333FF"/>
                </a:solidFill>
                <a:latin typeface="Times New Roman" pitchFamily="18" charset="0"/>
              </a:rPr>
              <a:t>3</a:t>
            </a:r>
          </a:p>
        </p:txBody>
      </p:sp>
      <p:grpSp>
        <p:nvGrpSpPr>
          <p:cNvPr id="36" name="Group 40"/>
          <p:cNvGrpSpPr>
            <a:grpSpLocks/>
          </p:cNvGrpSpPr>
          <p:nvPr/>
        </p:nvGrpSpPr>
        <p:grpSpPr bwMode="auto">
          <a:xfrm>
            <a:off x="4937501" y="975102"/>
            <a:ext cx="990600" cy="3124200"/>
            <a:chOff x="336" y="96"/>
            <a:chExt cx="960" cy="2592"/>
          </a:xfrm>
        </p:grpSpPr>
        <p:sp>
          <p:nvSpPr>
            <p:cNvPr id="37" name="Line 41"/>
            <p:cNvSpPr>
              <a:spLocks noChangeShapeType="1"/>
            </p:cNvSpPr>
            <p:nvPr/>
          </p:nvSpPr>
          <p:spPr bwMode="auto">
            <a:xfrm flipH="1">
              <a:off x="336" y="576"/>
              <a:ext cx="480" cy="2112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" name="Line 42"/>
            <p:cNvSpPr>
              <a:spLocks noChangeShapeType="1"/>
            </p:cNvSpPr>
            <p:nvPr/>
          </p:nvSpPr>
          <p:spPr bwMode="auto">
            <a:xfrm>
              <a:off x="816" y="576"/>
              <a:ext cx="480" cy="2112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" name="Line 43"/>
            <p:cNvSpPr>
              <a:spLocks noChangeShapeType="1"/>
            </p:cNvSpPr>
            <p:nvPr/>
          </p:nvSpPr>
          <p:spPr bwMode="auto">
            <a:xfrm flipV="1">
              <a:off x="336" y="2112"/>
              <a:ext cx="816" cy="576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" name="Line 44"/>
            <p:cNvSpPr>
              <a:spLocks noChangeShapeType="1"/>
            </p:cNvSpPr>
            <p:nvPr/>
          </p:nvSpPr>
          <p:spPr bwMode="auto">
            <a:xfrm>
              <a:off x="480" y="2112"/>
              <a:ext cx="816" cy="576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" name="Line 45"/>
            <p:cNvSpPr>
              <a:spLocks noChangeShapeType="1"/>
            </p:cNvSpPr>
            <p:nvPr/>
          </p:nvSpPr>
          <p:spPr bwMode="auto">
            <a:xfrm flipH="1">
              <a:off x="480" y="1680"/>
              <a:ext cx="576" cy="432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" name="Line 46"/>
            <p:cNvSpPr>
              <a:spLocks noChangeShapeType="1"/>
            </p:cNvSpPr>
            <p:nvPr/>
          </p:nvSpPr>
          <p:spPr bwMode="auto">
            <a:xfrm>
              <a:off x="576" y="1680"/>
              <a:ext cx="576" cy="432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" name="Line 47"/>
            <p:cNvSpPr>
              <a:spLocks noChangeShapeType="1"/>
            </p:cNvSpPr>
            <p:nvPr/>
          </p:nvSpPr>
          <p:spPr bwMode="auto">
            <a:xfrm flipH="1">
              <a:off x="576" y="1392"/>
              <a:ext cx="432" cy="288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" name="Line 48"/>
            <p:cNvSpPr>
              <a:spLocks noChangeShapeType="1"/>
            </p:cNvSpPr>
            <p:nvPr/>
          </p:nvSpPr>
          <p:spPr bwMode="auto">
            <a:xfrm>
              <a:off x="624" y="1392"/>
              <a:ext cx="432" cy="288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" name="Line 49"/>
            <p:cNvSpPr>
              <a:spLocks noChangeShapeType="1"/>
            </p:cNvSpPr>
            <p:nvPr/>
          </p:nvSpPr>
          <p:spPr bwMode="auto">
            <a:xfrm flipV="1">
              <a:off x="624" y="1056"/>
              <a:ext cx="288" cy="336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" name="Line 50"/>
            <p:cNvSpPr>
              <a:spLocks noChangeShapeType="1"/>
            </p:cNvSpPr>
            <p:nvPr/>
          </p:nvSpPr>
          <p:spPr bwMode="auto">
            <a:xfrm flipH="1" flipV="1">
              <a:off x="720" y="1056"/>
              <a:ext cx="288" cy="336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" name="Line 51"/>
            <p:cNvSpPr>
              <a:spLocks noChangeShapeType="1"/>
            </p:cNvSpPr>
            <p:nvPr/>
          </p:nvSpPr>
          <p:spPr bwMode="auto">
            <a:xfrm flipV="1">
              <a:off x="720" y="864"/>
              <a:ext cx="144" cy="192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" name="Line 52"/>
            <p:cNvSpPr>
              <a:spLocks noChangeShapeType="1"/>
            </p:cNvSpPr>
            <p:nvPr/>
          </p:nvSpPr>
          <p:spPr bwMode="auto">
            <a:xfrm flipH="1" flipV="1">
              <a:off x="768" y="864"/>
              <a:ext cx="144" cy="192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" name="Line 53"/>
            <p:cNvSpPr>
              <a:spLocks noChangeShapeType="1"/>
            </p:cNvSpPr>
            <p:nvPr/>
          </p:nvSpPr>
          <p:spPr bwMode="auto">
            <a:xfrm>
              <a:off x="816" y="96"/>
              <a:ext cx="0" cy="480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" name="Line 54"/>
            <p:cNvSpPr>
              <a:spLocks noChangeShapeType="1"/>
            </p:cNvSpPr>
            <p:nvPr/>
          </p:nvSpPr>
          <p:spPr bwMode="auto">
            <a:xfrm>
              <a:off x="624" y="240"/>
              <a:ext cx="0" cy="240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" name="Line 55"/>
            <p:cNvSpPr>
              <a:spLocks noChangeShapeType="1"/>
            </p:cNvSpPr>
            <p:nvPr/>
          </p:nvSpPr>
          <p:spPr bwMode="auto">
            <a:xfrm>
              <a:off x="1008" y="240"/>
              <a:ext cx="0" cy="240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" name="Line 56"/>
            <p:cNvSpPr>
              <a:spLocks noChangeShapeType="1"/>
            </p:cNvSpPr>
            <p:nvPr/>
          </p:nvSpPr>
          <p:spPr bwMode="auto">
            <a:xfrm>
              <a:off x="624" y="384"/>
              <a:ext cx="384" cy="0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3" name="Oval 57"/>
          <p:cNvSpPr>
            <a:spLocks noChangeAspect="1" noChangeArrowheads="1"/>
          </p:cNvSpPr>
          <p:nvPr/>
        </p:nvSpPr>
        <p:spPr bwMode="auto">
          <a:xfrm rot="3930090">
            <a:off x="5252620" y="1590258"/>
            <a:ext cx="617538" cy="123825"/>
          </a:xfrm>
          <a:prstGeom prst="ellipse">
            <a:avLst/>
          </a:prstGeom>
          <a:solidFill>
            <a:srgbClr val="EAEAEA"/>
          </a:solidFill>
          <a:ln w="28575">
            <a:solidFill>
              <a:srgbClr val="0000FF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4" name="Oval 58"/>
          <p:cNvSpPr>
            <a:spLocks noChangeAspect="1" noChangeArrowheads="1"/>
          </p:cNvSpPr>
          <p:nvPr/>
        </p:nvSpPr>
        <p:spPr bwMode="auto">
          <a:xfrm rot="8830296">
            <a:off x="4780339" y="1432302"/>
            <a:ext cx="692150" cy="100013"/>
          </a:xfrm>
          <a:prstGeom prst="ellipse">
            <a:avLst/>
          </a:prstGeom>
          <a:solidFill>
            <a:srgbClr val="EAEAEA"/>
          </a:solidFill>
          <a:ln w="28575">
            <a:solidFill>
              <a:srgbClr val="0000FF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5" name="Oval 59"/>
          <p:cNvSpPr>
            <a:spLocks noChangeAspect="1" noChangeArrowheads="1"/>
          </p:cNvSpPr>
          <p:nvPr/>
        </p:nvSpPr>
        <p:spPr bwMode="auto">
          <a:xfrm rot="7489109">
            <a:off x="4966870" y="1533109"/>
            <a:ext cx="609600" cy="93662"/>
          </a:xfrm>
          <a:prstGeom prst="ellipse">
            <a:avLst/>
          </a:prstGeom>
          <a:solidFill>
            <a:srgbClr val="EAEAEA"/>
          </a:solidFill>
          <a:ln w="28575">
            <a:solidFill>
              <a:srgbClr val="0000FF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6" name="Oval 60"/>
          <p:cNvSpPr>
            <a:spLocks noChangeAspect="1" noChangeArrowheads="1"/>
          </p:cNvSpPr>
          <p:nvPr/>
        </p:nvSpPr>
        <p:spPr bwMode="auto">
          <a:xfrm rot="2538675">
            <a:off x="5394701" y="1476752"/>
            <a:ext cx="609600" cy="107950"/>
          </a:xfrm>
          <a:prstGeom prst="ellipse">
            <a:avLst/>
          </a:prstGeom>
          <a:solidFill>
            <a:srgbClr val="EAEAEA"/>
          </a:solidFill>
          <a:ln w="28575">
            <a:solidFill>
              <a:srgbClr val="0000FF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0197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Big Advantages of each: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FDMA</a:t>
            </a:r>
          </a:p>
          <a:p>
            <a:pPr lvl="1"/>
            <a:r>
              <a:rPr lang="en-US" dirty="0" smtClean="0"/>
              <a:t>Really easy</a:t>
            </a:r>
          </a:p>
          <a:p>
            <a:r>
              <a:rPr lang="en-US" dirty="0" smtClean="0"/>
              <a:t>TDMA</a:t>
            </a:r>
          </a:p>
          <a:p>
            <a:pPr lvl="1"/>
            <a:r>
              <a:rPr lang="en-US" dirty="0" smtClean="0"/>
              <a:t>Flexible growth</a:t>
            </a:r>
          </a:p>
          <a:p>
            <a:r>
              <a:rPr lang="en-US" dirty="0" smtClean="0"/>
              <a:t>CDMA</a:t>
            </a:r>
          </a:p>
          <a:p>
            <a:pPr lvl="1"/>
            <a:r>
              <a:rPr lang="en-US" dirty="0" smtClean="0"/>
              <a:t>Nearly unlimited growth?</a:t>
            </a:r>
          </a:p>
          <a:p>
            <a:r>
              <a:rPr lang="en-US" dirty="0" smtClean="0"/>
              <a:t>SDMA</a:t>
            </a:r>
          </a:p>
          <a:p>
            <a:pPr lvl="1"/>
            <a:r>
              <a:rPr lang="en-US" dirty="0" smtClean="0"/>
              <a:t>Infinite capacity, pair with CDMA for extra goodness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2772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Problems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FDMA</a:t>
            </a:r>
          </a:p>
          <a:p>
            <a:pPr lvl="1"/>
            <a:r>
              <a:rPr lang="en-US" dirty="0" smtClean="0"/>
              <a:t>Wastes spectrum, guard bands, no changing frequencies</a:t>
            </a:r>
          </a:p>
          <a:p>
            <a:r>
              <a:rPr lang="en-US" dirty="0" smtClean="0"/>
              <a:t>TDMA</a:t>
            </a:r>
          </a:p>
          <a:p>
            <a:pPr lvl="1"/>
            <a:r>
              <a:rPr lang="en-US" dirty="0" smtClean="0"/>
              <a:t>Needs guard space + time sync issues</a:t>
            </a:r>
          </a:p>
          <a:p>
            <a:r>
              <a:rPr lang="en-US" dirty="0" smtClean="0"/>
              <a:t>CDMA</a:t>
            </a:r>
          </a:p>
          <a:p>
            <a:pPr lvl="1"/>
            <a:r>
              <a:rPr lang="en-US" dirty="0" smtClean="0"/>
              <a:t>Requires signal processing + power levels</a:t>
            </a:r>
          </a:p>
          <a:p>
            <a:r>
              <a:rPr lang="en-US" dirty="0" smtClean="0"/>
              <a:t>SDMA</a:t>
            </a:r>
          </a:p>
          <a:p>
            <a:pPr lvl="1"/>
            <a:r>
              <a:rPr lang="en-US" dirty="0" smtClean="0"/>
              <a:t>Mobile clients are tough to handle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6217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Where do we use them?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FDMA</a:t>
            </a:r>
          </a:p>
          <a:p>
            <a:pPr lvl="1"/>
            <a:r>
              <a:rPr lang="en-US" dirty="0" smtClean="0"/>
              <a:t>Radio &amp; TV</a:t>
            </a:r>
          </a:p>
          <a:p>
            <a:r>
              <a:rPr lang="en-US" dirty="0" smtClean="0"/>
              <a:t>TDMA</a:t>
            </a:r>
          </a:p>
          <a:p>
            <a:pPr lvl="1"/>
            <a:r>
              <a:rPr lang="en-US" dirty="0" smtClean="0"/>
              <a:t>Mostly GSM, 2G &amp; 3G</a:t>
            </a:r>
          </a:p>
          <a:p>
            <a:r>
              <a:rPr lang="en-US" dirty="0" smtClean="0"/>
              <a:t>CDMA</a:t>
            </a:r>
          </a:p>
          <a:p>
            <a:pPr lvl="1"/>
            <a:r>
              <a:rPr lang="en-US" dirty="0" smtClean="0"/>
              <a:t>2.5 and 3G Communications</a:t>
            </a:r>
          </a:p>
          <a:p>
            <a:r>
              <a:rPr lang="en-US" dirty="0" smtClean="0"/>
              <a:t>OFDM</a:t>
            </a:r>
          </a:p>
          <a:p>
            <a:pPr lvl="1"/>
            <a:r>
              <a:rPr lang="en-US" dirty="0" smtClean="0"/>
              <a:t>The 4G’s </a:t>
            </a:r>
          </a:p>
          <a:p>
            <a:r>
              <a:rPr lang="en-US" dirty="0" smtClean="0"/>
              <a:t>SDMA</a:t>
            </a:r>
          </a:p>
          <a:p>
            <a:pPr lvl="1"/>
            <a:r>
              <a:rPr lang="en-US" dirty="0" smtClean="0"/>
              <a:t>Satellites 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8420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Mobile Infrastructure</a:t>
            </a:r>
            <a:endParaRPr lang="en-US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8153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we’ve covered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What the spectrum is</a:t>
            </a:r>
          </a:p>
          <a:p>
            <a:r>
              <a:rPr lang="en-US" dirty="0" smtClean="0"/>
              <a:t>How spectrum is divided/shared</a:t>
            </a:r>
          </a:p>
          <a:p>
            <a:r>
              <a:rPr lang="en-US" dirty="0" smtClean="0"/>
              <a:t>Protocols used to actually make the sharing work</a:t>
            </a:r>
          </a:p>
          <a:p>
            <a:r>
              <a:rPr lang="en-US" dirty="0" smtClean="0"/>
              <a:t>Basic communication methods of mobile devices</a:t>
            </a:r>
          </a:p>
          <a:p>
            <a:r>
              <a:rPr lang="en-US" dirty="0" smtClean="0"/>
              <a:t>Problems that can exist with wireless communication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2364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1008</TotalTime>
  <Words>836</Words>
  <Application>Microsoft Macintosh PowerPoint</Application>
  <PresentationFormat>Widescreen</PresentationFormat>
  <Paragraphs>227</Paragraphs>
  <Slides>24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0" baseType="lpstr">
      <vt:lpstr>Calibri</vt:lpstr>
      <vt:lpstr>Calibri Light</vt:lpstr>
      <vt:lpstr>Tahoma</vt:lpstr>
      <vt:lpstr>Times New Roman</vt:lpstr>
      <vt:lpstr>Arial</vt:lpstr>
      <vt:lpstr>Office Theme</vt:lpstr>
      <vt:lpstr>Back to Signal</vt:lpstr>
      <vt:lpstr>Review</vt:lpstr>
      <vt:lpstr>Space Division Multiple Access</vt:lpstr>
      <vt:lpstr>PowerPoint Presentation</vt:lpstr>
      <vt:lpstr>Big Advantages of each:</vt:lpstr>
      <vt:lpstr>Problems</vt:lpstr>
      <vt:lpstr>Where do we use them?</vt:lpstr>
      <vt:lpstr>Mobile Infrastructure</vt:lpstr>
      <vt:lpstr>What we’ve covered</vt:lpstr>
      <vt:lpstr>Where we’re going next</vt:lpstr>
      <vt:lpstr>MS Mobility</vt:lpstr>
      <vt:lpstr>Pieces to the Network</vt:lpstr>
      <vt:lpstr>PowerPoint Presentation</vt:lpstr>
      <vt:lpstr>Outbound Connections</vt:lpstr>
      <vt:lpstr>PSTN</vt:lpstr>
      <vt:lpstr>Local Exchange Carrier</vt:lpstr>
      <vt:lpstr>Switching</vt:lpstr>
      <vt:lpstr>What makes a phone number</vt:lpstr>
      <vt:lpstr>Special Country Codes</vt:lpstr>
      <vt:lpstr>Extensions</vt:lpstr>
      <vt:lpstr>Overall Connections</vt:lpstr>
      <vt:lpstr>Trunks Around the World</vt:lpstr>
      <vt:lpstr>How Connections Are Sold</vt:lpstr>
      <vt:lpstr>Backhaul Carrier Equipment</vt:lpstr>
    </vt:vector>
  </TitlesOfParts>
  <Company/>
  <LinksUpToDate>false</LinksUpToDate>
  <SharedDoc>false</SharedDoc>
  <HyperlinksChanged>false</HyperlinksChanged>
  <AppVersion>15.0036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Multi-Division Cont</dc:title>
  <dc:creator>Cronin, Kyle</dc:creator>
  <cp:lastModifiedBy>Cronin, Kyle</cp:lastModifiedBy>
  <cp:revision>53</cp:revision>
  <dcterms:created xsi:type="dcterms:W3CDTF">2015-09-29T20:53:44Z</dcterms:created>
  <dcterms:modified xsi:type="dcterms:W3CDTF">2017-10-04T15:48:00Z</dcterms:modified>
</cp:coreProperties>
</file>