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94620"/>
  </p:normalViewPr>
  <p:slideViewPr>
    <p:cSldViewPr snapToGrid="0" snapToObjects="1">
      <p:cViewPr varScale="1">
        <p:scale>
          <a:sx n="158" d="100"/>
          <a:sy n="158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4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1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7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2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5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6850-82EF-324A-9E9C-294AFF240F2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338AF-30F1-AA41-9CBC-C68ADAFD6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ubmarinecablemap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ngadget.com/2015/09/30/freevolt-free-energy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Telephone Infrastructure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6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Mile – Carrier to customer</a:t>
            </a:r>
          </a:p>
          <a:p>
            <a:r>
              <a:rPr lang="en-US" dirty="0" smtClean="0"/>
              <a:t>Trunks – link between LEC offices</a:t>
            </a:r>
          </a:p>
          <a:p>
            <a:pPr lvl="1"/>
            <a:r>
              <a:rPr lang="en-US" dirty="0" smtClean="0"/>
              <a:t>Can be T1, T3, ATM, </a:t>
            </a:r>
            <a:r>
              <a:rPr lang="en-US" dirty="0" smtClean="0"/>
              <a:t>Ethernet</a:t>
            </a:r>
          </a:p>
          <a:p>
            <a:endParaRPr lang="en-US" dirty="0" smtClean="0"/>
          </a:p>
          <a:p>
            <a:r>
              <a:rPr lang="en-US" dirty="0" smtClean="0"/>
              <a:t>PRI- Connection to an outside voice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4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Trunks Around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Fiber optic cabling crosses all over the US</a:t>
            </a:r>
          </a:p>
          <a:p>
            <a:r>
              <a:rPr lang="en-US" dirty="0" smtClean="0"/>
              <a:t>Also under oceans</a:t>
            </a:r>
          </a:p>
          <a:p>
            <a:r>
              <a:rPr lang="en-US" dirty="0" smtClean="0"/>
              <a:t>Super high bandwidth- upwards of 100gb/s</a:t>
            </a:r>
          </a:p>
          <a:p>
            <a:r>
              <a:rPr lang="en-US" dirty="0" smtClean="0">
                <a:hlinkClick r:id="rId2"/>
              </a:rPr>
              <a:t>http://www.submarinecablemap.com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4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Connections Are Sold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T1 – 1.5 Mbps</a:t>
            </a:r>
          </a:p>
          <a:p>
            <a:pPr lvl="1"/>
            <a:r>
              <a:rPr lang="en-US" dirty="0" smtClean="0"/>
              <a:t>Phasing out for the most part</a:t>
            </a:r>
          </a:p>
          <a:p>
            <a:r>
              <a:rPr lang="en-US" dirty="0" smtClean="0"/>
              <a:t>T3/DS3  - 45Mbps, but often sold as fractional links</a:t>
            </a:r>
          </a:p>
          <a:p>
            <a:r>
              <a:rPr lang="en-US" dirty="0" err="1" smtClean="0"/>
              <a:t>OCn</a:t>
            </a:r>
            <a:r>
              <a:rPr lang="en-US" dirty="0" smtClean="0"/>
              <a:t> – Optical Carrier  (SONET) </a:t>
            </a:r>
          </a:p>
          <a:p>
            <a:pPr lvl="1"/>
            <a:r>
              <a:rPr lang="en-US" dirty="0" smtClean="0"/>
              <a:t>OC1</a:t>
            </a:r>
          </a:p>
          <a:p>
            <a:pPr lvl="1"/>
            <a:r>
              <a:rPr lang="en-US" dirty="0" smtClean="0"/>
              <a:t>OC3</a:t>
            </a:r>
          </a:p>
          <a:p>
            <a:pPr lvl="1"/>
            <a:r>
              <a:rPr lang="en-US" dirty="0" smtClean="0"/>
              <a:t>OC</a:t>
            </a:r>
            <a:r>
              <a:rPr lang="is-IS" dirty="0" smtClean="0"/>
              <a:t>…    n = 51.84 Mbps</a:t>
            </a:r>
          </a:p>
          <a:p>
            <a:pPr lvl="1"/>
            <a:r>
              <a:rPr lang="is-IS" dirty="0" smtClean="0"/>
              <a:t>OC192 </a:t>
            </a:r>
          </a:p>
          <a:p>
            <a:pPr lvl="1"/>
            <a:r>
              <a:rPr lang="is-IS" dirty="0" smtClean="0"/>
              <a:t>OC-768, about 40Gbps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063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Backhaul Carrier Equipment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965" y="4780146"/>
            <a:ext cx="7669306" cy="26698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2100"/>
            <a:ext cx="5257800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0" y="1527170"/>
            <a:ext cx="6121400" cy="3171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510" y="2207327"/>
            <a:ext cx="69342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PSTN</a:t>
            </a:r>
          </a:p>
          <a:p>
            <a:pPr lvl="1"/>
            <a:r>
              <a:rPr lang="en-US" dirty="0" smtClean="0"/>
              <a:t>Connection types</a:t>
            </a:r>
          </a:p>
          <a:p>
            <a:pPr lvl="1"/>
            <a:r>
              <a:rPr lang="en-US" dirty="0" smtClean="0"/>
              <a:t>How calls are routed</a:t>
            </a:r>
          </a:p>
          <a:p>
            <a:pPr lvl="1"/>
            <a:r>
              <a:rPr lang="en-US" dirty="0" smtClean="0"/>
              <a:t>Who handles carrying these signals</a:t>
            </a:r>
          </a:p>
          <a:p>
            <a:r>
              <a:rPr lang="en-US" dirty="0" smtClean="0"/>
              <a:t>What do you shop for when connecting to the world?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9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talked a ton about signal modulation</a:t>
            </a:r>
          </a:p>
          <a:p>
            <a:r>
              <a:rPr lang="en-US" dirty="0" smtClean="0">
                <a:hlinkClick r:id="rId2"/>
              </a:rPr>
              <a:t>http://www.engadget.com/2015/09/30/freevolt-free-energy/</a:t>
            </a:r>
            <a:endParaRPr lang="en-US" dirty="0" smtClean="0"/>
          </a:p>
          <a:p>
            <a:r>
              <a:rPr lang="en-US" dirty="0" smtClean="0"/>
              <a:t>Pieces of a cellular network</a:t>
            </a:r>
          </a:p>
          <a:p>
            <a:pPr lvl="1"/>
            <a:r>
              <a:rPr lang="en-US" dirty="0" smtClean="0"/>
              <a:t>HLR/VLR Location Registers</a:t>
            </a:r>
          </a:p>
          <a:p>
            <a:pPr lvl="1"/>
            <a:r>
              <a:rPr lang="en-US" dirty="0" smtClean="0"/>
              <a:t>Base Station Controller</a:t>
            </a:r>
          </a:p>
          <a:p>
            <a:pPr lvl="1"/>
            <a:r>
              <a:rPr lang="en-US" dirty="0" smtClean="0"/>
              <a:t>Authentication and Equipment registration</a:t>
            </a:r>
          </a:p>
          <a:p>
            <a:pPr lvl="1"/>
            <a:r>
              <a:rPr lang="en-US" dirty="0" smtClean="0"/>
              <a:t>Gateway out to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2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Switched Telephone Network</a:t>
            </a:r>
          </a:p>
          <a:p>
            <a:r>
              <a:rPr lang="en-US" dirty="0" smtClean="0"/>
              <a:t>POTS</a:t>
            </a:r>
          </a:p>
          <a:p>
            <a:r>
              <a:rPr lang="en-US" dirty="0" smtClean="0"/>
              <a:t>Standard phone calls sort of system</a:t>
            </a:r>
          </a:p>
          <a:p>
            <a:r>
              <a:rPr lang="en-US" dirty="0" smtClean="0"/>
              <a:t>Makes use of digital and analog switching</a:t>
            </a:r>
          </a:p>
          <a:p>
            <a:pPr lvl="1"/>
            <a:r>
              <a:rPr lang="en-US" dirty="0" smtClean="0"/>
              <a:t>Can be carried over </a:t>
            </a:r>
            <a:r>
              <a:rPr lang="en-US" dirty="0" err="1" smtClean="0"/>
              <a:t>ethernet</a:t>
            </a:r>
            <a:endParaRPr lang="en-US" dirty="0" smtClean="0"/>
          </a:p>
          <a:p>
            <a:pPr lvl="1"/>
            <a:r>
              <a:rPr lang="en-US" dirty="0" smtClean="0"/>
              <a:t>Most cellular towers now carry signal over </a:t>
            </a:r>
            <a:r>
              <a:rPr lang="en-US" dirty="0" err="1" smtClean="0"/>
              <a:t>ethernet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6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Exchange Carrier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final mile in delivering phone service</a:t>
            </a:r>
          </a:p>
          <a:p>
            <a:r>
              <a:rPr lang="en-US" dirty="0" smtClean="0"/>
              <a:t>Most companies called ‘Baby Bells’ </a:t>
            </a:r>
          </a:p>
          <a:p>
            <a:pPr lvl="1"/>
            <a:r>
              <a:rPr lang="en-US" dirty="0" smtClean="0"/>
              <a:t>Split up Bell phone company</a:t>
            </a:r>
          </a:p>
          <a:p>
            <a:r>
              <a:rPr lang="en-US" dirty="0" smtClean="0"/>
              <a:t>Handle internal/local calls</a:t>
            </a:r>
          </a:p>
          <a:p>
            <a:pPr lvl="1"/>
            <a:r>
              <a:rPr lang="en-US" dirty="0" smtClean="0"/>
              <a:t>Route long distance calls outside of their network</a:t>
            </a:r>
          </a:p>
          <a:p>
            <a:r>
              <a:rPr lang="en-US" dirty="0" smtClean="0"/>
              <a:t>When calls leave this internal network, we get long distance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1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two digital or analog circuits for talking</a:t>
            </a:r>
          </a:p>
          <a:p>
            <a:r>
              <a:rPr lang="en-US" dirty="0" smtClean="0"/>
              <a:t>Now digital (in most places)</a:t>
            </a:r>
          </a:p>
          <a:p>
            <a:pPr lvl="1"/>
            <a:r>
              <a:rPr lang="en-US" dirty="0" smtClean="0"/>
              <a:t>Carry data and voice now</a:t>
            </a:r>
          </a:p>
          <a:p>
            <a:r>
              <a:rPr lang="en-US" dirty="0" smtClean="0"/>
              <a:t>Makes decisions if data is local or not</a:t>
            </a:r>
          </a:p>
          <a:p>
            <a:pPr lvl="1"/>
            <a:r>
              <a:rPr lang="en-US" dirty="0" smtClean="0"/>
              <a:t>Uplinks data on a trunk to another carrier</a:t>
            </a:r>
          </a:p>
          <a:p>
            <a:r>
              <a:rPr lang="en-US" dirty="0" smtClean="0"/>
              <a:t>Area codes are used to determine location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956" y="3329641"/>
            <a:ext cx="5084091" cy="35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4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phone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Country code</a:t>
            </a:r>
          </a:p>
          <a:p>
            <a:pPr lvl="1"/>
            <a:r>
              <a:rPr lang="en-US" dirty="0" smtClean="0"/>
              <a:t>Usually prefixed with a +</a:t>
            </a:r>
          </a:p>
          <a:p>
            <a:pPr lvl="1"/>
            <a:r>
              <a:rPr lang="en-US" dirty="0" smtClean="0"/>
              <a:t>1 for us &amp; Canada</a:t>
            </a:r>
          </a:p>
          <a:p>
            <a:pPr lvl="1"/>
            <a:r>
              <a:rPr lang="en-US" dirty="0" smtClean="0"/>
              <a:t>44 for UK</a:t>
            </a:r>
          </a:p>
          <a:p>
            <a:r>
              <a:rPr lang="en-US" dirty="0" smtClean="0"/>
              <a:t>Regional numbering plan</a:t>
            </a:r>
          </a:p>
          <a:p>
            <a:pPr lvl="1"/>
            <a:r>
              <a:rPr lang="en-US" dirty="0" smtClean="0"/>
              <a:t>North American Numbering Plan</a:t>
            </a:r>
          </a:p>
          <a:p>
            <a:pPr lvl="1"/>
            <a:r>
              <a:rPr lang="en-US" dirty="0" smtClean="0"/>
              <a:t>Area codes!</a:t>
            </a:r>
          </a:p>
          <a:p>
            <a:pPr lvl="1"/>
            <a:r>
              <a:rPr lang="en-US" dirty="0" smtClean="0"/>
              <a:t>Fixed 3 digital in US &amp; Canada</a:t>
            </a:r>
          </a:p>
          <a:p>
            <a:pPr lvl="1"/>
            <a:r>
              <a:rPr lang="en-US" dirty="0" smtClean="0"/>
              <a:t>Varies between 2-5 in UK, Germany, Austria</a:t>
            </a:r>
          </a:p>
          <a:p>
            <a:r>
              <a:rPr lang="en-US" dirty="0" smtClean="0"/>
              <a:t>Next part is for subscriber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Subscriber can identify carrier</a:t>
            </a:r>
          </a:p>
          <a:p>
            <a:pPr lvl="1"/>
            <a:r>
              <a:rPr lang="en-US" dirty="0" smtClean="0"/>
              <a:t>Not always, but often</a:t>
            </a:r>
          </a:p>
          <a:p>
            <a:r>
              <a:rPr lang="en-US" dirty="0" smtClean="0"/>
              <a:t>Typically, subscriber is broken into</a:t>
            </a:r>
          </a:p>
          <a:p>
            <a:pPr lvl="1"/>
            <a:r>
              <a:rPr lang="en-US" dirty="0" smtClean="0"/>
              <a:t>Few digits for the geographic area/exchange</a:t>
            </a:r>
          </a:p>
          <a:p>
            <a:pPr lvl="1"/>
            <a:r>
              <a:rPr lang="en-US" dirty="0" smtClean="0"/>
              <a:t>Last few digits for the specific person</a:t>
            </a:r>
          </a:p>
          <a:p>
            <a:r>
              <a:rPr lang="en-US" dirty="0" smtClean="0"/>
              <a:t>(605) 256 5849</a:t>
            </a:r>
          </a:p>
          <a:p>
            <a:r>
              <a:rPr lang="en-US" dirty="0" smtClean="0"/>
              <a:t>605 256 5849</a:t>
            </a:r>
          </a:p>
          <a:p>
            <a:r>
              <a:rPr lang="en-US" dirty="0" smtClean="0"/>
              <a:t>+1 605 256 5849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List_of_North_American_Numbering_Plan_area_codes#United_States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717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Country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Satellite phone systems</a:t>
            </a:r>
          </a:p>
          <a:p>
            <a:pPr lvl="1"/>
            <a:r>
              <a:rPr lang="en-US" dirty="0" smtClean="0"/>
              <a:t>Use a different country code</a:t>
            </a:r>
            <a:r>
              <a:rPr lang="is-IS" dirty="0" smtClean="0"/>
              <a:t>…. </a:t>
            </a:r>
            <a:r>
              <a:rPr lang="en-US" dirty="0" smtClean="0"/>
              <a:t>B</a:t>
            </a:r>
            <a:r>
              <a:rPr lang="is-IS" dirty="0" smtClean="0"/>
              <a:t>ecause geography</a:t>
            </a:r>
          </a:p>
          <a:p>
            <a:r>
              <a:rPr lang="en-US" dirty="0"/>
              <a:t>Inmarsat: +</a:t>
            </a:r>
            <a:r>
              <a:rPr lang="en-US" dirty="0" smtClean="0"/>
              <a:t>870</a:t>
            </a:r>
          </a:p>
          <a:p>
            <a:r>
              <a:rPr lang="en-US" dirty="0"/>
              <a:t>+888 - international disaster relief </a:t>
            </a:r>
            <a:r>
              <a:rPr lang="en-US" dirty="0" smtClean="0"/>
              <a:t>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4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PBX -&gt; private branch exchange</a:t>
            </a:r>
          </a:p>
          <a:p>
            <a:r>
              <a:rPr lang="en-US" dirty="0" smtClean="0"/>
              <a:t>Run a phone switch within a particular network</a:t>
            </a:r>
          </a:p>
          <a:p>
            <a:r>
              <a:rPr lang="en-US" dirty="0" smtClean="0"/>
              <a:t>Basically: uplinks to Local Exchange handle outbound calls</a:t>
            </a:r>
          </a:p>
          <a:p>
            <a:r>
              <a:rPr lang="en-US" dirty="0" smtClean="0"/>
              <a:t>Calls routed internally don’t touch outside</a:t>
            </a:r>
          </a:p>
          <a:p>
            <a:pPr lvl="1"/>
            <a:r>
              <a:rPr lang="en-US" dirty="0" smtClean="0"/>
              <a:t>Can save tons of money!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436</Words>
  <Application>Microsoft Macintosh PowerPoint</Application>
  <PresentationFormat>Widescreen</PresentationFormat>
  <Paragraphs>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Office Theme</vt:lpstr>
      <vt:lpstr>Telephone Infrastructure</vt:lpstr>
      <vt:lpstr>Today’s Topics</vt:lpstr>
      <vt:lpstr>Review</vt:lpstr>
      <vt:lpstr>PSTN</vt:lpstr>
      <vt:lpstr>Local Exchange Carrier</vt:lpstr>
      <vt:lpstr>Switching</vt:lpstr>
      <vt:lpstr>What makes a phone number</vt:lpstr>
      <vt:lpstr>Special Country Codes</vt:lpstr>
      <vt:lpstr>Extensions</vt:lpstr>
      <vt:lpstr>Overall Connections</vt:lpstr>
      <vt:lpstr>Trunks Around the World</vt:lpstr>
      <vt:lpstr>How Connections Are Sold</vt:lpstr>
      <vt:lpstr>Backhaul Carrier Equipment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Telephone Infrastructure</dc:title>
  <dc:creator>Cronin, Kyle</dc:creator>
  <cp:lastModifiedBy>Cronin, Kyle</cp:lastModifiedBy>
  <cp:revision>39</cp:revision>
  <dcterms:created xsi:type="dcterms:W3CDTF">2015-10-05T02:41:52Z</dcterms:created>
  <dcterms:modified xsi:type="dcterms:W3CDTF">2016-09-27T20:43:32Z</dcterms:modified>
</cp:coreProperties>
</file>