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4" r:id="rId6"/>
    <p:sldId id="266" r:id="rId7"/>
    <p:sldId id="267" r:id="rId8"/>
    <p:sldId id="260" r:id="rId9"/>
    <p:sldId id="261" r:id="rId10"/>
    <p:sldId id="263" r:id="rId11"/>
    <p:sldId id="262" r:id="rId12"/>
    <p:sldId id="265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82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C63B0-319F-D042-9C09-A18D7BF17B8A}" type="datetimeFigureOut">
              <a:rPr lang="en-US" smtClean="0"/>
              <a:t>10/7/15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2DE03-7335-EA4D-A72C-A51EAEF2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10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DE03-7335-EA4D-A72C-A51EAEF248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4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DE03-7335-EA4D-A72C-A51EAEF248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5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6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5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2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0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9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3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D218D-1C96-9141-A8C6-06E0D22414FF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2A8F4-DCA6-3349-9396-45FC614B0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7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3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 from GSM and CDMA</a:t>
            </a:r>
          </a:p>
          <a:p>
            <a:r>
              <a:rPr lang="en-US" dirty="0" smtClean="0"/>
              <a:t>Entirely IP based system</a:t>
            </a:r>
          </a:p>
          <a:p>
            <a:r>
              <a:rPr lang="en-US" dirty="0" smtClean="0"/>
              <a:t>See around 20 different bands of frequency around the world</a:t>
            </a:r>
          </a:p>
          <a:p>
            <a:r>
              <a:rPr lang="en-US" dirty="0" smtClean="0"/>
              <a:t>Dynamic channel bandwidth</a:t>
            </a:r>
          </a:p>
          <a:p>
            <a:pPr lvl="1"/>
            <a:r>
              <a:rPr lang="en-US" dirty="0" smtClean="0"/>
              <a:t>Designed to migrate from old technologies</a:t>
            </a:r>
          </a:p>
          <a:p>
            <a:r>
              <a:rPr lang="en-US" dirty="0" smtClean="0"/>
              <a:t>Uses TDD and FDD &lt;-for uplink</a:t>
            </a:r>
          </a:p>
          <a:p>
            <a:r>
              <a:rPr lang="en-US" dirty="0" smtClean="0"/>
              <a:t>Cell size can be between 30 feet and 62 miles</a:t>
            </a:r>
          </a:p>
          <a:p>
            <a:r>
              <a:rPr lang="en-US" dirty="0" smtClean="0"/>
              <a:t>At least 200 active clients/5MHz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4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LTE Legacy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CDMA, GSM use circuit switching for voice calls</a:t>
            </a:r>
          </a:p>
          <a:p>
            <a:pPr lvl="1"/>
            <a:r>
              <a:rPr lang="en-US" dirty="0" smtClean="0"/>
              <a:t>Dedicated physical (or digital) path</a:t>
            </a:r>
          </a:p>
          <a:p>
            <a:pPr lvl="1"/>
            <a:r>
              <a:rPr lang="en-US" dirty="0" smtClean="0"/>
              <a:t>Not using packets</a:t>
            </a:r>
          </a:p>
          <a:p>
            <a:r>
              <a:rPr lang="en-US" dirty="0" smtClean="0"/>
              <a:t>LTE wants to be all IP/Packet based, so this is an issue</a:t>
            </a:r>
          </a:p>
          <a:p>
            <a:pPr lvl="1"/>
            <a:r>
              <a:rPr lang="en-US" dirty="0" err="1" smtClean="0"/>
              <a:t>VoLTE</a:t>
            </a:r>
            <a:r>
              <a:rPr lang="en-US" dirty="0" smtClean="0"/>
              <a:t>   &lt;- voice over LTE   &lt;- Your phone probably/maybe supports this!</a:t>
            </a:r>
          </a:p>
          <a:p>
            <a:pPr lvl="2"/>
            <a:r>
              <a:rPr lang="en-US" dirty="0" smtClean="0"/>
              <a:t>Legit, very clear voice signal, 6-way calling</a:t>
            </a:r>
          </a:p>
          <a:p>
            <a:pPr lvl="2"/>
            <a:r>
              <a:rPr lang="en-US" dirty="0" smtClean="0"/>
              <a:t>Also includes video calling natively </a:t>
            </a:r>
          </a:p>
          <a:p>
            <a:pPr lvl="3"/>
            <a:r>
              <a:rPr lang="en-US" dirty="0" smtClean="0"/>
              <a:t>Verizon bills audio usage against airtime/minutes</a:t>
            </a:r>
          </a:p>
          <a:p>
            <a:pPr lvl="4"/>
            <a:r>
              <a:rPr lang="en-US" dirty="0" smtClean="0"/>
              <a:t>But not for the video stream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CSFB   &lt;-  Circuit switched fallback</a:t>
            </a:r>
          </a:p>
          <a:p>
            <a:pPr lvl="2"/>
            <a:r>
              <a:rPr lang="en-US" dirty="0" smtClean="0"/>
              <a:t>Consolation prize, we adapt circuits for LTE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7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LTE Has made handoffs </a:t>
            </a:r>
            <a:r>
              <a:rPr lang="en-US" dirty="0" err="1" smtClean="0"/>
              <a:t>intersting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can’t migrate from </a:t>
            </a:r>
            <a:r>
              <a:rPr lang="en-US" dirty="0" err="1" smtClean="0"/>
              <a:t>VoLTE</a:t>
            </a:r>
            <a:r>
              <a:rPr lang="en-US" dirty="0" smtClean="0"/>
              <a:t> to: anything else</a:t>
            </a:r>
          </a:p>
          <a:p>
            <a:r>
              <a:rPr lang="en-US" dirty="0" smtClean="0"/>
              <a:t>Migrating from “regular” LTE to CDMA calls?</a:t>
            </a:r>
          </a:p>
          <a:p>
            <a:pPr lvl="1"/>
            <a:r>
              <a:rPr lang="en-US" dirty="0" smtClean="0"/>
              <a:t>No problem, the circuit just redirects</a:t>
            </a:r>
          </a:p>
          <a:p>
            <a:r>
              <a:rPr lang="en-US" dirty="0" smtClean="0"/>
              <a:t>CDMA to LTE?</a:t>
            </a:r>
          </a:p>
          <a:p>
            <a:pPr lvl="1"/>
            <a:r>
              <a:rPr lang="en-US" dirty="0" smtClean="0"/>
              <a:t>Avoid the problem, just keep you on CDMA for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64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HLR and VLR are great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 home to ensure where we’re at</a:t>
            </a:r>
          </a:p>
          <a:p>
            <a:r>
              <a:rPr lang="en-US" dirty="0" smtClean="0"/>
              <a:t>But how do I even know you’re legit?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16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Authentication Center (AUC)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Authenticating devices is a big deal</a:t>
            </a:r>
          </a:p>
          <a:p>
            <a:pPr lvl="1"/>
            <a:r>
              <a:rPr lang="en-US" dirty="0" smtClean="0"/>
              <a:t>And everyone does it differently</a:t>
            </a:r>
          </a:p>
          <a:p>
            <a:r>
              <a:rPr lang="en-US" dirty="0" smtClean="0"/>
              <a:t>CDMA vs GSM</a:t>
            </a:r>
          </a:p>
          <a:p>
            <a:pPr lvl="1"/>
            <a:r>
              <a:rPr lang="en-US" dirty="0" smtClean="0"/>
              <a:t>The battle went on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GSM sort of Won</a:t>
            </a:r>
          </a:p>
          <a:p>
            <a:pPr lvl="1"/>
            <a:endParaRPr lang="is-I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68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GSM and LTE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 is based on a SIM card</a:t>
            </a:r>
          </a:p>
          <a:p>
            <a:pPr lvl="1"/>
            <a:r>
              <a:rPr lang="en-US" dirty="0" smtClean="0"/>
              <a:t>Not necessarily the device</a:t>
            </a:r>
          </a:p>
          <a:p>
            <a:r>
              <a:rPr lang="en-US" dirty="0" smtClean="0"/>
              <a:t>This means: we can swap cards and our device *should* move</a:t>
            </a:r>
          </a:p>
          <a:p>
            <a:pPr lvl="1"/>
            <a:r>
              <a:rPr lang="en-US" dirty="0" smtClean="0"/>
              <a:t>This is the case with Spring &amp; AT&amp;T + most of Europe</a:t>
            </a:r>
          </a:p>
          <a:p>
            <a:pPr lvl="1"/>
            <a:r>
              <a:rPr lang="en-US" dirty="0" smtClean="0"/>
              <a:t>Networks mixed with LTE and GSM</a:t>
            </a:r>
          </a:p>
          <a:p>
            <a:r>
              <a:rPr lang="en-US" dirty="0" smtClean="0"/>
              <a:t>Verizon is a bit different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It’s a mix of LTE and CDMA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89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CDMA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white-list CDMA devices for authentication</a:t>
            </a:r>
          </a:p>
          <a:p>
            <a:r>
              <a:rPr lang="en-US" dirty="0" smtClean="0"/>
              <a:t>CDMA Devices have an ESN (but technically now use MEID)</a:t>
            </a:r>
          </a:p>
          <a:p>
            <a:pPr lvl="1"/>
            <a:r>
              <a:rPr lang="en-US" dirty="0" smtClean="0"/>
              <a:t>Electronic Serial Number</a:t>
            </a:r>
          </a:p>
          <a:p>
            <a:r>
              <a:rPr lang="en-US" dirty="0" smtClean="0"/>
              <a:t>Made up from:</a:t>
            </a:r>
          </a:p>
          <a:p>
            <a:pPr lvl="1"/>
            <a:r>
              <a:rPr lang="en-US" dirty="0" smtClean="0"/>
              <a:t>14 bits of manufacturer code</a:t>
            </a:r>
          </a:p>
          <a:p>
            <a:pPr lvl="1"/>
            <a:r>
              <a:rPr lang="en-US" dirty="0" smtClean="0"/>
              <a:t>18 bits of device identifiers (used to be 14)</a:t>
            </a:r>
          </a:p>
          <a:p>
            <a:pPr lvl="1"/>
            <a:r>
              <a:rPr lang="en-US" dirty="0" smtClean="0"/>
              <a:t>24 bits based on a SHA1 hash of MEID</a:t>
            </a:r>
          </a:p>
          <a:p>
            <a:pPr lvl="2"/>
            <a:r>
              <a:rPr lang="en-US" dirty="0" smtClean="0"/>
              <a:t>MEID literally is a MAC address counterpart	</a:t>
            </a:r>
          </a:p>
          <a:p>
            <a:pPr lvl="2"/>
            <a:r>
              <a:rPr lang="en-US" dirty="0" smtClean="0"/>
              <a:t>Region code, manufacturer code, and serial number in hex</a:t>
            </a:r>
          </a:p>
          <a:p>
            <a:r>
              <a:rPr lang="en-US" dirty="0" smtClean="0"/>
              <a:t>Now we technically use “</a:t>
            </a:r>
            <a:r>
              <a:rPr lang="en-US" dirty="0" err="1" smtClean="0"/>
              <a:t>pESN</a:t>
            </a:r>
            <a:r>
              <a:rPr lang="en-US" dirty="0" smtClean="0"/>
              <a:t>” </a:t>
            </a:r>
            <a:r>
              <a:rPr lang="en-US" dirty="0" err="1" smtClean="0"/>
              <a:t>psuedo</a:t>
            </a:r>
            <a:r>
              <a:rPr lang="en-US" dirty="0" smtClean="0"/>
              <a:t> ESN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38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ESN -&gt; you’ll never find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the </a:t>
            </a:r>
            <a:r>
              <a:rPr lang="en-US" dirty="0" err="1" smtClean="0"/>
              <a:t>pESN</a:t>
            </a:r>
            <a:r>
              <a:rPr lang="en-US" dirty="0" smtClean="0"/>
              <a:t> is a function of the MEID</a:t>
            </a:r>
          </a:p>
          <a:p>
            <a:pPr lvl="1"/>
            <a:r>
              <a:rPr lang="en-US" dirty="0" smtClean="0"/>
              <a:t>(We ran out of ESN’s long ago) </a:t>
            </a:r>
            <a:endParaRPr lang="en-US" dirty="0"/>
          </a:p>
          <a:p>
            <a:r>
              <a:rPr lang="en-US" dirty="0" smtClean="0"/>
              <a:t>CDMA networks store a random key (that the </a:t>
            </a:r>
            <a:r>
              <a:rPr lang="en-US" dirty="0" err="1" smtClean="0"/>
              <a:t>AcU</a:t>
            </a:r>
            <a:r>
              <a:rPr lang="en-US" dirty="0" smtClean="0"/>
              <a:t> &amp; device know)</a:t>
            </a:r>
          </a:p>
          <a:p>
            <a:pPr lvl="1"/>
            <a:r>
              <a:rPr lang="en-US" dirty="0" smtClean="0"/>
              <a:t>The key can rotate if needed  (called an a-key)</a:t>
            </a:r>
          </a:p>
          <a:p>
            <a:r>
              <a:rPr lang="en-US" dirty="0" smtClean="0"/>
              <a:t>BS sends phone &amp; </a:t>
            </a:r>
            <a:r>
              <a:rPr lang="en-US" dirty="0" err="1" smtClean="0"/>
              <a:t>AcU</a:t>
            </a:r>
            <a:r>
              <a:rPr lang="en-US" dirty="0" smtClean="0"/>
              <a:t> a random number  (MSC -&gt; VLR -&gt; HLR -&gt; </a:t>
            </a:r>
            <a:r>
              <a:rPr lang="en-US" dirty="0" err="1" smtClean="0"/>
              <a:t>AuC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Phone uses number (a-key) ESN + random number to calculate a value</a:t>
            </a:r>
          </a:p>
          <a:p>
            <a:pPr lvl="1"/>
            <a:r>
              <a:rPr lang="en-US" dirty="0" smtClean="0"/>
              <a:t>So does the </a:t>
            </a:r>
            <a:r>
              <a:rPr lang="en-US" dirty="0" err="1" smtClean="0"/>
              <a:t>AuC</a:t>
            </a:r>
            <a:endParaRPr lang="en-US" dirty="0" smtClean="0"/>
          </a:p>
          <a:p>
            <a:r>
              <a:rPr lang="en-US" dirty="0" smtClean="0"/>
              <a:t>Results of calculation sent to BS</a:t>
            </a:r>
          </a:p>
          <a:p>
            <a:pPr lvl="1"/>
            <a:r>
              <a:rPr lang="en-US" dirty="0" smtClean="0"/>
              <a:t>BS compares what device and </a:t>
            </a:r>
            <a:r>
              <a:rPr lang="en-US" dirty="0" err="1" smtClean="0"/>
              <a:t>AuC</a:t>
            </a:r>
            <a:r>
              <a:rPr lang="en-US" dirty="0" smtClean="0"/>
              <a:t> came up with</a:t>
            </a:r>
          </a:p>
          <a:p>
            <a:r>
              <a:rPr lang="en-US" dirty="0" smtClean="0"/>
              <a:t>A similar process is used to create an encryption key</a:t>
            </a:r>
          </a:p>
        </p:txBody>
      </p:sp>
    </p:spTree>
    <p:extLst>
      <p:ext uri="{BB962C8B-B14F-4D97-AF65-F5344CB8AC3E}">
        <p14:creationId xmlns:p14="http://schemas.microsoft.com/office/powerpoint/2010/main" val="643797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GSM -&gt; SIM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white-list SIM cards for authentication</a:t>
            </a:r>
          </a:p>
          <a:p>
            <a:r>
              <a:rPr lang="en-US" dirty="0" smtClean="0"/>
              <a:t>SIM cards have a K</a:t>
            </a:r>
            <a:r>
              <a:rPr lang="en-US" baseline="-25000" dirty="0" smtClean="0"/>
              <a:t>i</a:t>
            </a:r>
            <a:r>
              <a:rPr lang="en-US" dirty="0" smtClean="0"/>
              <a:t> key burned in at manufacture </a:t>
            </a:r>
          </a:p>
          <a:p>
            <a:pPr lvl="1"/>
            <a:r>
              <a:rPr lang="en-US" dirty="0" smtClean="0"/>
              <a:t>Value is also registered with the </a:t>
            </a:r>
            <a:r>
              <a:rPr lang="en-US" dirty="0" err="1" smtClean="0"/>
              <a:t>AuC</a:t>
            </a:r>
            <a:endParaRPr lang="en-US" dirty="0" smtClean="0"/>
          </a:p>
          <a:p>
            <a:r>
              <a:rPr lang="en-US" dirty="0" smtClean="0"/>
              <a:t>We then use the IMSI (identifies the carrier)</a:t>
            </a:r>
          </a:p>
          <a:p>
            <a:pPr lvl="1"/>
            <a:r>
              <a:rPr lang="en-US" dirty="0" smtClean="0"/>
              <a:t>With the K</a:t>
            </a:r>
            <a:r>
              <a:rPr lang="en-US" baseline="-25000" dirty="0" smtClean="0"/>
              <a:t>i</a:t>
            </a:r>
            <a:r>
              <a:rPr lang="en-US" dirty="0" smtClean="0"/>
              <a:t>  to create a challenge/response key K</a:t>
            </a:r>
            <a:r>
              <a:rPr lang="en-US" baseline="-25000" dirty="0" smtClean="0"/>
              <a:t>c</a:t>
            </a:r>
            <a:endParaRPr lang="en-US" dirty="0" smtClean="0"/>
          </a:p>
          <a:p>
            <a:r>
              <a:rPr lang="en-US" dirty="0" smtClean="0"/>
              <a:t>In essence-&gt; the device authenticates the network</a:t>
            </a:r>
          </a:p>
          <a:p>
            <a:pPr lvl="1"/>
            <a:r>
              <a:rPr lang="en-US" dirty="0" smtClean="0"/>
              <a:t>If the authentication is successful, we move on</a:t>
            </a:r>
          </a:p>
          <a:p>
            <a:r>
              <a:rPr lang="en-US" dirty="0" smtClean="0"/>
              <a:t>This is why GSM devices aren’t carrier specific, but SIM cards are</a:t>
            </a:r>
          </a:p>
          <a:p>
            <a:pPr lvl="1"/>
            <a:r>
              <a:rPr lang="en-US" dirty="0" smtClean="0"/>
              <a:t>This is also why GSM devices were [are] susceptible to </a:t>
            </a:r>
            <a:r>
              <a:rPr lang="en-US" dirty="0" err="1" smtClean="0"/>
              <a:t>MitM</a:t>
            </a:r>
            <a:r>
              <a:rPr lang="en-US" dirty="0" smtClean="0"/>
              <a:t>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0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Value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IMEI -&gt; International Mobile Station Equipment Identity</a:t>
            </a:r>
          </a:p>
          <a:p>
            <a:pPr lvl="1"/>
            <a:r>
              <a:rPr lang="en-US" dirty="0" smtClean="0"/>
              <a:t>Hardware identifier of GSM and LTE devices (not SIM cards)</a:t>
            </a:r>
            <a:endParaRPr lang="en-US" dirty="0"/>
          </a:p>
          <a:p>
            <a:r>
              <a:rPr lang="en-US" dirty="0" smtClean="0"/>
              <a:t>ICCID -&gt; Integrated Circuit Card Identifier</a:t>
            </a:r>
          </a:p>
          <a:p>
            <a:pPr lvl="1"/>
            <a:r>
              <a:rPr lang="en-US" dirty="0" smtClean="0"/>
              <a:t>Hardware serial number of a SIM card</a:t>
            </a:r>
          </a:p>
          <a:p>
            <a:r>
              <a:rPr lang="en-US" dirty="0" smtClean="0"/>
              <a:t>MEID -&gt; Mobile Equipment Identifier</a:t>
            </a:r>
          </a:p>
          <a:p>
            <a:pPr lvl="1"/>
            <a:r>
              <a:rPr lang="en-US" dirty="0" smtClean="0"/>
              <a:t>Used to identify a CDMA device</a:t>
            </a:r>
          </a:p>
          <a:p>
            <a:r>
              <a:rPr lang="en-US" dirty="0" smtClean="0"/>
              <a:t>IMSI -&gt; International Mobile Subscriber Identity</a:t>
            </a:r>
          </a:p>
          <a:p>
            <a:pPr lvl="1"/>
            <a:r>
              <a:rPr lang="en-US" dirty="0" smtClean="0"/>
              <a:t>Value that identifies a GSM or LTE carrier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4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Backhaul carriers bring data across regions</a:t>
            </a:r>
          </a:p>
          <a:p>
            <a:r>
              <a:rPr lang="en-US" dirty="0" smtClean="0"/>
              <a:t>Regional ‘last mile’ providers bring connections to end users</a:t>
            </a:r>
          </a:p>
          <a:p>
            <a:pPr lvl="1"/>
            <a:r>
              <a:rPr lang="en-US" dirty="0" smtClean="0"/>
              <a:t>Sometimes there’s crossover</a:t>
            </a:r>
          </a:p>
          <a:p>
            <a:r>
              <a:rPr lang="en-US" dirty="0" smtClean="0"/>
              <a:t>The phone system is old and constantly changing</a:t>
            </a:r>
          </a:p>
          <a:p>
            <a:r>
              <a:rPr lang="en-US" dirty="0" smtClean="0"/>
              <a:t>ISDN circuits are going away</a:t>
            </a:r>
          </a:p>
          <a:p>
            <a:pPr lvl="1"/>
            <a:r>
              <a:rPr lang="en-US" dirty="0" smtClean="0"/>
              <a:t>In favor of things like OC connections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1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Roaming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device is constantly looking for signals</a:t>
            </a:r>
          </a:p>
          <a:p>
            <a:pPr lvl="1"/>
            <a:r>
              <a:rPr lang="en-US" dirty="0" smtClean="0"/>
              <a:t>Once it finds one it registers it to a kernel table</a:t>
            </a:r>
          </a:p>
          <a:p>
            <a:pPr lvl="1"/>
            <a:r>
              <a:rPr lang="en-US" dirty="0" smtClean="0"/>
              <a:t>If signals get low, a relocation process beings in user space</a:t>
            </a:r>
          </a:p>
          <a:p>
            <a:r>
              <a:rPr lang="en-US" dirty="0" smtClean="0"/>
              <a:t>The new BS finds the HLR for device, authenticates</a:t>
            </a:r>
          </a:p>
          <a:p>
            <a:r>
              <a:rPr lang="en-US" dirty="0" smtClean="0"/>
              <a:t>Then we register </a:t>
            </a:r>
            <a:r>
              <a:rPr lang="en-US" dirty="0" smtClean="0"/>
              <a:t>in the VLR</a:t>
            </a:r>
            <a:r>
              <a:rPr lang="en-US" dirty="0" smtClean="0"/>
              <a:t>, authenticate there too</a:t>
            </a:r>
          </a:p>
          <a:p>
            <a:pPr lvl="1"/>
            <a:r>
              <a:rPr lang="en-US" dirty="0" smtClean="0"/>
              <a:t>Two way pointer is established in each registry</a:t>
            </a:r>
          </a:p>
          <a:p>
            <a:endParaRPr lang="en-US" dirty="0"/>
          </a:p>
          <a:p>
            <a:r>
              <a:rPr lang="en-US" dirty="0" smtClean="0"/>
              <a:t>How it works: beacons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3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BS is always sending out a beacon signal</a:t>
            </a:r>
          </a:p>
          <a:p>
            <a:pPr lvl="1"/>
            <a:r>
              <a:rPr lang="en-US" dirty="0" smtClean="0"/>
              <a:t>Hey, here I am!</a:t>
            </a:r>
          </a:p>
          <a:p>
            <a:r>
              <a:rPr lang="en-US" dirty="0" smtClean="0"/>
              <a:t>When devices begin to connect, they listen for beacons</a:t>
            </a:r>
          </a:p>
          <a:p>
            <a:endParaRPr lang="en-US" dirty="0"/>
          </a:p>
          <a:p>
            <a:r>
              <a:rPr lang="en-US" dirty="0" smtClean="0"/>
              <a:t>Notice how connecting to networks tends to take longer away from home?</a:t>
            </a:r>
          </a:p>
          <a:p>
            <a:pPr lvl="1"/>
            <a:r>
              <a:rPr lang="en-US" dirty="0" smtClean="0"/>
              <a:t>Getting off a plane?</a:t>
            </a:r>
          </a:p>
          <a:p>
            <a:pPr lvl="1"/>
            <a:r>
              <a:rPr lang="en-US" dirty="0" smtClean="0"/>
              <a:t>We have to find a beacon, register the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for Handoffs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a BS or MS can start a handoff in cellular networks</a:t>
            </a:r>
          </a:p>
          <a:p>
            <a:r>
              <a:rPr lang="en-US" dirty="0" smtClean="0"/>
              <a:t>Factors:</a:t>
            </a:r>
          </a:p>
          <a:p>
            <a:pPr lvl="1"/>
            <a:r>
              <a:rPr lang="en-US" dirty="0" smtClean="0"/>
              <a:t>Number of MS in a cell</a:t>
            </a:r>
          </a:p>
          <a:p>
            <a:pPr lvl="1"/>
            <a:r>
              <a:rPr lang="en-US" dirty="0" smtClean="0"/>
              <a:t>Number of MS moving from a cell</a:t>
            </a:r>
          </a:p>
          <a:p>
            <a:pPr lvl="1"/>
            <a:r>
              <a:rPr lang="en-US" dirty="0" smtClean="0"/>
              <a:t>Number of calls in the cell</a:t>
            </a:r>
          </a:p>
          <a:p>
            <a:pPr lvl="1"/>
            <a:r>
              <a:rPr lang="en-US" dirty="0" smtClean="0"/>
              <a:t>Number of MS moving into the cell</a:t>
            </a:r>
          </a:p>
          <a:p>
            <a:pPr lvl="1"/>
            <a:r>
              <a:rPr lang="en-US" dirty="0" smtClean="0"/>
              <a:t>Number of calls ending in a cell</a:t>
            </a:r>
          </a:p>
          <a:p>
            <a:pPr lvl="1"/>
            <a:r>
              <a:rPr lang="en-US" dirty="0" smtClean="0"/>
              <a:t>Number of calls handed off to others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8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Handoff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 Handoff</a:t>
            </a:r>
          </a:p>
          <a:p>
            <a:pPr lvl="1"/>
            <a:r>
              <a:rPr lang="en-US" dirty="0" smtClean="0"/>
              <a:t>Works great with CDMA!</a:t>
            </a:r>
          </a:p>
          <a:p>
            <a:pPr lvl="1"/>
            <a:r>
              <a:rPr lang="en-US" dirty="0" smtClean="0"/>
              <a:t>We can overlap signals, no issue talking</a:t>
            </a:r>
          </a:p>
          <a:p>
            <a:pPr lvl="1"/>
            <a:r>
              <a:rPr lang="en-US" dirty="0" smtClean="0"/>
              <a:t>Just need to exchange codes</a:t>
            </a:r>
          </a:p>
          <a:p>
            <a:r>
              <a:rPr lang="en-US" dirty="0" smtClean="0"/>
              <a:t>Hard Handoff</a:t>
            </a:r>
          </a:p>
          <a:p>
            <a:pPr lvl="1"/>
            <a:r>
              <a:rPr lang="en-US" dirty="0" smtClean="0"/>
              <a:t>Signals must be cut first</a:t>
            </a:r>
          </a:p>
          <a:p>
            <a:pPr lvl="1"/>
            <a:r>
              <a:rPr lang="en-US" dirty="0" smtClean="0"/>
              <a:t>TDMA and FDMA use this</a:t>
            </a:r>
          </a:p>
          <a:p>
            <a:pPr lvl="1"/>
            <a:r>
              <a:rPr lang="en-US" dirty="0" smtClean="0"/>
              <a:t>Generally a quick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3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Handoff vs Roam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hit another MSC, we’re roaming</a:t>
            </a:r>
          </a:p>
          <a:p>
            <a:pPr lvl="1"/>
            <a:r>
              <a:rPr lang="en-US" dirty="0" smtClean="0"/>
              <a:t>Remember MSC’s use circuit technology generally</a:t>
            </a:r>
          </a:p>
          <a:p>
            <a:pPr lvl="2"/>
            <a:r>
              <a:rPr lang="en-US" dirty="0" smtClean="0"/>
              <a:t>As opposed to IP/packet</a:t>
            </a:r>
          </a:p>
          <a:p>
            <a:pPr lvl="1"/>
            <a:r>
              <a:rPr lang="en-US" dirty="0" smtClean="0"/>
              <a:t>Therefore they must trunk if we move from one to another</a:t>
            </a:r>
          </a:p>
          <a:p>
            <a:r>
              <a:rPr lang="en-US" dirty="0" smtClean="0"/>
              <a:t>Generally GSM/CDMA specific</a:t>
            </a:r>
          </a:p>
          <a:p>
            <a:r>
              <a:rPr lang="en-US" dirty="0" smtClean="0"/>
              <a:t>We’ll come back to roaming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5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old standards in the US     &lt;- used to manage handoffs</a:t>
            </a:r>
          </a:p>
          <a:p>
            <a:pPr lvl="1"/>
            <a:r>
              <a:rPr lang="en-US" dirty="0" smtClean="0"/>
              <a:t>Advanced Mobile Phone System (AMPS)</a:t>
            </a:r>
          </a:p>
          <a:p>
            <a:pPr lvl="2"/>
            <a:r>
              <a:rPr lang="en-US" dirty="0" smtClean="0"/>
              <a:t>True first cellular system</a:t>
            </a:r>
          </a:p>
          <a:p>
            <a:pPr lvl="2"/>
            <a:r>
              <a:rPr lang="en-US" dirty="0" smtClean="0"/>
              <a:t>Used FDMA</a:t>
            </a:r>
          </a:p>
          <a:p>
            <a:pPr lvl="2"/>
            <a:r>
              <a:rPr lang="en-US" dirty="0" smtClean="0"/>
              <a:t>Older analog system finally shutdown</a:t>
            </a:r>
          </a:p>
          <a:p>
            <a:pPr lvl="1"/>
            <a:r>
              <a:rPr lang="en-US" dirty="0" smtClean="0"/>
              <a:t>Cellular Digital Packet Data (CDPD)</a:t>
            </a:r>
          </a:p>
          <a:p>
            <a:pPr lvl="2"/>
            <a:r>
              <a:rPr lang="en-US" dirty="0" smtClean="0"/>
              <a:t>Also phased out</a:t>
            </a:r>
          </a:p>
          <a:p>
            <a:pPr lvl="2"/>
            <a:r>
              <a:rPr lang="en-US" dirty="0" smtClean="0"/>
              <a:t>Used by AT&amp;T a wee bit</a:t>
            </a:r>
          </a:p>
          <a:p>
            <a:pPr lvl="2"/>
            <a:r>
              <a:rPr lang="en-US" dirty="0" smtClean="0"/>
              <a:t>Used by public safety 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4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CDMA2000</a:t>
            </a:r>
          </a:p>
          <a:p>
            <a:pPr lvl="1"/>
            <a:r>
              <a:rPr lang="en-US" dirty="0" smtClean="0"/>
              <a:t>Three primary modes</a:t>
            </a:r>
          </a:p>
          <a:p>
            <a:pPr lvl="1"/>
            <a:r>
              <a:rPr lang="en-US" dirty="0" smtClean="0"/>
              <a:t>1X- basically, 1X the bandwidth</a:t>
            </a:r>
          </a:p>
          <a:p>
            <a:pPr lvl="2"/>
            <a:r>
              <a:rPr lang="en-US" dirty="0" smtClean="0"/>
              <a:t>Whopping 153 kb/s</a:t>
            </a:r>
          </a:p>
          <a:p>
            <a:pPr lvl="1"/>
            <a:r>
              <a:rPr lang="en-US" dirty="0" smtClean="0"/>
              <a:t>1xEV-DO</a:t>
            </a:r>
          </a:p>
          <a:p>
            <a:pPr lvl="2"/>
            <a:r>
              <a:rPr lang="en-US" dirty="0" smtClean="0"/>
              <a:t>Hybrid of CDMA and TDMA</a:t>
            </a:r>
          </a:p>
          <a:p>
            <a:pPr lvl="2"/>
            <a:r>
              <a:rPr lang="en-US" dirty="0" smtClean="0"/>
              <a:t>Likely what we think of with 3G</a:t>
            </a:r>
          </a:p>
          <a:p>
            <a:pPr lvl="2"/>
            <a:r>
              <a:rPr lang="en-US" dirty="0" smtClean="0"/>
              <a:t>Can operate up to around 14Mb/s (but no US carrier will install it)</a:t>
            </a:r>
          </a:p>
          <a:p>
            <a:pPr lvl="2"/>
            <a:r>
              <a:rPr lang="en-US" dirty="0" smtClean="0"/>
              <a:t>Usually bursts around 2-3Mb/s though</a:t>
            </a:r>
          </a:p>
          <a:p>
            <a:r>
              <a:rPr lang="en-US" dirty="0" smtClean="0"/>
              <a:t>Expected to be phased out by 2021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316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1022</Words>
  <Application>Microsoft Macintosh PowerPoint</Application>
  <PresentationFormat>Widescreen</PresentationFormat>
  <Paragraphs>159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Arial</vt:lpstr>
      <vt:lpstr>Office Theme</vt:lpstr>
      <vt:lpstr>Mobility</vt:lpstr>
      <vt:lpstr>Review</vt:lpstr>
      <vt:lpstr>Roaming Process</vt:lpstr>
      <vt:lpstr>Beacons</vt:lpstr>
      <vt:lpstr>Factors for Handoffs</vt:lpstr>
      <vt:lpstr>Handoff Types</vt:lpstr>
      <vt:lpstr>Handoff vs Roam</vt:lpstr>
      <vt:lpstr>Device Registration</vt:lpstr>
      <vt:lpstr>What we have now</vt:lpstr>
      <vt:lpstr>LTE</vt:lpstr>
      <vt:lpstr>LTE Legacy Bits</vt:lpstr>
      <vt:lpstr>LTE Has made handoffs intersting</vt:lpstr>
      <vt:lpstr>HLR and VLR are great</vt:lpstr>
      <vt:lpstr>The Authentication Center (AUC)</vt:lpstr>
      <vt:lpstr>GSM and LTE Authentication</vt:lpstr>
      <vt:lpstr>CDMA Authentication</vt:lpstr>
      <vt:lpstr>ESN -&gt; you’ll never find it</vt:lpstr>
      <vt:lpstr>GSM -&gt; SIM Card</vt:lpstr>
      <vt:lpstr>Random Value Recap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Mobility</dc:title>
  <dc:creator>Cronin, Kyle</dc:creator>
  <cp:lastModifiedBy>Cronin, Kyle</cp:lastModifiedBy>
  <cp:revision>78</cp:revision>
  <dcterms:created xsi:type="dcterms:W3CDTF">2015-10-06T17:02:44Z</dcterms:created>
  <dcterms:modified xsi:type="dcterms:W3CDTF">2015-10-07T13:59:22Z</dcterms:modified>
</cp:coreProperties>
</file>