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586"/>
  </p:normalViewPr>
  <p:slideViewPr>
    <p:cSldViewPr snapToGrid="0" snapToObjects="1">
      <p:cViewPr varScale="1">
        <p:scale>
          <a:sx n="101" d="100"/>
          <a:sy n="101" d="100"/>
        </p:scale>
        <p:origin x="2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D1AA3-0070-F445-8D4E-5AB7424A5A11}" type="datetimeFigureOut">
              <a:rPr lang="en-US" smtClean="0"/>
              <a:t>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BBD48-6860-7D49-8FDB-CE1CB26B4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8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53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4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15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8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41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9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00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10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4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99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7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76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21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4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4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48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3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BBD48-6860-7D49-8FDB-CE1CB26B41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9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8BE1-3696-F945-8505-8A13CE805458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DCA8-F2AF-394D-8479-AE0AFBF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8BE1-3696-F945-8505-8A13CE805458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DCA8-F2AF-394D-8479-AE0AFBF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8BE1-3696-F945-8505-8A13CE805458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DCA8-F2AF-394D-8479-AE0AFBF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8BE1-3696-F945-8505-8A13CE805458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DCA8-F2AF-394D-8479-AE0AFBF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7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8BE1-3696-F945-8505-8A13CE805458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DCA8-F2AF-394D-8479-AE0AFBF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8BE1-3696-F945-8505-8A13CE805458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DCA8-F2AF-394D-8479-AE0AFBF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2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8BE1-3696-F945-8505-8A13CE805458}" type="datetimeFigureOut">
              <a:rPr lang="en-US" smtClean="0"/>
              <a:t>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DCA8-F2AF-394D-8479-AE0AFBF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2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8BE1-3696-F945-8505-8A13CE805458}" type="datetimeFigureOut">
              <a:rPr lang="en-US" smtClean="0"/>
              <a:t>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DCA8-F2AF-394D-8479-AE0AFBF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7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8BE1-3696-F945-8505-8A13CE805458}" type="datetimeFigureOut">
              <a:rPr lang="en-US" smtClean="0"/>
              <a:t>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DCA8-F2AF-394D-8479-AE0AFBF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0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8BE1-3696-F945-8505-8A13CE805458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DCA8-F2AF-394D-8479-AE0AFBF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3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8BE1-3696-F945-8505-8A13CE805458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DCA8-F2AF-394D-8479-AE0AFBF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3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8BE1-3696-F945-8505-8A13CE805458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DCA8-F2AF-394D-8479-AE0AFBF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8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4872625"/>
            <a:ext cx="1619685" cy="16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Handoffs 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tech is better than others at doing a handoff</a:t>
            </a:r>
          </a:p>
          <a:p>
            <a:r>
              <a:rPr lang="en-US" dirty="0" smtClean="0"/>
              <a:t>Generally: Horizontal Handoff </a:t>
            </a:r>
          </a:p>
          <a:p>
            <a:pPr lvl="1"/>
            <a:r>
              <a:rPr lang="en-US" dirty="0" smtClean="0"/>
              <a:t>Roam from one BS to another</a:t>
            </a:r>
          </a:p>
          <a:p>
            <a:r>
              <a:rPr lang="en-US" dirty="0" smtClean="0"/>
              <a:t>Tech that’s good at horizontal handoff:</a:t>
            </a:r>
          </a:p>
          <a:p>
            <a:pPr lvl="1"/>
            <a:r>
              <a:rPr lang="en-US" dirty="0" smtClean="0"/>
              <a:t>Cellular</a:t>
            </a:r>
          </a:p>
          <a:p>
            <a:r>
              <a:rPr lang="en-US" dirty="0" smtClean="0"/>
              <a:t>Not so good: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 &lt;- IEEE 802.11</a:t>
            </a:r>
            <a:endParaRPr lang="en-US" dirty="0" smtClean="0"/>
          </a:p>
          <a:p>
            <a:r>
              <a:rPr lang="en-US" dirty="0" smtClean="0"/>
              <a:t>Vertical Handoff</a:t>
            </a:r>
          </a:p>
          <a:p>
            <a:pPr lvl="1"/>
            <a:r>
              <a:rPr lang="en-US" dirty="0" smtClean="0"/>
              <a:t>Roam from </a:t>
            </a:r>
            <a:r>
              <a:rPr lang="en-US" dirty="0" err="1" smtClean="0"/>
              <a:t>WiFi</a:t>
            </a:r>
            <a:r>
              <a:rPr lang="en-US" dirty="0" smtClean="0"/>
              <a:t> to LTE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Handoff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Most of our digital communications are based on what kind of technology?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Paint the scenario:</a:t>
            </a:r>
          </a:p>
          <a:p>
            <a:pPr lvl="1"/>
            <a:r>
              <a:rPr lang="en-US" dirty="0" smtClean="0"/>
              <a:t>You walk from East Hall to Kennedy Center</a:t>
            </a:r>
          </a:p>
          <a:p>
            <a:pPr lvl="1"/>
            <a:r>
              <a:rPr lang="en-US" dirty="0" smtClean="0"/>
              <a:t>You successfully transition (horizontally)</a:t>
            </a:r>
          </a:p>
          <a:p>
            <a:pPr lvl="1"/>
            <a:r>
              <a:rPr lang="en-US" dirty="0" smtClean="0"/>
              <a:t>Move from EH306 throughout EH APs</a:t>
            </a:r>
          </a:p>
          <a:p>
            <a:pPr lvl="1"/>
            <a:r>
              <a:rPr lang="en-US" dirty="0" smtClean="0"/>
              <a:t>Eventually handoff to Kennedy Center</a:t>
            </a:r>
          </a:p>
          <a:p>
            <a:r>
              <a:rPr lang="en-US" dirty="0" smtClean="0"/>
              <a:t>Does your IP address change?</a:t>
            </a:r>
          </a:p>
          <a:p>
            <a:pPr lvl="1"/>
            <a:r>
              <a:rPr lang="en-US" dirty="0" smtClean="0"/>
              <a:t>Does your network change?</a:t>
            </a:r>
          </a:p>
          <a:p>
            <a:r>
              <a:rPr lang="en-US" dirty="0" smtClean="0"/>
              <a:t>What is changing?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say wireless isn’t one flat network</a:t>
            </a:r>
          </a:p>
          <a:p>
            <a:endParaRPr lang="en-US" dirty="0" smtClean="0"/>
          </a:p>
          <a:p>
            <a:r>
              <a:rPr lang="en-US" dirty="0" smtClean="0"/>
              <a:t>You leave EH and seamlessly roam (horizontally)</a:t>
            </a:r>
          </a:p>
          <a:p>
            <a:pPr lvl="1"/>
            <a:r>
              <a:rPr lang="en-US" dirty="0" smtClean="0"/>
              <a:t>The SSID is still </a:t>
            </a:r>
            <a:r>
              <a:rPr lang="en-US" dirty="0" err="1" smtClean="0"/>
              <a:t>GoTrojans</a:t>
            </a:r>
            <a:endParaRPr lang="en-US" dirty="0" smtClean="0"/>
          </a:p>
          <a:p>
            <a:pPr lvl="1"/>
            <a:r>
              <a:rPr lang="en-US" dirty="0" smtClean="0"/>
              <a:t>Your connection never drops</a:t>
            </a:r>
          </a:p>
          <a:p>
            <a:r>
              <a:rPr lang="en-US" dirty="0" smtClean="0"/>
              <a:t>But… KC is on a separate network</a:t>
            </a:r>
          </a:p>
          <a:p>
            <a:endParaRPr lang="en-US" dirty="0"/>
          </a:p>
          <a:p>
            <a:r>
              <a:rPr lang="en-US" dirty="0" smtClean="0"/>
              <a:t>What problem now exists?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kept your IP but moved networks</a:t>
            </a:r>
          </a:p>
          <a:p>
            <a:pPr lvl="1"/>
            <a:r>
              <a:rPr lang="en-US" dirty="0" smtClean="0"/>
              <a:t>These aren’t the IP’s you’re looking for</a:t>
            </a:r>
            <a:endParaRPr lang="en-US" dirty="0"/>
          </a:p>
          <a:p>
            <a:r>
              <a:rPr lang="en-US" dirty="0" smtClean="0"/>
              <a:t>Two primary options:</a:t>
            </a:r>
          </a:p>
          <a:p>
            <a:pPr lvl="1"/>
            <a:r>
              <a:rPr lang="en-US" dirty="0" smtClean="0"/>
              <a:t>Force you to drop your connection</a:t>
            </a:r>
          </a:p>
          <a:p>
            <a:pPr lvl="2"/>
            <a:r>
              <a:rPr lang="en-US" dirty="0" smtClean="0"/>
              <a:t>This is pretty easy</a:t>
            </a:r>
          </a:p>
          <a:p>
            <a:pPr lvl="2"/>
            <a:r>
              <a:rPr lang="en-US" dirty="0" smtClean="0"/>
              <a:t>(killing </a:t>
            </a:r>
            <a:r>
              <a:rPr lang="en-US" dirty="0" err="1" smtClean="0"/>
              <a:t>wifi</a:t>
            </a:r>
            <a:r>
              <a:rPr lang="en-US" dirty="0" smtClean="0"/>
              <a:t>, turns out, not that hard)</a:t>
            </a:r>
          </a:p>
          <a:p>
            <a:pPr lvl="1"/>
            <a:r>
              <a:rPr lang="en-US" dirty="0" smtClean="0"/>
              <a:t>Tunnel your IP back home</a:t>
            </a:r>
          </a:p>
          <a:p>
            <a:pPr lvl="2"/>
            <a:r>
              <a:rPr lang="en-US" dirty="0" smtClean="0"/>
              <a:t>New network sees your new IP</a:t>
            </a:r>
          </a:p>
          <a:p>
            <a:pPr lvl="2"/>
            <a:r>
              <a:rPr lang="en-US" dirty="0" smtClean="0"/>
              <a:t>Forms a tunnel back to where it belongs</a:t>
            </a:r>
          </a:p>
          <a:p>
            <a:pPr lvl="2"/>
            <a:r>
              <a:rPr lang="en-US" dirty="0" smtClean="0"/>
              <a:t>Very complicated solution to keep Netflix streaming…</a:t>
            </a:r>
          </a:p>
          <a:p>
            <a:r>
              <a:rPr lang="en-US" smtClean="0"/>
              <a:t>This will come back to play more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080" y="640946"/>
            <a:ext cx="4188920" cy="23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was hard…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is… nearly non-existent</a:t>
            </a:r>
          </a:p>
          <a:p>
            <a:r>
              <a:rPr lang="en-US" dirty="0" smtClean="0"/>
              <a:t>We don’t have a good way to transition you to new tech</a:t>
            </a:r>
          </a:p>
          <a:p>
            <a:r>
              <a:rPr lang="en-US" dirty="0" smtClean="0"/>
              <a:t>Streaming video, lose </a:t>
            </a:r>
            <a:r>
              <a:rPr lang="en-US" dirty="0" err="1" smtClean="0"/>
              <a:t>wifi</a:t>
            </a:r>
            <a:r>
              <a:rPr lang="en-US" dirty="0" smtClean="0"/>
              <a:t>, video will probably stop</a:t>
            </a:r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Handle this in software</a:t>
            </a:r>
          </a:p>
          <a:p>
            <a:r>
              <a:rPr lang="en-US" dirty="0" smtClean="0"/>
              <a:t>Problems:</a:t>
            </a:r>
          </a:p>
          <a:p>
            <a:pPr lvl="1"/>
            <a:r>
              <a:rPr lang="en-US" dirty="0" smtClean="0"/>
              <a:t>Cell carriers want a BS in my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we can handle handing connections from one BS to another…</a:t>
            </a:r>
          </a:p>
          <a:p>
            <a:r>
              <a:rPr lang="en-US" dirty="0" smtClean="0"/>
              <a:t>The spectrum is not wide and vast</a:t>
            </a:r>
          </a:p>
          <a:p>
            <a:pPr lvl="1"/>
            <a:r>
              <a:rPr lang="en-US" dirty="0" smtClean="0"/>
              <a:t>It is, we just don’t have a license to use it</a:t>
            </a:r>
          </a:p>
          <a:p>
            <a:r>
              <a:rPr lang="en-US" dirty="0" smtClean="0"/>
              <a:t>So: frequency reuse</a:t>
            </a:r>
          </a:p>
          <a:p>
            <a:pPr lvl="1"/>
            <a:r>
              <a:rPr lang="en-US" dirty="0" smtClean="0"/>
              <a:t>We have to reuse frequencies (or large chunks of channels)</a:t>
            </a:r>
          </a:p>
          <a:p>
            <a:pPr lvl="1"/>
            <a:r>
              <a:rPr lang="en-US" dirty="0" smtClean="0"/>
              <a:t>But we can’t have 2 BS’s next to each other w/same channels</a:t>
            </a:r>
          </a:p>
          <a:p>
            <a:r>
              <a:rPr lang="en-US" dirty="0" smtClean="0"/>
              <a:t>The answer: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reuse frequencies in a cell</a:t>
            </a:r>
          </a:p>
          <a:p>
            <a:pPr lvl="1"/>
            <a:r>
              <a:rPr lang="en-US" dirty="0" smtClean="0"/>
              <a:t>Need to space them out</a:t>
            </a:r>
          </a:p>
          <a:p>
            <a:pPr lvl="1"/>
            <a:r>
              <a:rPr lang="en-US" dirty="0" smtClean="0"/>
              <a:t>Physically</a:t>
            </a:r>
          </a:p>
          <a:p>
            <a:pPr lvl="1"/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7858125" y="3044826"/>
            <a:ext cx="0" cy="444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7464425" y="3489326"/>
            <a:ext cx="393700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7858125" y="3489326"/>
            <a:ext cx="395288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8645525" y="3044826"/>
            <a:ext cx="0" cy="4445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8253413" y="3489326"/>
            <a:ext cx="392112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8645525" y="3489326"/>
            <a:ext cx="395288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283325" y="3044826"/>
            <a:ext cx="0" cy="444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6283325" y="3489326"/>
            <a:ext cx="393700" cy="265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072313" y="3044826"/>
            <a:ext cx="0" cy="444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6677025" y="3489326"/>
            <a:ext cx="395288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7072313" y="3489326"/>
            <a:ext cx="392112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464425" y="3754438"/>
            <a:ext cx="0" cy="442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7072313" y="4197351"/>
            <a:ext cx="392112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7464425" y="4197351"/>
            <a:ext cx="393700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8253413" y="3754438"/>
            <a:ext cx="0" cy="442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7858125" y="4197351"/>
            <a:ext cx="395288" cy="2667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677025" y="3754438"/>
            <a:ext cx="0" cy="4429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6677025" y="4197351"/>
            <a:ext cx="395288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7464425" y="2071688"/>
            <a:ext cx="393700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 flipV="1">
            <a:off x="7858125" y="2071688"/>
            <a:ext cx="395288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8645525" y="1628776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8253413" y="2071688"/>
            <a:ext cx="392112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 flipV="1">
            <a:off x="8645525" y="2071688"/>
            <a:ext cx="395288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10221913" y="1628776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9828213" y="2071688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 flipV="1">
            <a:off x="9828213" y="1362076"/>
            <a:ext cx="393700" cy="2667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6677025" y="2071688"/>
            <a:ext cx="395288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 flipV="1">
            <a:off x="7072313" y="2071688"/>
            <a:ext cx="392112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7464425" y="2336801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7072313" y="2779713"/>
            <a:ext cx="392112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 flipV="1">
            <a:off x="7464425" y="277971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8253413" y="2336801"/>
            <a:ext cx="0" cy="4429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7858125" y="2779713"/>
            <a:ext cx="395288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 flipV="1">
            <a:off x="8253413" y="2779713"/>
            <a:ext cx="392112" cy="26511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6677025" y="2336801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6283325" y="2779713"/>
            <a:ext cx="393700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 flipV="1">
            <a:off x="6677025" y="2779713"/>
            <a:ext cx="395288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9040813" y="2336801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8645525" y="2779713"/>
            <a:ext cx="395288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 flipV="1">
            <a:off x="9040813" y="277971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H="1">
            <a:off x="8645525" y="1362076"/>
            <a:ext cx="395288" cy="2667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9434513" y="1628776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H="1">
            <a:off x="9040813" y="2071688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 flipV="1">
            <a:off x="9434513" y="2071688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 flipV="1">
            <a:off x="9040813" y="1362076"/>
            <a:ext cx="393700" cy="2667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9434513" y="1362076"/>
            <a:ext cx="393700" cy="2667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9828213" y="2336801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H="1">
            <a:off x="9434513" y="277971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 flipH="1" flipV="1">
            <a:off x="9828213" y="277971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9434513" y="3044826"/>
            <a:ext cx="0" cy="444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H="1">
            <a:off x="9040813" y="3489326"/>
            <a:ext cx="393700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flipH="1" flipV="1">
            <a:off x="9434513" y="3489326"/>
            <a:ext cx="393700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10221913" y="3044826"/>
            <a:ext cx="0" cy="4445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H="1">
            <a:off x="9828213" y="3489326"/>
            <a:ext cx="393700" cy="265112"/>
          </a:xfrm>
          <a:prstGeom prst="line">
            <a:avLst/>
          </a:prstGeom>
          <a:noFill/>
          <a:ln w="38100">
            <a:solidFill>
              <a:srgbClr val="00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H="1" flipV="1">
            <a:off x="10221913" y="2071688"/>
            <a:ext cx="393700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10615613" y="2336801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 flipH="1">
            <a:off x="10221913" y="2779713"/>
            <a:ext cx="393700" cy="26511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9434513" y="4464051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H="1">
            <a:off x="9040813" y="490696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H="1" flipV="1">
            <a:off x="9434513" y="490696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10221913" y="4464051"/>
            <a:ext cx="0" cy="4429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 flipH="1">
            <a:off x="9828213" y="4906963"/>
            <a:ext cx="393700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7858125" y="4464051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 flipH="1" flipV="1">
            <a:off x="7858125" y="4906963"/>
            <a:ext cx="395288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8645525" y="4464051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 flipH="1">
            <a:off x="8253413" y="4906963"/>
            <a:ext cx="392112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 flipH="1" flipV="1">
            <a:off x="8645525" y="4906963"/>
            <a:ext cx="395288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>
            <a:off x="9040813" y="5172076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 flipH="1">
            <a:off x="8645525" y="5614988"/>
            <a:ext cx="395288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 flipH="1" flipV="1">
            <a:off x="9040813" y="5614988"/>
            <a:ext cx="393700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>
            <a:off x="9828213" y="5172076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 flipH="1">
            <a:off x="9434513" y="5614988"/>
            <a:ext cx="393700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75"/>
          <p:cNvSpPr>
            <a:spLocks noChangeShapeType="1"/>
          </p:cNvSpPr>
          <p:nvPr/>
        </p:nvSpPr>
        <p:spPr bwMode="auto">
          <a:xfrm>
            <a:off x="8253413" y="5172076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 flipH="1" flipV="1">
            <a:off x="8253413" y="5614988"/>
            <a:ext cx="392112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 flipH="1">
            <a:off x="9040813" y="3489326"/>
            <a:ext cx="393700" cy="2651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78"/>
          <p:cNvSpPr>
            <a:spLocks noChangeShapeType="1"/>
          </p:cNvSpPr>
          <p:nvPr/>
        </p:nvSpPr>
        <p:spPr bwMode="auto">
          <a:xfrm flipH="1" flipV="1">
            <a:off x="9434513" y="3489326"/>
            <a:ext cx="393700" cy="2651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 flipH="1">
            <a:off x="9828213" y="3489326"/>
            <a:ext cx="393700" cy="2651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 flipH="1">
            <a:off x="8253413" y="3489326"/>
            <a:ext cx="392112" cy="2651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 flipH="1" flipV="1">
            <a:off x="8645525" y="3489326"/>
            <a:ext cx="395288" cy="2651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9040813" y="3754438"/>
            <a:ext cx="0" cy="442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 flipH="1">
            <a:off x="8645525" y="4197351"/>
            <a:ext cx="395288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84"/>
          <p:cNvSpPr>
            <a:spLocks noChangeShapeType="1"/>
          </p:cNvSpPr>
          <p:nvPr/>
        </p:nvSpPr>
        <p:spPr bwMode="auto">
          <a:xfrm flipH="1" flipV="1">
            <a:off x="9040813" y="4197351"/>
            <a:ext cx="393700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>
            <a:off x="9828213" y="3754438"/>
            <a:ext cx="0" cy="44291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 flipH="1">
            <a:off x="9434513" y="4197351"/>
            <a:ext cx="393700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 flipH="1" flipV="1">
            <a:off x="9828213" y="4197351"/>
            <a:ext cx="393700" cy="2667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88"/>
          <p:cNvSpPr>
            <a:spLocks noChangeShapeType="1"/>
          </p:cNvSpPr>
          <p:nvPr/>
        </p:nvSpPr>
        <p:spPr bwMode="auto">
          <a:xfrm>
            <a:off x="8253413" y="3754438"/>
            <a:ext cx="0" cy="44291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 flipH="1">
            <a:off x="7858125" y="4197351"/>
            <a:ext cx="395288" cy="2667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 flipH="1" flipV="1">
            <a:off x="8253413" y="4197351"/>
            <a:ext cx="392112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91"/>
          <p:cNvSpPr>
            <a:spLocks noChangeShapeType="1"/>
          </p:cNvSpPr>
          <p:nvPr/>
        </p:nvSpPr>
        <p:spPr bwMode="auto">
          <a:xfrm flipH="1" flipV="1">
            <a:off x="10615613" y="2765426"/>
            <a:ext cx="395287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 flipH="1">
            <a:off x="11010900" y="2765426"/>
            <a:ext cx="393700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 flipH="1" flipV="1">
            <a:off x="11404600" y="2765426"/>
            <a:ext cx="392113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94"/>
          <p:cNvSpPr>
            <a:spLocks noChangeShapeType="1"/>
          </p:cNvSpPr>
          <p:nvPr/>
        </p:nvSpPr>
        <p:spPr bwMode="auto">
          <a:xfrm>
            <a:off x="11404600" y="3741738"/>
            <a:ext cx="0" cy="442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 flipH="1">
            <a:off x="11010900" y="4184651"/>
            <a:ext cx="393700" cy="263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96"/>
          <p:cNvSpPr>
            <a:spLocks noChangeShapeType="1"/>
          </p:cNvSpPr>
          <p:nvPr/>
        </p:nvSpPr>
        <p:spPr bwMode="auto">
          <a:xfrm flipH="1" flipV="1">
            <a:off x="11404600" y="4184651"/>
            <a:ext cx="392113" cy="263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>
            <a:off x="12192000" y="3741738"/>
            <a:ext cx="0" cy="4429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 flipH="1">
            <a:off x="11796713" y="4184651"/>
            <a:ext cx="395287" cy="263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>
            <a:off x="10615613" y="3741738"/>
            <a:ext cx="0" cy="442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 flipH="1">
            <a:off x="10221913" y="4184651"/>
            <a:ext cx="393700" cy="263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 flipH="1" flipV="1">
            <a:off x="10615613" y="4184651"/>
            <a:ext cx="395287" cy="263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02"/>
          <p:cNvSpPr>
            <a:spLocks noChangeShapeType="1"/>
          </p:cNvSpPr>
          <p:nvPr/>
        </p:nvSpPr>
        <p:spPr bwMode="auto">
          <a:xfrm>
            <a:off x="11010900" y="4448176"/>
            <a:ext cx="0" cy="444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03"/>
          <p:cNvSpPr>
            <a:spLocks noChangeShapeType="1"/>
          </p:cNvSpPr>
          <p:nvPr/>
        </p:nvSpPr>
        <p:spPr bwMode="auto">
          <a:xfrm flipH="1">
            <a:off x="10615613" y="4892676"/>
            <a:ext cx="395287" cy="265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04"/>
          <p:cNvSpPr>
            <a:spLocks noChangeShapeType="1"/>
          </p:cNvSpPr>
          <p:nvPr/>
        </p:nvSpPr>
        <p:spPr bwMode="auto">
          <a:xfrm flipH="1" flipV="1">
            <a:off x="11010900" y="4892676"/>
            <a:ext cx="393700" cy="265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>
            <a:off x="11796713" y="4448176"/>
            <a:ext cx="0" cy="444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 flipH="1">
            <a:off x="11404600" y="4892676"/>
            <a:ext cx="392113" cy="265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 flipH="1" flipV="1">
            <a:off x="10221913" y="4892676"/>
            <a:ext cx="393700" cy="265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 flipH="1">
            <a:off x="11010900" y="2765426"/>
            <a:ext cx="393700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09"/>
          <p:cNvSpPr>
            <a:spLocks noChangeShapeType="1"/>
          </p:cNvSpPr>
          <p:nvPr/>
        </p:nvSpPr>
        <p:spPr bwMode="auto">
          <a:xfrm flipH="1" flipV="1">
            <a:off x="11404600" y="2765426"/>
            <a:ext cx="392113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10"/>
          <p:cNvSpPr>
            <a:spLocks noChangeShapeType="1"/>
          </p:cNvSpPr>
          <p:nvPr/>
        </p:nvSpPr>
        <p:spPr bwMode="auto">
          <a:xfrm flipH="1" flipV="1">
            <a:off x="10615613" y="2765426"/>
            <a:ext cx="395287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111"/>
          <p:cNvSpPr>
            <a:spLocks noChangeShapeType="1"/>
          </p:cNvSpPr>
          <p:nvPr/>
        </p:nvSpPr>
        <p:spPr bwMode="auto">
          <a:xfrm>
            <a:off x="11010900" y="3032126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12"/>
          <p:cNvSpPr>
            <a:spLocks noChangeShapeType="1"/>
          </p:cNvSpPr>
          <p:nvPr/>
        </p:nvSpPr>
        <p:spPr bwMode="auto">
          <a:xfrm flipH="1">
            <a:off x="10615613" y="3475038"/>
            <a:ext cx="395287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 flipH="1" flipV="1">
            <a:off x="11010900" y="3475038"/>
            <a:ext cx="393700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>
            <a:off x="11796713" y="3032126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 flipH="1">
            <a:off x="11404600" y="3475038"/>
            <a:ext cx="392113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 flipH="1" flipV="1">
            <a:off x="11796713" y="3475038"/>
            <a:ext cx="395287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117"/>
          <p:cNvSpPr>
            <a:spLocks noChangeShapeType="1"/>
          </p:cNvSpPr>
          <p:nvPr/>
        </p:nvSpPr>
        <p:spPr bwMode="auto">
          <a:xfrm flipH="1" flipV="1">
            <a:off x="10221913" y="3475038"/>
            <a:ext cx="393700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Text Box 118"/>
          <p:cNvSpPr txBox="1">
            <a:spLocks noChangeArrowheads="1"/>
          </p:cNvSpPr>
          <p:nvPr/>
        </p:nvSpPr>
        <p:spPr bwMode="auto">
          <a:xfrm>
            <a:off x="7267575" y="3060701"/>
            <a:ext cx="574675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20" name="Text Box 119"/>
          <p:cNvSpPr txBox="1">
            <a:spLocks noChangeArrowheads="1"/>
          </p:cNvSpPr>
          <p:nvPr/>
        </p:nvSpPr>
        <p:spPr bwMode="auto">
          <a:xfrm>
            <a:off x="7596188" y="23812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F2</a:t>
            </a:r>
          </a:p>
        </p:txBody>
      </p:sp>
      <p:sp>
        <p:nvSpPr>
          <p:cNvPr id="121" name="Text Box 120"/>
          <p:cNvSpPr txBox="1">
            <a:spLocks noChangeArrowheads="1"/>
          </p:cNvSpPr>
          <p:nvPr/>
        </p:nvSpPr>
        <p:spPr bwMode="auto">
          <a:xfrm>
            <a:off x="8007350" y="3044826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F3</a:t>
            </a:r>
          </a:p>
        </p:txBody>
      </p:sp>
      <p:sp>
        <p:nvSpPr>
          <p:cNvPr id="122" name="Text Box 121"/>
          <p:cNvSpPr txBox="1">
            <a:spLocks noChangeArrowheads="1"/>
          </p:cNvSpPr>
          <p:nvPr/>
        </p:nvSpPr>
        <p:spPr bwMode="auto">
          <a:xfrm>
            <a:off x="7596188" y="37846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F4</a:t>
            </a:r>
          </a:p>
        </p:txBody>
      </p:sp>
      <p:sp>
        <p:nvSpPr>
          <p:cNvPr id="123" name="Text Box 122"/>
          <p:cNvSpPr txBox="1">
            <a:spLocks noChangeArrowheads="1"/>
          </p:cNvSpPr>
          <p:nvPr/>
        </p:nvSpPr>
        <p:spPr bwMode="auto">
          <a:xfrm>
            <a:off x="6858000" y="37846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F5</a:t>
            </a:r>
          </a:p>
        </p:txBody>
      </p:sp>
      <p:sp>
        <p:nvSpPr>
          <p:cNvPr id="124" name="Text Box 123"/>
          <p:cNvSpPr txBox="1">
            <a:spLocks noChangeArrowheads="1"/>
          </p:cNvSpPr>
          <p:nvPr/>
        </p:nvSpPr>
        <p:spPr bwMode="auto">
          <a:xfrm>
            <a:off x="6448425" y="3060701"/>
            <a:ext cx="57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F6</a:t>
            </a:r>
          </a:p>
        </p:txBody>
      </p:sp>
      <p:sp>
        <p:nvSpPr>
          <p:cNvPr id="125" name="Text Box 124"/>
          <p:cNvSpPr txBox="1">
            <a:spLocks noChangeArrowheads="1"/>
          </p:cNvSpPr>
          <p:nvPr/>
        </p:nvSpPr>
        <p:spPr bwMode="auto">
          <a:xfrm>
            <a:off x="6858000" y="23812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F7</a:t>
            </a:r>
          </a:p>
        </p:txBody>
      </p:sp>
      <p:sp>
        <p:nvSpPr>
          <p:cNvPr id="126" name="Text Box 125"/>
          <p:cNvSpPr txBox="1">
            <a:spLocks noChangeArrowheads="1"/>
          </p:cNvSpPr>
          <p:nvPr/>
        </p:nvSpPr>
        <p:spPr bwMode="auto">
          <a:xfrm>
            <a:off x="9237663" y="2395538"/>
            <a:ext cx="574675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27" name="Text Box 126"/>
          <p:cNvSpPr txBox="1">
            <a:spLocks noChangeArrowheads="1"/>
          </p:cNvSpPr>
          <p:nvPr/>
        </p:nvSpPr>
        <p:spPr bwMode="auto">
          <a:xfrm>
            <a:off x="9566275" y="171608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F2</a:t>
            </a:r>
          </a:p>
        </p:txBody>
      </p:sp>
      <p:sp>
        <p:nvSpPr>
          <p:cNvPr id="128" name="Text Box 127"/>
          <p:cNvSpPr txBox="1">
            <a:spLocks noChangeArrowheads="1"/>
          </p:cNvSpPr>
          <p:nvPr/>
        </p:nvSpPr>
        <p:spPr bwMode="auto">
          <a:xfrm>
            <a:off x="9975850" y="23812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F3</a:t>
            </a:r>
          </a:p>
        </p:txBody>
      </p:sp>
      <p:sp>
        <p:nvSpPr>
          <p:cNvPr id="129" name="Text Box 128"/>
          <p:cNvSpPr txBox="1">
            <a:spLocks noChangeArrowheads="1"/>
          </p:cNvSpPr>
          <p:nvPr/>
        </p:nvSpPr>
        <p:spPr bwMode="auto">
          <a:xfrm>
            <a:off x="9566275" y="311943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F4</a:t>
            </a:r>
          </a:p>
        </p:txBody>
      </p:sp>
      <p:sp>
        <p:nvSpPr>
          <p:cNvPr id="130" name="Text Box 129"/>
          <p:cNvSpPr txBox="1">
            <a:spLocks noChangeArrowheads="1"/>
          </p:cNvSpPr>
          <p:nvPr/>
        </p:nvSpPr>
        <p:spPr bwMode="auto">
          <a:xfrm>
            <a:off x="8828088" y="3119438"/>
            <a:ext cx="573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F5</a:t>
            </a:r>
          </a:p>
        </p:txBody>
      </p:sp>
      <p:sp>
        <p:nvSpPr>
          <p:cNvPr id="131" name="Text Box 130"/>
          <p:cNvSpPr txBox="1">
            <a:spLocks noChangeArrowheads="1"/>
          </p:cNvSpPr>
          <p:nvPr/>
        </p:nvSpPr>
        <p:spPr bwMode="auto">
          <a:xfrm>
            <a:off x="8416925" y="239553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F6</a:t>
            </a:r>
          </a:p>
        </p:txBody>
      </p:sp>
      <p:sp>
        <p:nvSpPr>
          <p:cNvPr id="132" name="Text Box 131"/>
          <p:cNvSpPr txBox="1">
            <a:spLocks noChangeArrowheads="1"/>
          </p:cNvSpPr>
          <p:nvPr/>
        </p:nvSpPr>
        <p:spPr bwMode="auto">
          <a:xfrm>
            <a:off x="8828088" y="1716088"/>
            <a:ext cx="573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F7</a:t>
            </a:r>
          </a:p>
        </p:txBody>
      </p:sp>
      <p:sp>
        <p:nvSpPr>
          <p:cNvPr id="133" name="Text Box 132"/>
          <p:cNvSpPr txBox="1">
            <a:spLocks noChangeArrowheads="1"/>
          </p:cNvSpPr>
          <p:nvPr/>
        </p:nvSpPr>
        <p:spPr bwMode="auto">
          <a:xfrm>
            <a:off x="8828088" y="4464051"/>
            <a:ext cx="573087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34" name="Text Box 133"/>
          <p:cNvSpPr txBox="1">
            <a:spLocks noChangeArrowheads="1"/>
          </p:cNvSpPr>
          <p:nvPr/>
        </p:nvSpPr>
        <p:spPr bwMode="auto">
          <a:xfrm>
            <a:off x="9155113" y="37846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F2</a:t>
            </a:r>
          </a:p>
        </p:txBody>
      </p:sp>
      <p:sp>
        <p:nvSpPr>
          <p:cNvPr id="135" name="Text Box 134"/>
          <p:cNvSpPr txBox="1">
            <a:spLocks noChangeArrowheads="1"/>
          </p:cNvSpPr>
          <p:nvPr/>
        </p:nvSpPr>
        <p:spPr bwMode="auto">
          <a:xfrm>
            <a:off x="9566275" y="4448176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F3</a:t>
            </a:r>
          </a:p>
        </p:txBody>
      </p:sp>
      <p:sp>
        <p:nvSpPr>
          <p:cNvPr id="136" name="Text Box 135"/>
          <p:cNvSpPr txBox="1">
            <a:spLocks noChangeArrowheads="1"/>
          </p:cNvSpPr>
          <p:nvPr/>
        </p:nvSpPr>
        <p:spPr bwMode="auto">
          <a:xfrm>
            <a:off x="9155113" y="51879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F4</a:t>
            </a:r>
          </a:p>
        </p:txBody>
      </p:sp>
      <p:sp>
        <p:nvSpPr>
          <p:cNvPr id="137" name="Text Box 136"/>
          <p:cNvSpPr txBox="1">
            <a:spLocks noChangeArrowheads="1"/>
          </p:cNvSpPr>
          <p:nvPr/>
        </p:nvSpPr>
        <p:spPr bwMode="auto">
          <a:xfrm>
            <a:off x="8416925" y="51879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F5</a:t>
            </a:r>
          </a:p>
        </p:txBody>
      </p:sp>
      <p:sp>
        <p:nvSpPr>
          <p:cNvPr id="138" name="Text Box 137"/>
          <p:cNvSpPr txBox="1">
            <a:spLocks noChangeArrowheads="1"/>
          </p:cNvSpPr>
          <p:nvPr/>
        </p:nvSpPr>
        <p:spPr bwMode="auto">
          <a:xfrm>
            <a:off x="8007350" y="44640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F6</a:t>
            </a:r>
          </a:p>
        </p:txBody>
      </p:sp>
      <p:sp>
        <p:nvSpPr>
          <p:cNvPr id="139" name="Text Box 138"/>
          <p:cNvSpPr txBox="1">
            <a:spLocks noChangeArrowheads="1"/>
          </p:cNvSpPr>
          <p:nvPr/>
        </p:nvSpPr>
        <p:spPr bwMode="auto">
          <a:xfrm>
            <a:off x="8416925" y="37846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F7</a:t>
            </a:r>
          </a:p>
        </p:txBody>
      </p:sp>
      <p:sp>
        <p:nvSpPr>
          <p:cNvPr id="140" name="Text Box 139"/>
          <p:cNvSpPr txBox="1">
            <a:spLocks noChangeArrowheads="1"/>
          </p:cNvSpPr>
          <p:nvPr/>
        </p:nvSpPr>
        <p:spPr bwMode="auto">
          <a:xfrm>
            <a:off x="10796588" y="3798888"/>
            <a:ext cx="574675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41" name="Text Box 140"/>
          <p:cNvSpPr txBox="1">
            <a:spLocks noChangeArrowheads="1"/>
          </p:cNvSpPr>
          <p:nvPr/>
        </p:nvSpPr>
        <p:spPr bwMode="auto">
          <a:xfrm>
            <a:off x="11125200" y="311943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F2</a:t>
            </a:r>
          </a:p>
        </p:txBody>
      </p:sp>
      <p:sp>
        <p:nvSpPr>
          <p:cNvPr id="142" name="Text Box 141"/>
          <p:cNvSpPr txBox="1">
            <a:spLocks noChangeArrowheads="1"/>
          </p:cNvSpPr>
          <p:nvPr/>
        </p:nvSpPr>
        <p:spPr bwMode="auto">
          <a:xfrm>
            <a:off x="11534775" y="37846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F3</a:t>
            </a:r>
          </a:p>
        </p:txBody>
      </p:sp>
      <p:sp>
        <p:nvSpPr>
          <p:cNvPr id="143" name="Text Box 142"/>
          <p:cNvSpPr txBox="1">
            <a:spLocks noChangeArrowheads="1"/>
          </p:cNvSpPr>
          <p:nvPr/>
        </p:nvSpPr>
        <p:spPr bwMode="auto">
          <a:xfrm>
            <a:off x="11125200" y="452278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F4</a:t>
            </a:r>
          </a:p>
        </p:txBody>
      </p:sp>
      <p:sp>
        <p:nvSpPr>
          <p:cNvPr id="144" name="Text Box 143"/>
          <p:cNvSpPr txBox="1">
            <a:spLocks noChangeArrowheads="1"/>
          </p:cNvSpPr>
          <p:nvPr/>
        </p:nvSpPr>
        <p:spPr bwMode="auto">
          <a:xfrm>
            <a:off x="10387013" y="452278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F5</a:t>
            </a:r>
          </a:p>
        </p:txBody>
      </p:sp>
      <p:sp>
        <p:nvSpPr>
          <p:cNvPr id="145" name="Text Box 144"/>
          <p:cNvSpPr txBox="1">
            <a:spLocks noChangeArrowheads="1"/>
          </p:cNvSpPr>
          <p:nvPr/>
        </p:nvSpPr>
        <p:spPr bwMode="auto">
          <a:xfrm>
            <a:off x="9975850" y="379888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F6</a:t>
            </a:r>
          </a:p>
        </p:txBody>
      </p:sp>
      <p:sp>
        <p:nvSpPr>
          <p:cNvPr id="146" name="Text Box 145"/>
          <p:cNvSpPr txBox="1">
            <a:spLocks noChangeArrowheads="1"/>
          </p:cNvSpPr>
          <p:nvPr/>
        </p:nvSpPr>
        <p:spPr bwMode="auto">
          <a:xfrm>
            <a:off x="10387013" y="311943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F7</a:t>
            </a:r>
          </a:p>
        </p:txBody>
      </p:sp>
      <p:sp>
        <p:nvSpPr>
          <p:cNvPr id="147" name="AutoShape 146"/>
          <p:cNvSpPr>
            <a:spLocks noChangeArrowheads="1"/>
          </p:cNvSpPr>
          <p:nvPr/>
        </p:nvSpPr>
        <p:spPr bwMode="auto">
          <a:xfrm rot="16200000">
            <a:off x="6955631" y="2882108"/>
            <a:ext cx="1019175" cy="785812"/>
          </a:xfrm>
          <a:prstGeom prst="hexagon">
            <a:avLst>
              <a:gd name="adj" fmla="val 36964"/>
              <a:gd name="vf" fmla="val 115470"/>
            </a:avLst>
          </a:prstGeom>
          <a:solidFill>
            <a:srgbClr val="00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" name="AutoShape 147"/>
          <p:cNvSpPr>
            <a:spLocks noChangeArrowheads="1"/>
          </p:cNvSpPr>
          <p:nvPr/>
        </p:nvSpPr>
        <p:spPr bwMode="auto">
          <a:xfrm rot="16200000">
            <a:off x="10530681" y="3574257"/>
            <a:ext cx="957263" cy="777875"/>
          </a:xfrm>
          <a:prstGeom prst="hexagon">
            <a:avLst>
              <a:gd name="adj" fmla="val 36765"/>
              <a:gd name="vf" fmla="val 115470"/>
            </a:avLst>
          </a:prstGeom>
          <a:solidFill>
            <a:srgbClr val="00FF99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" name="Text Box 148"/>
          <p:cNvSpPr txBox="1">
            <a:spLocks noChangeArrowheads="1"/>
          </p:cNvSpPr>
          <p:nvPr/>
        </p:nvSpPr>
        <p:spPr bwMode="auto">
          <a:xfrm>
            <a:off x="10715625" y="3784601"/>
            <a:ext cx="57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50" name="AutoShape 149"/>
          <p:cNvSpPr>
            <a:spLocks noChangeArrowheads="1"/>
          </p:cNvSpPr>
          <p:nvPr/>
        </p:nvSpPr>
        <p:spPr bwMode="auto">
          <a:xfrm rot="16200000">
            <a:off x="8536782" y="4293394"/>
            <a:ext cx="1003300" cy="785813"/>
          </a:xfrm>
          <a:prstGeom prst="hexagon">
            <a:avLst>
              <a:gd name="adj" fmla="val 37056"/>
              <a:gd name="vf" fmla="val 115470"/>
            </a:avLst>
          </a:prstGeom>
          <a:solidFill>
            <a:srgbClr val="00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" name="Text Box 150"/>
          <p:cNvSpPr txBox="1">
            <a:spLocks noChangeArrowheads="1"/>
          </p:cNvSpPr>
          <p:nvPr/>
        </p:nvSpPr>
        <p:spPr bwMode="auto">
          <a:xfrm>
            <a:off x="8745538" y="4479926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52" name="Text Box 151"/>
          <p:cNvSpPr txBox="1">
            <a:spLocks noChangeArrowheads="1"/>
          </p:cNvSpPr>
          <p:nvPr/>
        </p:nvSpPr>
        <p:spPr bwMode="auto">
          <a:xfrm>
            <a:off x="7186613" y="30607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53" name="AutoShape 152"/>
          <p:cNvSpPr>
            <a:spLocks noChangeArrowheads="1"/>
          </p:cNvSpPr>
          <p:nvPr/>
        </p:nvSpPr>
        <p:spPr bwMode="auto">
          <a:xfrm rot="16200000">
            <a:off x="8938419" y="2166144"/>
            <a:ext cx="998538" cy="790575"/>
          </a:xfrm>
          <a:prstGeom prst="hexagon">
            <a:avLst>
              <a:gd name="adj" fmla="val 36757"/>
              <a:gd name="vf" fmla="val 115470"/>
            </a:avLst>
          </a:prstGeom>
          <a:solidFill>
            <a:srgbClr val="00FF99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" name="Text Box 153"/>
          <p:cNvSpPr txBox="1">
            <a:spLocks noChangeArrowheads="1"/>
          </p:cNvSpPr>
          <p:nvPr/>
        </p:nvSpPr>
        <p:spPr bwMode="auto">
          <a:xfrm>
            <a:off x="9137650" y="2395538"/>
            <a:ext cx="57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</p:spTree>
    <p:extLst>
      <p:ext uri="{BB962C8B-B14F-4D97-AF65-F5344CB8AC3E}">
        <p14:creationId xmlns:p14="http://schemas.microsoft.com/office/powerpoint/2010/main" val="13327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far between re-</a:t>
            </a:r>
            <a:r>
              <a:rPr lang="en-US" dirty="0" err="1" smtClean="0"/>
              <a:t>useage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Reuse factor!</a:t>
                </a:r>
              </a:p>
              <a:p>
                <a:r>
                  <a:rPr lang="en-US" dirty="0" smtClean="0"/>
                  <a:t>D=distance</a:t>
                </a:r>
              </a:p>
              <a:p>
                <a:r>
                  <a:rPr lang="en-US" i="1" dirty="0" smtClean="0"/>
                  <a:t>N</a:t>
                </a:r>
                <a:r>
                  <a:rPr lang="en-US" dirty="0" smtClean="0"/>
                  <a:t>= number of cells/cluster</a:t>
                </a:r>
              </a:p>
              <a:p>
                <a:r>
                  <a:rPr lang="en-US" i="1" dirty="0" smtClean="0"/>
                  <a:t>R=</a:t>
                </a:r>
                <a:r>
                  <a:rPr lang="en-US" dirty="0" smtClean="0"/>
                  <a:t>radius of each cell</a:t>
                </a:r>
                <a:endParaRPr lang="en-US" i="1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𝑁𝑅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7858125" y="3044826"/>
            <a:ext cx="0" cy="444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7464425" y="3489326"/>
            <a:ext cx="393700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7858125" y="3489326"/>
            <a:ext cx="395288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8645525" y="3044826"/>
            <a:ext cx="0" cy="4445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8253413" y="3489326"/>
            <a:ext cx="392112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8645525" y="3489326"/>
            <a:ext cx="395288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283325" y="3044826"/>
            <a:ext cx="0" cy="444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6283325" y="3489326"/>
            <a:ext cx="393700" cy="265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072313" y="3044826"/>
            <a:ext cx="0" cy="444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6677025" y="3489326"/>
            <a:ext cx="395288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7072313" y="3489326"/>
            <a:ext cx="392112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464425" y="3754438"/>
            <a:ext cx="0" cy="442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7072313" y="4197351"/>
            <a:ext cx="392112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7464425" y="4197351"/>
            <a:ext cx="393700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8253413" y="3754438"/>
            <a:ext cx="0" cy="442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7858125" y="4197351"/>
            <a:ext cx="395288" cy="2667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677025" y="3754438"/>
            <a:ext cx="0" cy="4429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6677025" y="4197351"/>
            <a:ext cx="395288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7464425" y="2071688"/>
            <a:ext cx="393700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 flipV="1">
            <a:off x="7858125" y="2071688"/>
            <a:ext cx="395288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8645525" y="1628776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8253413" y="2071688"/>
            <a:ext cx="392112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 flipV="1">
            <a:off x="8645525" y="2071688"/>
            <a:ext cx="395288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10221913" y="1628776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9828213" y="2071688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 flipV="1">
            <a:off x="9828213" y="1362076"/>
            <a:ext cx="393700" cy="2667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6677025" y="2071688"/>
            <a:ext cx="395288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 flipV="1">
            <a:off x="7072313" y="2071688"/>
            <a:ext cx="392112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7464425" y="2336801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7072313" y="2779713"/>
            <a:ext cx="392112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 flipV="1">
            <a:off x="7464425" y="277971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8253413" y="2336801"/>
            <a:ext cx="0" cy="4429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7858125" y="2779713"/>
            <a:ext cx="395288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 flipV="1">
            <a:off x="8253413" y="2779713"/>
            <a:ext cx="392112" cy="26511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6677025" y="2336801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6283325" y="2779713"/>
            <a:ext cx="393700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 flipV="1">
            <a:off x="6677025" y="2779713"/>
            <a:ext cx="395288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9040813" y="2336801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8645525" y="2779713"/>
            <a:ext cx="395288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 flipV="1">
            <a:off x="9040813" y="277971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H="1">
            <a:off x="8645525" y="1362076"/>
            <a:ext cx="395288" cy="2667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9434513" y="1628776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H="1">
            <a:off x="9040813" y="2071688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 flipV="1">
            <a:off x="9434513" y="2071688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 flipV="1">
            <a:off x="9040813" y="1362076"/>
            <a:ext cx="393700" cy="2667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9434513" y="1362076"/>
            <a:ext cx="393700" cy="2667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9828213" y="2336801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H="1">
            <a:off x="9434513" y="277971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 flipH="1" flipV="1">
            <a:off x="9828213" y="277971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9434513" y="3044826"/>
            <a:ext cx="0" cy="444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H="1">
            <a:off x="9040813" y="3489326"/>
            <a:ext cx="393700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flipH="1" flipV="1">
            <a:off x="9434513" y="3489326"/>
            <a:ext cx="393700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10221913" y="3044826"/>
            <a:ext cx="0" cy="4445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H="1">
            <a:off x="9828213" y="3489326"/>
            <a:ext cx="393700" cy="265112"/>
          </a:xfrm>
          <a:prstGeom prst="line">
            <a:avLst/>
          </a:prstGeom>
          <a:noFill/>
          <a:ln w="38100">
            <a:solidFill>
              <a:srgbClr val="00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H="1" flipV="1">
            <a:off x="10221913" y="2071688"/>
            <a:ext cx="393700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10615613" y="2336801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 flipH="1">
            <a:off x="10221913" y="2779713"/>
            <a:ext cx="393700" cy="26511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9434513" y="4464051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H="1">
            <a:off x="9040813" y="490696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H="1" flipV="1">
            <a:off x="9434513" y="490696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10221913" y="4464051"/>
            <a:ext cx="0" cy="4429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 flipH="1">
            <a:off x="9828213" y="4906963"/>
            <a:ext cx="393700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7858125" y="4464051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 flipH="1" flipV="1">
            <a:off x="7858125" y="4906963"/>
            <a:ext cx="395288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8645525" y="4464051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 flipH="1">
            <a:off x="8253413" y="4906963"/>
            <a:ext cx="392112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 flipH="1" flipV="1">
            <a:off x="8645525" y="4906963"/>
            <a:ext cx="395288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>
            <a:off x="9040813" y="5172076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 flipH="1">
            <a:off x="8645525" y="5614988"/>
            <a:ext cx="395288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 flipH="1" flipV="1">
            <a:off x="9040813" y="5614988"/>
            <a:ext cx="393700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>
            <a:off x="9828213" y="5172076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 flipH="1">
            <a:off x="9434513" y="5614988"/>
            <a:ext cx="393700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75"/>
          <p:cNvSpPr>
            <a:spLocks noChangeShapeType="1"/>
          </p:cNvSpPr>
          <p:nvPr/>
        </p:nvSpPr>
        <p:spPr bwMode="auto">
          <a:xfrm>
            <a:off x="8253413" y="5172076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 flipH="1" flipV="1">
            <a:off x="8253413" y="5614988"/>
            <a:ext cx="392112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 flipH="1">
            <a:off x="9040813" y="3489326"/>
            <a:ext cx="393700" cy="2651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78"/>
          <p:cNvSpPr>
            <a:spLocks noChangeShapeType="1"/>
          </p:cNvSpPr>
          <p:nvPr/>
        </p:nvSpPr>
        <p:spPr bwMode="auto">
          <a:xfrm flipH="1" flipV="1">
            <a:off x="9434513" y="3489326"/>
            <a:ext cx="393700" cy="2651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 flipH="1">
            <a:off x="9828213" y="3489326"/>
            <a:ext cx="393700" cy="2651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 flipH="1">
            <a:off x="8253413" y="3489326"/>
            <a:ext cx="392112" cy="2651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 flipH="1" flipV="1">
            <a:off x="8645525" y="3489326"/>
            <a:ext cx="395288" cy="2651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9040813" y="3754438"/>
            <a:ext cx="0" cy="442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 flipH="1">
            <a:off x="8645525" y="4197351"/>
            <a:ext cx="395288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84"/>
          <p:cNvSpPr>
            <a:spLocks noChangeShapeType="1"/>
          </p:cNvSpPr>
          <p:nvPr/>
        </p:nvSpPr>
        <p:spPr bwMode="auto">
          <a:xfrm flipH="1" flipV="1">
            <a:off x="9040813" y="4197351"/>
            <a:ext cx="393700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>
            <a:off x="9828213" y="3754438"/>
            <a:ext cx="0" cy="44291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 flipH="1">
            <a:off x="9434513" y="4197351"/>
            <a:ext cx="393700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 flipH="1" flipV="1">
            <a:off x="9828213" y="4197351"/>
            <a:ext cx="393700" cy="2667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88"/>
          <p:cNvSpPr>
            <a:spLocks noChangeShapeType="1"/>
          </p:cNvSpPr>
          <p:nvPr/>
        </p:nvSpPr>
        <p:spPr bwMode="auto">
          <a:xfrm>
            <a:off x="8253413" y="3754438"/>
            <a:ext cx="0" cy="44291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 flipH="1">
            <a:off x="7858125" y="4197351"/>
            <a:ext cx="395288" cy="2667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 flipH="1" flipV="1">
            <a:off x="8253413" y="4197351"/>
            <a:ext cx="392112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91"/>
          <p:cNvSpPr>
            <a:spLocks noChangeShapeType="1"/>
          </p:cNvSpPr>
          <p:nvPr/>
        </p:nvSpPr>
        <p:spPr bwMode="auto">
          <a:xfrm flipH="1" flipV="1">
            <a:off x="10615613" y="2765426"/>
            <a:ext cx="395287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 flipH="1">
            <a:off x="11010900" y="2765426"/>
            <a:ext cx="393700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 flipH="1" flipV="1">
            <a:off x="11404600" y="2765426"/>
            <a:ext cx="392113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94"/>
          <p:cNvSpPr>
            <a:spLocks noChangeShapeType="1"/>
          </p:cNvSpPr>
          <p:nvPr/>
        </p:nvSpPr>
        <p:spPr bwMode="auto">
          <a:xfrm>
            <a:off x="11404600" y="3741738"/>
            <a:ext cx="0" cy="442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 flipH="1">
            <a:off x="11010900" y="4184651"/>
            <a:ext cx="393700" cy="263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96"/>
          <p:cNvSpPr>
            <a:spLocks noChangeShapeType="1"/>
          </p:cNvSpPr>
          <p:nvPr/>
        </p:nvSpPr>
        <p:spPr bwMode="auto">
          <a:xfrm flipH="1" flipV="1">
            <a:off x="11404600" y="4184651"/>
            <a:ext cx="392113" cy="263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>
            <a:off x="12192000" y="3741738"/>
            <a:ext cx="0" cy="4429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 flipH="1">
            <a:off x="11796713" y="4184651"/>
            <a:ext cx="395287" cy="263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>
            <a:off x="10615613" y="3741738"/>
            <a:ext cx="0" cy="442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 flipH="1">
            <a:off x="10221913" y="4184651"/>
            <a:ext cx="393700" cy="263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 flipH="1" flipV="1">
            <a:off x="10615613" y="4184651"/>
            <a:ext cx="395287" cy="263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02"/>
          <p:cNvSpPr>
            <a:spLocks noChangeShapeType="1"/>
          </p:cNvSpPr>
          <p:nvPr/>
        </p:nvSpPr>
        <p:spPr bwMode="auto">
          <a:xfrm>
            <a:off x="11010900" y="4448176"/>
            <a:ext cx="0" cy="444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03"/>
          <p:cNvSpPr>
            <a:spLocks noChangeShapeType="1"/>
          </p:cNvSpPr>
          <p:nvPr/>
        </p:nvSpPr>
        <p:spPr bwMode="auto">
          <a:xfrm flipH="1">
            <a:off x="10615613" y="4892676"/>
            <a:ext cx="395287" cy="265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04"/>
          <p:cNvSpPr>
            <a:spLocks noChangeShapeType="1"/>
          </p:cNvSpPr>
          <p:nvPr/>
        </p:nvSpPr>
        <p:spPr bwMode="auto">
          <a:xfrm flipH="1" flipV="1">
            <a:off x="11010900" y="4892676"/>
            <a:ext cx="393700" cy="265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>
            <a:off x="11796713" y="4448176"/>
            <a:ext cx="0" cy="444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 flipH="1">
            <a:off x="11404600" y="4892676"/>
            <a:ext cx="392113" cy="265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 flipH="1" flipV="1">
            <a:off x="10221913" y="4892676"/>
            <a:ext cx="393700" cy="265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 flipH="1">
            <a:off x="11010900" y="2765426"/>
            <a:ext cx="393700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09"/>
          <p:cNvSpPr>
            <a:spLocks noChangeShapeType="1"/>
          </p:cNvSpPr>
          <p:nvPr/>
        </p:nvSpPr>
        <p:spPr bwMode="auto">
          <a:xfrm flipH="1" flipV="1">
            <a:off x="11404600" y="2765426"/>
            <a:ext cx="392113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10"/>
          <p:cNvSpPr>
            <a:spLocks noChangeShapeType="1"/>
          </p:cNvSpPr>
          <p:nvPr/>
        </p:nvSpPr>
        <p:spPr bwMode="auto">
          <a:xfrm flipH="1" flipV="1">
            <a:off x="10615613" y="2765426"/>
            <a:ext cx="395287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111"/>
          <p:cNvSpPr>
            <a:spLocks noChangeShapeType="1"/>
          </p:cNvSpPr>
          <p:nvPr/>
        </p:nvSpPr>
        <p:spPr bwMode="auto">
          <a:xfrm>
            <a:off x="11010900" y="3032126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12"/>
          <p:cNvSpPr>
            <a:spLocks noChangeShapeType="1"/>
          </p:cNvSpPr>
          <p:nvPr/>
        </p:nvSpPr>
        <p:spPr bwMode="auto">
          <a:xfrm flipH="1">
            <a:off x="10615613" y="3475038"/>
            <a:ext cx="395287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 flipH="1" flipV="1">
            <a:off x="11010900" y="3475038"/>
            <a:ext cx="393700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>
            <a:off x="11796713" y="3032126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 flipH="1">
            <a:off x="11404600" y="3475038"/>
            <a:ext cx="392113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 flipH="1" flipV="1">
            <a:off x="11796713" y="3475038"/>
            <a:ext cx="395287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117"/>
          <p:cNvSpPr>
            <a:spLocks noChangeShapeType="1"/>
          </p:cNvSpPr>
          <p:nvPr/>
        </p:nvSpPr>
        <p:spPr bwMode="auto">
          <a:xfrm flipH="1" flipV="1">
            <a:off x="10221913" y="3475038"/>
            <a:ext cx="393700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Text Box 118"/>
          <p:cNvSpPr txBox="1">
            <a:spLocks noChangeArrowheads="1"/>
          </p:cNvSpPr>
          <p:nvPr/>
        </p:nvSpPr>
        <p:spPr bwMode="auto">
          <a:xfrm>
            <a:off x="7267575" y="3060701"/>
            <a:ext cx="574675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20" name="Text Box 119"/>
          <p:cNvSpPr txBox="1">
            <a:spLocks noChangeArrowheads="1"/>
          </p:cNvSpPr>
          <p:nvPr/>
        </p:nvSpPr>
        <p:spPr bwMode="auto">
          <a:xfrm>
            <a:off x="7596188" y="23812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F2</a:t>
            </a:r>
          </a:p>
        </p:txBody>
      </p:sp>
      <p:sp>
        <p:nvSpPr>
          <p:cNvPr id="121" name="Text Box 120"/>
          <p:cNvSpPr txBox="1">
            <a:spLocks noChangeArrowheads="1"/>
          </p:cNvSpPr>
          <p:nvPr/>
        </p:nvSpPr>
        <p:spPr bwMode="auto">
          <a:xfrm>
            <a:off x="8007350" y="3044826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F3</a:t>
            </a:r>
          </a:p>
        </p:txBody>
      </p:sp>
      <p:sp>
        <p:nvSpPr>
          <p:cNvPr id="122" name="Text Box 121"/>
          <p:cNvSpPr txBox="1">
            <a:spLocks noChangeArrowheads="1"/>
          </p:cNvSpPr>
          <p:nvPr/>
        </p:nvSpPr>
        <p:spPr bwMode="auto">
          <a:xfrm>
            <a:off x="7596188" y="37846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F4</a:t>
            </a:r>
          </a:p>
        </p:txBody>
      </p:sp>
      <p:sp>
        <p:nvSpPr>
          <p:cNvPr id="123" name="Text Box 122"/>
          <p:cNvSpPr txBox="1">
            <a:spLocks noChangeArrowheads="1"/>
          </p:cNvSpPr>
          <p:nvPr/>
        </p:nvSpPr>
        <p:spPr bwMode="auto">
          <a:xfrm>
            <a:off x="6858000" y="37846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F5</a:t>
            </a:r>
          </a:p>
        </p:txBody>
      </p:sp>
      <p:sp>
        <p:nvSpPr>
          <p:cNvPr id="124" name="Text Box 123"/>
          <p:cNvSpPr txBox="1">
            <a:spLocks noChangeArrowheads="1"/>
          </p:cNvSpPr>
          <p:nvPr/>
        </p:nvSpPr>
        <p:spPr bwMode="auto">
          <a:xfrm>
            <a:off x="6448425" y="3060701"/>
            <a:ext cx="57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F6</a:t>
            </a:r>
          </a:p>
        </p:txBody>
      </p:sp>
      <p:sp>
        <p:nvSpPr>
          <p:cNvPr id="125" name="Text Box 124"/>
          <p:cNvSpPr txBox="1">
            <a:spLocks noChangeArrowheads="1"/>
          </p:cNvSpPr>
          <p:nvPr/>
        </p:nvSpPr>
        <p:spPr bwMode="auto">
          <a:xfrm>
            <a:off x="6858000" y="23812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F7</a:t>
            </a:r>
          </a:p>
        </p:txBody>
      </p:sp>
      <p:sp>
        <p:nvSpPr>
          <p:cNvPr id="126" name="Text Box 125"/>
          <p:cNvSpPr txBox="1">
            <a:spLocks noChangeArrowheads="1"/>
          </p:cNvSpPr>
          <p:nvPr/>
        </p:nvSpPr>
        <p:spPr bwMode="auto">
          <a:xfrm>
            <a:off x="9237663" y="2395538"/>
            <a:ext cx="574675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27" name="Text Box 126"/>
          <p:cNvSpPr txBox="1">
            <a:spLocks noChangeArrowheads="1"/>
          </p:cNvSpPr>
          <p:nvPr/>
        </p:nvSpPr>
        <p:spPr bwMode="auto">
          <a:xfrm>
            <a:off x="9566275" y="171608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F2</a:t>
            </a:r>
          </a:p>
        </p:txBody>
      </p:sp>
      <p:sp>
        <p:nvSpPr>
          <p:cNvPr id="128" name="Text Box 127"/>
          <p:cNvSpPr txBox="1">
            <a:spLocks noChangeArrowheads="1"/>
          </p:cNvSpPr>
          <p:nvPr/>
        </p:nvSpPr>
        <p:spPr bwMode="auto">
          <a:xfrm>
            <a:off x="9975850" y="23812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F3</a:t>
            </a:r>
          </a:p>
        </p:txBody>
      </p:sp>
      <p:sp>
        <p:nvSpPr>
          <p:cNvPr id="129" name="Text Box 128"/>
          <p:cNvSpPr txBox="1">
            <a:spLocks noChangeArrowheads="1"/>
          </p:cNvSpPr>
          <p:nvPr/>
        </p:nvSpPr>
        <p:spPr bwMode="auto">
          <a:xfrm>
            <a:off x="9566275" y="311943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F4</a:t>
            </a:r>
          </a:p>
        </p:txBody>
      </p:sp>
      <p:sp>
        <p:nvSpPr>
          <p:cNvPr id="130" name="Text Box 129"/>
          <p:cNvSpPr txBox="1">
            <a:spLocks noChangeArrowheads="1"/>
          </p:cNvSpPr>
          <p:nvPr/>
        </p:nvSpPr>
        <p:spPr bwMode="auto">
          <a:xfrm>
            <a:off x="8828088" y="3119438"/>
            <a:ext cx="573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F5</a:t>
            </a:r>
          </a:p>
        </p:txBody>
      </p:sp>
      <p:sp>
        <p:nvSpPr>
          <p:cNvPr id="131" name="Text Box 130"/>
          <p:cNvSpPr txBox="1">
            <a:spLocks noChangeArrowheads="1"/>
          </p:cNvSpPr>
          <p:nvPr/>
        </p:nvSpPr>
        <p:spPr bwMode="auto">
          <a:xfrm>
            <a:off x="8416925" y="239553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F6</a:t>
            </a:r>
          </a:p>
        </p:txBody>
      </p:sp>
      <p:sp>
        <p:nvSpPr>
          <p:cNvPr id="132" name="Text Box 131"/>
          <p:cNvSpPr txBox="1">
            <a:spLocks noChangeArrowheads="1"/>
          </p:cNvSpPr>
          <p:nvPr/>
        </p:nvSpPr>
        <p:spPr bwMode="auto">
          <a:xfrm>
            <a:off x="8828088" y="1716088"/>
            <a:ext cx="573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F7</a:t>
            </a:r>
          </a:p>
        </p:txBody>
      </p:sp>
      <p:sp>
        <p:nvSpPr>
          <p:cNvPr id="133" name="Text Box 132"/>
          <p:cNvSpPr txBox="1">
            <a:spLocks noChangeArrowheads="1"/>
          </p:cNvSpPr>
          <p:nvPr/>
        </p:nvSpPr>
        <p:spPr bwMode="auto">
          <a:xfrm>
            <a:off x="8828088" y="4464051"/>
            <a:ext cx="573087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34" name="Text Box 133"/>
          <p:cNvSpPr txBox="1">
            <a:spLocks noChangeArrowheads="1"/>
          </p:cNvSpPr>
          <p:nvPr/>
        </p:nvSpPr>
        <p:spPr bwMode="auto">
          <a:xfrm>
            <a:off x="9155113" y="37846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F2</a:t>
            </a:r>
          </a:p>
        </p:txBody>
      </p:sp>
      <p:sp>
        <p:nvSpPr>
          <p:cNvPr id="135" name="Text Box 134"/>
          <p:cNvSpPr txBox="1">
            <a:spLocks noChangeArrowheads="1"/>
          </p:cNvSpPr>
          <p:nvPr/>
        </p:nvSpPr>
        <p:spPr bwMode="auto">
          <a:xfrm>
            <a:off x="9566275" y="4448176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F3</a:t>
            </a:r>
          </a:p>
        </p:txBody>
      </p:sp>
      <p:sp>
        <p:nvSpPr>
          <p:cNvPr id="136" name="Text Box 135"/>
          <p:cNvSpPr txBox="1">
            <a:spLocks noChangeArrowheads="1"/>
          </p:cNvSpPr>
          <p:nvPr/>
        </p:nvSpPr>
        <p:spPr bwMode="auto">
          <a:xfrm>
            <a:off x="9155113" y="51879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F4</a:t>
            </a:r>
          </a:p>
        </p:txBody>
      </p:sp>
      <p:sp>
        <p:nvSpPr>
          <p:cNvPr id="137" name="Text Box 136"/>
          <p:cNvSpPr txBox="1">
            <a:spLocks noChangeArrowheads="1"/>
          </p:cNvSpPr>
          <p:nvPr/>
        </p:nvSpPr>
        <p:spPr bwMode="auto">
          <a:xfrm>
            <a:off x="8416925" y="51879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F5</a:t>
            </a:r>
          </a:p>
        </p:txBody>
      </p:sp>
      <p:sp>
        <p:nvSpPr>
          <p:cNvPr id="138" name="Text Box 137"/>
          <p:cNvSpPr txBox="1">
            <a:spLocks noChangeArrowheads="1"/>
          </p:cNvSpPr>
          <p:nvPr/>
        </p:nvSpPr>
        <p:spPr bwMode="auto">
          <a:xfrm>
            <a:off x="8007350" y="44640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F6</a:t>
            </a:r>
          </a:p>
        </p:txBody>
      </p:sp>
      <p:sp>
        <p:nvSpPr>
          <p:cNvPr id="139" name="Text Box 138"/>
          <p:cNvSpPr txBox="1">
            <a:spLocks noChangeArrowheads="1"/>
          </p:cNvSpPr>
          <p:nvPr/>
        </p:nvSpPr>
        <p:spPr bwMode="auto">
          <a:xfrm>
            <a:off x="8416925" y="37846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F7</a:t>
            </a:r>
          </a:p>
        </p:txBody>
      </p:sp>
      <p:sp>
        <p:nvSpPr>
          <p:cNvPr id="140" name="Text Box 139"/>
          <p:cNvSpPr txBox="1">
            <a:spLocks noChangeArrowheads="1"/>
          </p:cNvSpPr>
          <p:nvPr/>
        </p:nvSpPr>
        <p:spPr bwMode="auto">
          <a:xfrm>
            <a:off x="10796588" y="3798888"/>
            <a:ext cx="574675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41" name="Text Box 140"/>
          <p:cNvSpPr txBox="1">
            <a:spLocks noChangeArrowheads="1"/>
          </p:cNvSpPr>
          <p:nvPr/>
        </p:nvSpPr>
        <p:spPr bwMode="auto">
          <a:xfrm>
            <a:off x="11125200" y="311943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F2</a:t>
            </a:r>
          </a:p>
        </p:txBody>
      </p:sp>
      <p:sp>
        <p:nvSpPr>
          <p:cNvPr id="142" name="Text Box 141"/>
          <p:cNvSpPr txBox="1">
            <a:spLocks noChangeArrowheads="1"/>
          </p:cNvSpPr>
          <p:nvPr/>
        </p:nvSpPr>
        <p:spPr bwMode="auto">
          <a:xfrm>
            <a:off x="11534775" y="37846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F3</a:t>
            </a:r>
          </a:p>
        </p:txBody>
      </p:sp>
      <p:sp>
        <p:nvSpPr>
          <p:cNvPr id="143" name="Text Box 142"/>
          <p:cNvSpPr txBox="1">
            <a:spLocks noChangeArrowheads="1"/>
          </p:cNvSpPr>
          <p:nvPr/>
        </p:nvSpPr>
        <p:spPr bwMode="auto">
          <a:xfrm>
            <a:off x="11125200" y="452278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F4</a:t>
            </a:r>
          </a:p>
        </p:txBody>
      </p:sp>
      <p:sp>
        <p:nvSpPr>
          <p:cNvPr id="144" name="Text Box 143"/>
          <p:cNvSpPr txBox="1">
            <a:spLocks noChangeArrowheads="1"/>
          </p:cNvSpPr>
          <p:nvPr/>
        </p:nvSpPr>
        <p:spPr bwMode="auto">
          <a:xfrm>
            <a:off x="10387013" y="452278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F5</a:t>
            </a:r>
          </a:p>
        </p:txBody>
      </p:sp>
      <p:sp>
        <p:nvSpPr>
          <p:cNvPr id="145" name="Text Box 144"/>
          <p:cNvSpPr txBox="1">
            <a:spLocks noChangeArrowheads="1"/>
          </p:cNvSpPr>
          <p:nvPr/>
        </p:nvSpPr>
        <p:spPr bwMode="auto">
          <a:xfrm>
            <a:off x="9975850" y="379888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F6</a:t>
            </a:r>
          </a:p>
        </p:txBody>
      </p:sp>
      <p:sp>
        <p:nvSpPr>
          <p:cNvPr id="146" name="Text Box 145"/>
          <p:cNvSpPr txBox="1">
            <a:spLocks noChangeArrowheads="1"/>
          </p:cNvSpPr>
          <p:nvPr/>
        </p:nvSpPr>
        <p:spPr bwMode="auto">
          <a:xfrm>
            <a:off x="10387013" y="311943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F7</a:t>
            </a:r>
          </a:p>
        </p:txBody>
      </p:sp>
      <p:sp>
        <p:nvSpPr>
          <p:cNvPr id="147" name="AutoShape 146"/>
          <p:cNvSpPr>
            <a:spLocks noChangeArrowheads="1"/>
          </p:cNvSpPr>
          <p:nvPr/>
        </p:nvSpPr>
        <p:spPr bwMode="auto">
          <a:xfrm rot="16200000">
            <a:off x="6955631" y="2882108"/>
            <a:ext cx="1019175" cy="785812"/>
          </a:xfrm>
          <a:prstGeom prst="hexagon">
            <a:avLst>
              <a:gd name="adj" fmla="val 36964"/>
              <a:gd name="vf" fmla="val 115470"/>
            </a:avLst>
          </a:prstGeom>
          <a:solidFill>
            <a:srgbClr val="00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" name="AutoShape 147"/>
          <p:cNvSpPr>
            <a:spLocks noChangeArrowheads="1"/>
          </p:cNvSpPr>
          <p:nvPr/>
        </p:nvSpPr>
        <p:spPr bwMode="auto">
          <a:xfrm rot="16200000">
            <a:off x="10530681" y="3574257"/>
            <a:ext cx="957263" cy="777875"/>
          </a:xfrm>
          <a:prstGeom prst="hexagon">
            <a:avLst>
              <a:gd name="adj" fmla="val 36765"/>
              <a:gd name="vf" fmla="val 115470"/>
            </a:avLst>
          </a:prstGeom>
          <a:solidFill>
            <a:srgbClr val="00FF99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" name="Text Box 148"/>
          <p:cNvSpPr txBox="1">
            <a:spLocks noChangeArrowheads="1"/>
          </p:cNvSpPr>
          <p:nvPr/>
        </p:nvSpPr>
        <p:spPr bwMode="auto">
          <a:xfrm>
            <a:off x="10715625" y="3784601"/>
            <a:ext cx="57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50" name="AutoShape 149"/>
          <p:cNvSpPr>
            <a:spLocks noChangeArrowheads="1"/>
          </p:cNvSpPr>
          <p:nvPr/>
        </p:nvSpPr>
        <p:spPr bwMode="auto">
          <a:xfrm rot="16200000">
            <a:off x="8536782" y="4293394"/>
            <a:ext cx="1003300" cy="785813"/>
          </a:xfrm>
          <a:prstGeom prst="hexagon">
            <a:avLst>
              <a:gd name="adj" fmla="val 37056"/>
              <a:gd name="vf" fmla="val 115470"/>
            </a:avLst>
          </a:prstGeom>
          <a:solidFill>
            <a:srgbClr val="00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" name="Text Box 150"/>
          <p:cNvSpPr txBox="1">
            <a:spLocks noChangeArrowheads="1"/>
          </p:cNvSpPr>
          <p:nvPr/>
        </p:nvSpPr>
        <p:spPr bwMode="auto">
          <a:xfrm>
            <a:off x="8745538" y="4479926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52" name="Text Box 151"/>
          <p:cNvSpPr txBox="1">
            <a:spLocks noChangeArrowheads="1"/>
          </p:cNvSpPr>
          <p:nvPr/>
        </p:nvSpPr>
        <p:spPr bwMode="auto">
          <a:xfrm>
            <a:off x="7186613" y="30607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53" name="AutoShape 152"/>
          <p:cNvSpPr>
            <a:spLocks noChangeArrowheads="1"/>
          </p:cNvSpPr>
          <p:nvPr/>
        </p:nvSpPr>
        <p:spPr bwMode="auto">
          <a:xfrm rot="16200000">
            <a:off x="8938419" y="2166144"/>
            <a:ext cx="998538" cy="790575"/>
          </a:xfrm>
          <a:prstGeom prst="hexagon">
            <a:avLst>
              <a:gd name="adj" fmla="val 36757"/>
              <a:gd name="vf" fmla="val 115470"/>
            </a:avLst>
          </a:prstGeom>
          <a:solidFill>
            <a:srgbClr val="00FF99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" name="Text Box 153"/>
          <p:cNvSpPr txBox="1">
            <a:spLocks noChangeArrowheads="1"/>
          </p:cNvSpPr>
          <p:nvPr/>
        </p:nvSpPr>
        <p:spPr bwMode="auto">
          <a:xfrm>
            <a:off x="9137650" y="2395538"/>
            <a:ext cx="57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</p:spTree>
    <p:extLst>
      <p:ext uri="{BB962C8B-B14F-4D97-AF65-F5344CB8AC3E}">
        <p14:creationId xmlns:p14="http://schemas.microsoft.com/office/powerpoint/2010/main" val="3467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far between re-usage?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7 cells in a cluster</a:t>
                </a:r>
              </a:p>
              <a:p>
                <a:r>
                  <a:rPr lang="en-US" dirty="0" smtClean="0"/>
                  <a:t>1km</a:t>
                </a:r>
                <a:endParaRPr lang="en-US" dirty="0"/>
              </a:p>
              <a:p>
                <a:r>
                  <a:rPr lang="en-US" dirty="0" smtClean="0"/>
                  <a:t>D=distance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charset="0"/>
                          </a:rPr>
                          <m:t>3∗7∗1 </m:t>
                        </m:r>
                      </m:e>
                    </m:ra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About 4.5km</a:t>
                </a:r>
              </a:p>
              <a:p>
                <a:r>
                  <a:rPr lang="en-US" dirty="0" smtClean="0"/>
                  <a:t>We can reuse a frequency every 4.5km</a:t>
                </a:r>
              </a:p>
              <a:p>
                <a:pPr lvl="1"/>
                <a:r>
                  <a:rPr lang="en-US" dirty="0" smtClean="0"/>
                  <a:t>(in this example)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7858125" y="3044826"/>
            <a:ext cx="0" cy="444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7464425" y="3489326"/>
            <a:ext cx="393700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7858125" y="3489326"/>
            <a:ext cx="395288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8645525" y="3044826"/>
            <a:ext cx="0" cy="4445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8253413" y="3489326"/>
            <a:ext cx="392112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8645525" y="3489326"/>
            <a:ext cx="395288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283325" y="3044826"/>
            <a:ext cx="0" cy="444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6283325" y="3489326"/>
            <a:ext cx="393700" cy="265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072313" y="3044826"/>
            <a:ext cx="0" cy="444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6677025" y="3489326"/>
            <a:ext cx="395288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7072313" y="3489326"/>
            <a:ext cx="392112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464425" y="3754438"/>
            <a:ext cx="0" cy="442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7072313" y="4197351"/>
            <a:ext cx="392112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7464425" y="4197351"/>
            <a:ext cx="393700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8253413" y="3754438"/>
            <a:ext cx="0" cy="442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7858125" y="4197351"/>
            <a:ext cx="395288" cy="2667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677025" y="3754438"/>
            <a:ext cx="0" cy="4429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6677025" y="4197351"/>
            <a:ext cx="395288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7464425" y="2071688"/>
            <a:ext cx="393700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 flipV="1">
            <a:off x="7858125" y="2071688"/>
            <a:ext cx="395288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8645525" y="1628776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8253413" y="2071688"/>
            <a:ext cx="392112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 flipV="1">
            <a:off x="8645525" y="2071688"/>
            <a:ext cx="395288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10221913" y="1628776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9828213" y="2071688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 flipV="1">
            <a:off x="9828213" y="1362076"/>
            <a:ext cx="393700" cy="2667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6677025" y="2071688"/>
            <a:ext cx="395288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 flipV="1">
            <a:off x="7072313" y="2071688"/>
            <a:ext cx="392112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7464425" y="2336801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7072313" y="2779713"/>
            <a:ext cx="392112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 flipV="1">
            <a:off x="7464425" y="277971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8253413" y="2336801"/>
            <a:ext cx="0" cy="4429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7858125" y="2779713"/>
            <a:ext cx="395288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H="1" flipV="1">
            <a:off x="8253413" y="2779713"/>
            <a:ext cx="392112" cy="26511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6677025" y="2336801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6283325" y="2779713"/>
            <a:ext cx="393700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 flipV="1">
            <a:off x="6677025" y="2779713"/>
            <a:ext cx="395288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9040813" y="2336801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8645525" y="2779713"/>
            <a:ext cx="395288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H="1" flipV="1">
            <a:off x="9040813" y="277971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H="1">
            <a:off x="8645525" y="1362076"/>
            <a:ext cx="395288" cy="2667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9434513" y="1628776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H="1">
            <a:off x="9040813" y="2071688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H="1" flipV="1">
            <a:off x="9434513" y="2071688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 flipV="1">
            <a:off x="9040813" y="1362076"/>
            <a:ext cx="393700" cy="2667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H="1">
            <a:off x="9434513" y="1362076"/>
            <a:ext cx="393700" cy="2667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9828213" y="2336801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H="1">
            <a:off x="9434513" y="277971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 flipH="1" flipV="1">
            <a:off x="9828213" y="277971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9434513" y="3044826"/>
            <a:ext cx="0" cy="444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H="1">
            <a:off x="9040813" y="3489326"/>
            <a:ext cx="393700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flipH="1" flipV="1">
            <a:off x="9434513" y="3489326"/>
            <a:ext cx="393700" cy="2651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10221913" y="3044826"/>
            <a:ext cx="0" cy="4445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H="1">
            <a:off x="9828213" y="3489326"/>
            <a:ext cx="393700" cy="265112"/>
          </a:xfrm>
          <a:prstGeom prst="line">
            <a:avLst/>
          </a:prstGeom>
          <a:noFill/>
          <a:ln w="38100">
            <a:solidFill>
              <a:srgbClr val="00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H="1" flipV="1">
            <a:off x="10221913" y="2071688"/>
            <a:ext cx="393700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10615613" y="2336801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 flipH="1">
            <a:off x="10221913" y="2779713"/>
            <a:ext cx="393700" cy="26511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9434513" y="4464051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H="1">
            <a:off x="9040813" y="490696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H="1" flipV="1">
            <a:off x="9434513" y="4906963"/>
            <a:ext cx="393700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>
            <a:off x="10221913" y="4464051"/>
            <a:ext cx="0" cy="4429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 flipH="1">
            <a:off x="9828213" y="4906963"/>
            <a:ext cx="393700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7858125" y="4464051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 flipH="1" flipV="1">
            <a:off x="7858125" y="4906963"/>
            <a:ext cx="395288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8645525" y="4464051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 flipH="1">
            <a:off x="8253413" y="4906963"/>
            <a:ext cx="392112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69"/>
          <p:cNvSpPr>
            <a:spLocks noChangeShapeType="1"/>
          </p:cNvSpPr>
          <p:nvPr/>
        </p:nvSpPr>
        <p:spPr bwMode="auto">
          <a:xfrm flipH="1" flipV="1">
            <a:off x="8645525" y="4906963"/>
            <a:ext cx="395288" cy="2651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>
            <a:off x="9040813" y="5172076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71"/>
          <p:cNvSpPr>
            <a:spLocks noChangeShapeType="1"/>
          </p:cNvSpPr>
          <p:nvPr/>
        </p:nvSpPr>
        <p:spPr bwMode="auto">
          <a:xfrm flipH="1">
            <a:off x="8645525" y="5614988"/>
            <a:ext cx="395288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72"/>
          <p:cNvSpPr>
            <a:spLocks noChangeShapeType="1"/>
          </p:cNvSpPr>
          <p:nvPr/>
        </p:nvSpPr>
        <p:spPr bwMode="auto">
          <a:xfrm flipH="1" flipV="1">
            <a:off x="9040813" y="5614988"/>
            <a:ext cx="393700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3"/>
          <p:cNvSpPr>
            <a:spLocks noChangeShapeType="1"/>
          </p:cNvSpPr>
          <p:nvPr/>
        </p:nvSpPr>
        <p:spPr bwMode="auto">
          <a:xfrm>
            <a:off x="9828213" y="5172076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 flipH="1">
            <a:off x="9434513" y="5614988"/>
            <a:ext cx="393700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75"/>
          <p:cNvSpPr>
            <a:spLocks noChangeShapeType="1"/>
          </p:cNvSpPr>
          <p:nvPr/>
        </p:nvSpPr>
        <p:spPr bwMode="auto">
          <a:xfrm>
            <a:off x="8253413" y="5172076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76"/>
          <p:cNvSpPr>
            <a:spLocks noChangeShapeType="1"/>
          </p:cNvSpPr>
          <p:nvPr/>
        </p:nvSpPr>
        <p:spPr bwMode="auto">
          <a:xfrm flipH="1" flipV="1">
            <a:off x="8253413" y="5614988"/>
            <a:ext cx="392112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77"/>
          <p:cNvSpPr>
            <a:spLocks noChangeShapeType="1"/>
          </p:cNvSpPr>
          <p:nvPr/>
        </p:nvSpPr>
        <p:spPr bwMode="auto">
          <a:xfrm flipH="1">
            <a:off x="9040813" y="3489326"/>
            <a:ext cx="393700" cy="2651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78"/>
          <p:cNvSpPr>
            <a:spLocks noChangeShapeType="1"/>
          </p:cNvSpPr>
          <p:nvPr/>
        </p:nvSpPr>
        <p:spPr bwMode="auto">
          <a:xfrm flipH="1" flipV="1">
            <a:off x="9434513" y="3489326"/>
            <a:ext cx="393700" cy="2651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79"/>
          <p:cNvSpPr>
            <a:spLocks noChangeShapeType="1"/>
          </p:cNvSpPr>
          <p:nvPr/>
        </p:nvSpPr>
        <p:spPr bwMode="auto">
          <a:xfrm flipH="1">
            <a:off x="9828213" y="3489326"/>
            <a:ext cx="393700" cy="2651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 flipH="1">
            <a:off x="8253413" y="3489326"/>
            <a:ext cx="392112" cy="2651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 flipH="1" flipV="1">
            <a:off x="8645525" y="3489326"/>
            <a:ext cx="395288" cy="265112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9040813" y="3754438"/>
            <a:ext cx="0" cy="442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 flipH="1">
            <a:off x="8645525" y="4197351"/>
            <a:ext cx="395288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84"/>
          <p:cNvSpPr>
            <a:spLocks noChangeShapeType="1"/>
          </p:cNvSpPr>
          <p:nvPr/>
        </p:nvSpPr>
        <p:spPr bwMode="auto">
          <a:xfrm flipH="1" flipV="1">
            <a:off x="9040813" y="4197351"/>
            <a:ext cx="393700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>
            <a:off x="9828213" y="3754438"/>
            <a:ext cx="0" cy="44291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 flipH="1">
            <a:off x="9434513" y="4197351"/>
            <a:ext cx="393700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 flipH="1" flipV="1">
            <a:off x="9828213" y="4197351"/>
            <a:ext cx="393700" cy="2667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88"/>
          <p:cNvSpPr>
            <a:spLocks noChangeShapeType="1"/>
          </p:cNvSpPr>
          <p:nvPr/>
        </p:nvSpPr>
        <p:spPr bwMode="auto">
          <a:xfrm>
            <a:off x="8253413" y="3754438"/>
            <a:ext cx="0" cy="44291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 flipH="1">
            <a:off x="7858125" y="4197351"/>
            <a:ext cx="395288" cy="2667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 flipH="1" flipV="1">
            <a:off x="8253413" y="4197351"/>
            <a:ext cx="392112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91"/>
          <p:cNvSpPr>
            <a:spLocks noChangeShapeType="1"/>
          </p:cNvSpPr>
          <p:nvPr/>
        </p:nvSpPr>
        <p:spPr bwMode="auto">
          <a:xfrm flipH="1" flipV="1">
            <a:off x="10615613" y="2765426"/>
            <a:ext cx="395287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 flipH="1">
            <a:off x="11010900" y="2765426"/>
            <a:ext cx="393700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 flipH="1" flipV="1">
            <a:off x="11404600" y="2765426"/>
            <a:ext cx="392113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94"/>
          <p:cNvSpPr>
            <a:spLocks noChangeShapeType="1"/>
          </p:cNvSpPr>
          <p:nvPr/>
        </p:nvSpPr>
        <p:spPr bwMode="auto">
          <a:xfrm>
            <a:off x="11404600" y="3741738"/>
            <a:ext cx="0" cy="442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 flipH="1">
            <a:off x="11010900" y="4184651"/>
            <a:ext cx="393700" cy="263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96"/>
          <p:cNvSpPr>
            <a:spLocks noChangeShapeType="1"/>
          </p:cNvSpPr>
          <p:nvPr/>
        </p:nvSpPr>
        <p:spPr bwMode="auto">
          <a:xfrm flipH="1" flipV="1">
            <a:off x="11404600" y="4184651"/>
            <a:ext cx="392113" cy="263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>
            <a:off x="12192000" y="3741738"/>
            <a:ext cx="0" cy="4429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 flipH="1">
            <a:off x="11796713" y="4184651"/>
            <a:ext cx="395287" cy="263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>
            <a:off x="10615613" y="3741738"/>
            <a:ext cx="0" cy="4429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 flipH="1">
            <a:off x="10221913" y="4184651"/>
            <a:ext cx="393700" cy="263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 flipH="1" flipV="1">
            <a:off x="10615613" y="4184651"/>
            <a:ext cx="395287" cy="263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02"/>
          <p:cNvSpPr>
            <a:spLocks noChangeShapeType="1"/>
          </p:cNvSpPr>
          <p:nvPr/>
        </p:nvSpPr>
        <p:spPr bwMode="auto">
          <a:xfrm>
            <a:off x="11010900" y="4448176"/>
            <a:ext cx="0" cy="444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03"/>
          <p:cNvSpPr>
            <a:spLocks noChangeShapeType="1"/>
          </p:cNvSpPr>
          <p:nvPr/>
        </p:nvSpPr>
        <p:spPr bwMode="auto">
          <a:xfrm flipH="1">
            <a:off x="10615613" y="4892676"/>
            <a:ext cx="395287" cy="265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04"/>
          <p:cNvSpPr>
            <a:spLocks noChangeShapeType="1"/>
          </p:cNvSpPr>
          <p:nvPr/>
        </p:nvSpPr>
        <p:spPr bwMode="auto">
          <a:xfrm flipH="1" flipV="1">
            <a:off x="11010900" y="4892676"/>
            <a:ext cx="393700" cy="265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>
            <a:off x="11796713" y="4448176"/>
            <a:ext cx="0" cy="4445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 flipH="1">
            <a:off x="11404600" y="4892676"/>
            <a:ext cx="392113" cy="265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 flipH="1" flipV="1">
            <a:off x="10221913" y="4892676"/>
            <a:ext cx="393700" cy="2651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 flipH="1">
            <a:off x="11010900" y="2765426"/>
            <a:ext cx="393700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09"/>
          <p:cNvSpPr>
            <a:spLocks noChangeShapeType="1"/>
          </p:cNvSpPr>
          <p:nvPr/>
        </p:nvSpPr>
        <p:spPr bwMode="auto">
          <a:xfrm flipH="1" flipV="1">
            <a:off x="11404600" y="2765426"/>
            <a:ext cx="392113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10"/>
          <p:cNvSpPr>
            <a:spLocks noChangeShapeType="1"/>
          </p:cNvSpPr>
          <p:nvPr/>
        </p:nvSpPr>
        <p:spPr bwMode="auto">
          <a:xfrm flipH="1" flipV="1">
            <a:off x="10615613" y="2765426"/>
            <a:ext cx="395287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111"/>
          <p:cNvSpPr>
            <a:spLocks noChangeShapeType="1"/>
          </p:cNvSpPr>
          <p:nvPr/>
        </p:nvSpPr>
        <p:spPr bwMode="auto">
          <a:xfrm>
            <a:off x="11010900" y="3032126"/>
            <a:ext cx="0" cy="44291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12"/>
          <p:cNvSpPr>
            <a:spLocks noChangeShapeType="1"/>
          </p:cNvSpPr>
          <p:nvPr/>
        </p:nvSpPr>
        <p:spPr bwMode="auto">
          <a:xfrm flipH="1">
            <a:off x="10615613" y="3475038"/>
            <a:ext cx="395287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 flipH="1" flipV="1">
            <a:off x="11010900" y="3475038"/>
            <a:ext cx="393700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>
            <a:off x="11796713" y="3032126"/>
            <a:ext cx="0" cy="4429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 flipH="1">
            <a:off x="11404600" y="3475038"/>
            <a:ext cx="392113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 flipH="1" flipV="1">
            <a:off x="11796713" y="3475038"/>
            <a:ext cx="395287" cy="2667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117"/>
          <p:cNvSpPr>
            <a:spLocks noChangeShapeType="1"/>
          </p:cNvSpPr>
          <p:nvPr/>
        </p:nvSpPr>
        <p:spPr bwMode="auto">
          <a:xfrm flipH="1" flipV="1">
            <a:off x="10221913" y="3475038"/>
            <a:ext cx="393700" cy="266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Text Box 118"/>
          <p:cNvSpPr txBox="1">
            <a:spLocks noChangeArrowheads="1"/>
          </p:cNvSpPr>
          <p:nvPr/>
        </p:nvSpPr>
        <p:spPr bwMode="auto">
          <a:xfrm>
            <a:off x="7267575" y="3060701"/>
            <a:ext cx="574675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20" name="Text Box 119"/>
          <p:cNvSpPr txBox="1">
            <a:spLocks noChangeArrowheads="1"/>
          </p:cNvSpPr>
          <p:nvPr/>
        </p:nvSpPr>
        <p:spPr bwMode="auto">
          <a:xfrm>
            <a:off x="7596188" y="23812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F2</a:t>
            </a:r>
          </a:p>
        </p:txBody>
      </p:sp>
      <p:sp>
        <p:nvSpPr>
          <p:cNvPr id="121" name="Text Box 120"/>
          <p:cNvSpPr txBox="1">
            <a:spLocks noChangeArrowheads="1"/>
          </p:cNvSpPr>
          <p:nvPr/>
        </p:nvSpPr>
        <p:spPr bwMode="auto">
          <a:xfrm>
            <a:off x="8007350" y="3044826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F3</a:t>
            </a:r>
          </a:p>
        </p:txBody>
      </p:sp>
      <p:sp>
        <p:nvSpPr>
          <p:cNvPr id="122" name="Text Box 121"/>
          <p:cNvSpPr txBox="1">
            <a:spLocks noChangeArrowheads="1"/>
          </p:cNvSpPr>
          <p:nvPr/>
        </p:nvSpPr>
        <p:spPr bwMode="auto">
          <a:xfrm>
            <a:off x="7596188" y="37846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F4</a:t>
            </a:r>
          </a:p>
        </p:txBody>
      </p:sp>
      <p:sp>
        <p:nvSpPr>
          <p:cNvPr id="123" name="Text Box 122"/>
          <p:cNvSpPr txBox="1">
            <a:spLocks noChangeArrowheads="1"/>
          </p:cNvSpPr>
          <p:nvPr/>
        </p:nvSpPr>
        <p:spPr bwMode="auto">
          <a:xfrm>
            <a:off x="6858000" y="37846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F5</a:t>
            </a:r>
          </a:p>
        </p:txBody>
      </p:sp>
      <p:sp>
        <p:nvSpPr>
          <p:cNvPr id="124" name="Text Box 123"/>
          <p:cNvSpPr txBox="1">
            <a:spLocks noChangeArrowheads="1"/>
          </p:cNvSpPr>
          <p:nvPr/>
        </p:nvSpPr>
        <p:spPr bwMode="auto">
          <a:xfrm>
            <a:off x="6448425" y="3060701"/>
            <a:ext cx="57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F6</a:t>
            </a:r>
          </a:p>
        </p:txBody>
      </p:sp>
      <p:sp>
        <p:nvSpPr>
          <p:cNvPr id="125" name="Text Box 124"/>
          <p:cNvSpPr txBox="1">
            <a:spLocks noChangeArrowheads="1"/>
          </p:cNvSpPr>
          <p:nvPr/>
        </p:nvSpPr>
        <p:spPr bwMode="auto">
          <a:xfrm>
            <a:off x="6858000" y="23812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F7</a:t>
            </a:r>
          </a:p>
        </p:txBody>
      </p:sp>
      <p:sp>
        <p:nvSpPr>
          <p:cNvPr id="126" name="Text Box 125"/>
          <p:cNvSpPr txBox="1">
            <a:spLocks noChangeArrowheads="1"/>
          </p:cNvSpPr>
          <p:nvPr/>
        </p:nvSpPr>
        <p:spPr bwMode="auto">
          <a:xfrm>
            <a:off x="9237663" y="2395538"/>
            <a:ext cx="574675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27" name="Text Box 126"/>
          <p:cNvSpPr txBox="1">
            <a:spLocks noChangeArrowheads="1"/>
          </p:cNvSpPr>
          <p:nvPr/>
        </p:nvSpPr>
        <p:spPr bwMode="auto">
          <a:xfrm>
            <a:off x="9566275" y="171608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F2</a:t>
            </a:r>
          </a:p>
        </p:txBody>
      </p:sp>
      <p:sp>
        <p:nvSpPr>
          <p:cNvPr id="128" name="Text Box 127"/>
          <p:cNvSpPr txBox="1">
            <a:spLocks noChangeArrowheads="1"/>
          </p:cNvSpPr>
          <p:nvPr/>
        </p:nvSpPr>
        <p:spPr bwMode="auto">
          <a:xfrm>
            <a:off x="9975850" y="23812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F3</a:t>
            </a:r>
          </a:p>
        </p:txBody>
      </p:sp>
      <p:sp>
        <p:nvSpPr>
          <p:cNvPr id="129" name="Text Box 128"/>
          <p:cNvSpPr txBox="1">
            <a:spLocks noChangeArrowheads="1"/>
          </p:cNvSpPr>
          <p:nvPr/>
        </p:nvSpPr>
        <p:spPr bwMode="auto">
          <a:xfrm>
            <a:off x="9566275" y="311943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F4</a:t>
            </a:r>
          </a:p>
        </p:txBody>
      </p:sp>
      <p:sp>
        <p:nvSpPr>
          <p:cNvPr id="130" name="Text Box 129"/>
          <p:cNvSpPr txBox="1">
            <a:spLocks noChangeArrowheads="1"/>
          </p:cNvSpPr>
          <p:nvPr/>
        </p:nvSpPr>
        <p:spPr bwMode="auto">
          <a:xfrm>
            <a:off x="8828088" y="3119438"/>
            <a:ext cx="573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F5</a:t>
            </a:r>
          </a:p>
        </p:txBody>
      </p:sp>
      <p:sp>
        <p:nvSpPr>
          <p:cNvPr id="131" name="Text Box 130"/>
          <p:cNvSpPr txBox="1">
            <a:spLocks noChangeArrowheads="1"/>
          </p:cNvSpPr>
          <p:nvPr/>
        </p:nvSpPr>
        <p:spPr bwMode="auto">
          <a:xfrm>
            <a:off x="8416925" y="239553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F6</a:t>
            </a:r>
          </a:p>
        </p:txBody>
      </p:sp>
      <p:sp>
        <p:nvSpPr>
          <p:cNvPr id="132" name="Text Box 131"/>
          <p:cNvSpPr txBox="1">
            <a:spLocks noChangeArrowheads="1"/>
          </p:cNvSpPr>
          <p:nvPr/>
        </p:nvSpPr>
        <p:spPr bwMode="auto">
          <a:xfrm>
            <a:off x="8828088" y="1716088"/>
            <a:ext cx="573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F7</a:t>
            </a:r>
          </a:p>
        </p:txBody>
      </p:sp>
      <p:sp>
        <p:nvSpPr>
          <p:cNvPr id="133" name="Text Box 132"/>
          <p:cNvSpPr txBox="1">
            <a:spLocks noChangeArrowheads="1"/>
          </p:cNvSpPr>
          <p:nvPr/>
        </p:nvSpPr>
        <p:spPr bwMode="auto">
          <a:xfrm>
            <a:off x="8828088" y="4464051"/>
            <a:ext cx="573087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34" name="Text Box 133"/>
          <p:cNvSpPr txBox="1">
            <a:spLocks noChangeArrowheads="1"/>
          </p:cNvSpPr>
          <p:nvPr/>
        </p:nvSpPr>
        <p:spPr bwMode="auto">
          <a:xfrm>
            <a:off x="9155113" y="37846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F2</a:t>
            </a:r>
          </a:p>
        </p:txBody>
      </p:sp>
      <p:sp>
        <p:nvSpPr>
          <p:cNvPr id="135" name="Text Box 134"/>
          <p:cNvSpPr txBox="1">
            <a:spLocks noChangeArrowheads="1"/>
          </p:cNvSpPr>
          <p:nvPr/>
        </p:nvSpPr>
        <p:spPr bwMode="auto">
          <a:xfrm>
            <a:off x="9566275" y="4448176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F3</a:t>
            </a:r>
          </a:p>
        </p:txBody>
      </p:sp>
      <p:sp>
        <p:nvSpPr>
          <p:cNvPr id="136" name="Text Box 135"/>
          <p:cNvSpPr txBox="1">
            <a:spLocks noChangeArrowheads="1"/>
          </p:cNvSpPr>
          <p:nvPr/>
        </p:nvSpPr>
        <p:spPr bwMode="auto">
          <a:xfrm>
            <a:off x="9155113" y="51879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F4</a:t>
            </a:r>
          </a:p>
        </p:txBody>
      </p:sp>
      <p:sp>
        <p:nvSpPr>
          <p:cNvPr id="137" name="Text Box 136"/>
          <p:cNvSpPr txBox="1">
            <a:spLocks noChangeArrowheads="1"/>
          </p:cNvSpPr>
          <p:nvPr/>
        </p:nvSpPr>
        <p:spPr bwMode="auto">
          <a:xfrm>
            <a:off x="8416925" y="51879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F5</a:t>
            </a:r>
          </a:p>
        </p:txBody>
      </p:sp>
      <p:sp>
        <p:nvSpPr>
          <p:cNvPr id="138" name="Text Box 137"/>
          <p:cNvSpPr txBox="1">
            <a:spLocks noChangeArrowheads="1"/>
          </p:cNvSpPr>
          <p:nvPr/>
        </p:nvSpPr>
        <p:spPr bwMode="auto">
          <a:xfrm>
            <a:off x="8007350" y="446405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F6</a:t>
            </a:r>
          </a:p>
        </p:txBody>
      </p:sp>
      <p:sp>
        <p:nvSpPr>
          <p:cNvPr id="139" name="Text Box 138"/>
          <p:cNvSpPr txBox="1">
            <a:spLocks noChangeArrowheads="1"/>
          </p:cNvSpPr>
          <p:nvPr/>
        </p:nvSpPr>
        <p:spPr bwMode="auto">
          <a:xfrm>
            <a:off x="8416925" y="37846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F7</a:t>
            </a:r>
          </a:p>
        </p:txBody>
      </p:sp>
      <p:sp>
        <p:nvSpPr>
          <p:cNvPr id="140" name="Text Box 139"/>
          <p:cNvSpPr txBox="1">
            <a:spLocks noChangeArrowheads="1"/>
          </p:cNvSpPr>
          <p:nvPr/>
        </p:nvSpPr>
        <p:spPr bwMode="auto">
          <a:xfrm>
            <a:off x="10796588" y="3798888"/>
            <a:ext cx="574675" cy="400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41" name="Text Box 140"/>
          <p:cNvSpPr txBox="1">
            <a:spLocks noChangeArrowheads="1"/>
          </p:cNvSpPr>
          <p:nvPr/>
        </p:nvSpPr>
        <p:spPr bwMode="auto">
          <a:xfrm>
            <a:off x="11125200" y="311943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F2</a:t>
            </a:r>
          </a:p>
        </p:txBody>
      </p:sp>
      <p:sp>
        <p:nvSpPr>
          <p:cNvPr id="142" name="Text Box 141"/>
          <p:cNvSpPr txBox="1">
            <a:spLocks noChangeArrowheads="1"/>
          </p:cNvSpPr>
          <p:nvPr/>
        </p:nvSpPr>
        <p:spPr bwMode="auto">
          <a:xfrm>
            <a:off x="11534775" y="37846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F3</a:t>
            </a:r>
          </a:p>
        </p:txBody>
      </p:sp>
      <p:sp>
        <p:nvSpPr>
          <p:cNvPr id="143" name="Text Box 142"/>
          <p:cNvSpPr txBox="1">
            <a:spLocks noChangeArrowheads="1"/>
          </p:cNvSpPr>
          <p:nvPr/>
        </p:nvSpPr>
        <p:spPr bwMode="auto">
          <a:xfrm>
            <a:off x="11125200" y="452278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F4</a:t>
            </a:r>
          </a:p>
        </p:txBody>
      </p:sp>
      <p:sp>
        <p:nvSpPr>
          <p:cNvPr id="144" name="Text Box 143"/>
          <p:cNvSpPr txBox="1">
            <a:spLocks noChangeArrowheads="1"/>
          </p:cNvSpPr>
          <p:nvPr/>
        </p:nvSpPr>
        <p:spPr bwMode="auto">
          <a:xfrm>
            <a:off x="10387013" y="452278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F5</a:t>
            </a:r>
          </a:p>
        </p:txBody>
      </p:sp>
      <p:sp>
        <p:nvSpPr>
          <p:cNvPr id="145" name="Text Box 144"/>
          <p:cNvSpPr txBox="1">
            <a:spLocks noChangeArrowheads="1"/>
          </p:cNvSpPr>
          <p:nvPr/>
        </p:nvSpPr>
        <p:spPr bwMode="auto">
          <a:xfrm>
            <a:off x="9975850" y="379888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F6</a:t>
            </a:r>
          </a:p>
        </p:txBody>
      </p:sp>
      <p:sp>
        <p:nvSpPr>
          <p:cNvPr id="146" name="Text Box 145"/>
          <p:cNvSpPr txBox="1">
            <a:spLocks noChangeArrowheads="1"/>
          </p:cNvSpPr>
          <p:nvPr/>
        </p:nvSpPr>
        <p:spPr bwMode="auto">
          <a:xfrm>
            <a:off x="10387013" y="3119438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F7</a:t>
            </a:r>
          </a:p>
        </p:txBody>
      </p:sp>
      <p:sp>
        <p:nvSpPr>
          <p:cNvPr id="147" name="AutoShape 146"/>
          <p:cNvSpPr>
            <a:spLocks noChangeArrowheads="1"/>
          </p:cNvSpPr>
          <p:nvPr/>
        </p:nvSpPr>
        <p:spPr bwMode="auto">
          <a:xfrm rot="16200000">
            <a:off x="6955631" y="2882108"/>
            <a:ext cx="1019175" cy="785812"/>
          </a:xfrm>
          <a:prstGeom prst="hexagon">
            <a:avLst>
              <a:gd name="adj" fmla="val 36964"/>
              <a:gd name="vf" fmla="val 115470"/>
            </a:avLst>
          </a:prstGeom>
          <a:solidFill>
            <a:srgbClr val="00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" name="AutoShape 147"/>
          <p:cNvSpPr>
            <a:spLocks noChangeArrowheads="1"/>
          </p:cNvSpPr>
          <p:nvPr/>
        </p:nvSpPr>
        <p:spPr bwMode="auto">
          <a:xfrm rot="16200000">
            <a:off x="10530681" y="3574257"/>
            <a:ext cx="957263" cy="777875"/>
          </a:xfrm>
          <a:prstGeom prst="hexagon">
            <a:avLst>
              <a:gd name="adj" fmla="val 36765"/>
              <a:gd name="vf" fmla="val 115470"/>
            </a:avLst>
          </a:prstGeom>
          <a:solidFill>
            <a:srgbClr val="00FF99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" name="Text Box 148"/>
          <p:cNvSpPr txBox="1">
            <a:spLocks noChangeArrowheads="1"/>
          </p:cNvSpPr>
          <p:nvPr/>
        </p:nvSpPr>
        <p:spPr bwMode="auto">
          <a:xfrm>
            <a:off x="10715625" y="3784601"/>
            <a:ext cx="57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50" name="AutoShape 149"/>
          <p:cNvSpPr>
            <a:spLocks noChangeArrowheads="1"/>
          </p:cNvSpPr>
          <p:nvPr/>
        </p:nvSpPr>
        <p:spPr bwMode="auto">
          <a:xfrm rot="16200000">
            <a:off x="8536782" y="4293394"/>
            <a:ext cx="1003300" cy="785813"/>
          </a:xfrm>
          <a:prstGeom prst="hexagon">
            <a:avLst>
              <a:gd name="adj" fmla="val 37056"/>
              <a:gd name="vf" fmla="val 115470"/>
            </a:avLst>
          </a:prstGeom>
          <a:solidFill>
            <a:srgbClr val="00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" name="Text Box 150"/>
          <p:cNvSpPr txBox="1">
            <a:spLocks noChangeArrowheads="1"/>
          </p:cNvSpPr>
          <p:nvPr/>
        </p:nvSpPr>
        <p:spPr bwMode="auto">
          <a:xfrm>
            <a:off x="8745538" y="4479926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52" name="Text Box 151"/>
          <p:cNvSpPr txBox="1">
            <a:spLocks noChangeArrowheads="1"/>
          </p:cNvSpPr>
          <p:nvPr/>
        </p:nvSpPr>
        <p:spPr bwMode="auto">
          <a:xfrm>
            <a:off x="7186613" y="3060701"/>
            <a:ext cx="57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  <p:sp>
        <p:nvSpPr>
          <p:cNvPr id="153" name="AutoShape 152"/>
          <p:cNvSpPr>
            <a:spLocks noChangeArrowheads="1"/>
          </p:cNvSpPr>
          <p:nvPr/>
        </p:nvSpPr>
        <p:spPr bwMode="auto">
          <a:xfrm rot="16200000">
            <a:off x="8938419" y="2166144"/>
            <a:ext cx="998538" cy="790575"/>
          </a:xfrm>
          <a:prstGeom prst="hexagon">
            <a:avLst>
              <a:gd name="adj" fmla="val 36757"/>
              <a:gd name="vf" fmla="val 115470"/>
            </a:avLst>
          </a:prstGeom>
          <a:solidFill>
            <a:srgbClr val="00FF99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" name="Text Box 153"/>
          <p:cNvSpPr txBox="1">
            <a:spLocks noChangeArrowheads="1"/>
          </p:cNvSpPr>
          <p:nvPr/>
        </p:nvSpPr>
        <p:spPr bwMode="auto">
          <a:xfrm>
            <a:off x="9137650" y="2395538"/>
            <a:ext cx="57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00CC"/>
                </a:solidFill>
                <a:latin typeface="Times New Roman" pitchFamily="18" charset="0"/>
              </a:rPr>
              <a:t>F1</a:t>
            </a:r>
          </a:p>
        </p:txBody>
      </p:sp>
    </p:spTree>
    <p:extLst>
      <p:ext uri="{BB962C8B-B14F-4D97-AF65-F5344CB8AC3E}">
        <p14:creationId xmlns:p14="http://schemas.microsoft.com/office/powerpoint/2010/main" val="5968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Signals degrade, data becomes corrupt</a:t>
            </a:r>
          </a:p>
          <a:p>
            <a:pPr lvl="1"/>
            <a:r>
              <a:rPr lang="en-US" dirty="0" smtClean="0"/>
              <a:t>ISL</a:t>
            </a:r>
          </a:p>
          <a:p>
            <a:pPr lvl="1"/>
            <a:r>
              <a:rPr lang="en-US" dirty="0" smtClean="0"/>
              <a:t>Burst Errors</a:t>
            </a:r>
          </a:p>
          <a:p>
            <a:r>
              <a:rPr lang="en-US" dirty="0" smtClean="0"/>
              <a:t>Enter: signal processing</a:t>
            </a:r>
          </a:p>
          <a:p>
            <a:r>
              <a:rPr lang="en-US" dirty="0" smtClean="0"/>
              <a:t>Methods of getting good data</a:t>
            </a:r>
          </a:p>
          <a:p>
            <a:pPr lvl="1"/>
            <a:r>
              <a:rPr lang="en-US" dirty="0" smtClean="0"/>
              <a:t>Hashing/parity bit/checksums</a:t>
            </a:r>
          </a:p>
          <a:p>
            <a:pPr lvl="1"/>
            <a:r>
              <a:rPr lang="en-US" dirty="0" smtClean="0"/>
              <a:t>Automatic retransmission requests</a:t>
            </a:r>
          </a:p>
          <a:p>
            <a:pPr lvl="1"/>
            <a:r>
              <a:rPr lang="en-US" dirty="0" smtClean="0"/>
              <a:t>Block codes + interleaving</a:t>
            </a:r>
          </a:p>
        </p:txBody>
      </p:sp>
    </p:spTree>
    <p:extLst>
      <p:ext uri="{BB962C8B-B14F-4D97-AF65-F5344CB8AC3E}">
        <p14:creationId xmlns:p14="http://schemas.microsoft.com/office/powerpoint/2010/main" val="19871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 does matter</a:t>
            </a:r>
          </a:p>
          <a:p>
            <a:r>
              <a:rPr lang="en-US" dirty="0" smtClean="0"/>
              <a:t>Factors</a:t>
            </a:r>
          </a:p>
          <a:p>
            <a:pPr lvl="1"/>
            <a:r>
              <a:rPr lang="en-US" dirty="0" smtClean="0"/>
              <a:t>Number of users</a:t>
            </a:r>
          </a:p>
          <a:p>
            <a:pPr lvl="1"/>
            <a:r>
              <a:rPr lang="en-US" dirty="0" smtClean="0"/>
              <a:t>What are they doing</a:t>
            </a:r>
          </a:p>
          <a:p>
            <a:pPr lvl="2"/>
            <a:r>
              <a:rPr lang="en-US" dirty="0" smtClean="0"/>
              <a:t>Calls vs selfies</a:t>
            </a:r>
          </a:p>
          <a:p>
            <a:pPr lvl="1"/>
            <a:r>
              <a:rPr lang="en-US" dirty="0" smtClean="0"/>
              <a:t>Shape of geography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of the cell</a:t>
            </a:r>
          </a:p>
          <a:p>
            <a:pPr lvl="1"/>
            <a:r>
              <a:rPr lang="en-US" dirty="0" smtClean="0"/>
              <a:t>Talked about this before</a:t>
            </a:r>
          </a:p>
          <a:p>
            <a:pPr lvl="1"/>
            <a:r>
              <a:rPr lang="en-US" dirty="0" smtClean="0"/>
              <a:t>Ideally a circle</a:t>
            </a:r>
          </a:p>
          <a:p>
            <a:pPr lvl="1"/>
            <a:r>
              <a:rPr lang="en-US" dirty="0" smtClean="0"/>
              <a:t>Doesn’t fit well in our grids</a:t>
            </a:r>
          </a:p>
          <a:p>
            <a:r>
              <a:rPr lang="en-US" dirty="0" smtClean="0"/>
              <a:t>Pesky planet causes problems again</a:t>
            </a:r>
          </a:p>
          <a:p>
            <a:r>
              <a:rPr lang="en-US" dirty="0" smtClean="0"/>
              <a:t>Area vs channels</a:t>
            </a:r>
          </a:p>
          <a:p>
            <a:pPr lvl="1"/>
            <a:r>
              <a:rPr lang="en-US" dirty="0" smtClean="0"/>
              <a:t>More area : less channels/user</a:t>
            </a:r>
          </a:p>
          <a:p>
            <a:pPr lvl="1"/>
            <a:r>
              <a:rPr lang="en-US" dirty="0" smtClean="0"/>
              <a:t>Less area : more channels / user</a:t>
            </a:r>
          </a:p>
          <a:p>
            <a:pPr lvl="1"/>
            <a:r>
              <a:rPr lang="en-US" dirty="0" smtClean="0"/>
              <a:t>Works well in urban areas</a:t>
            </a:r>
          </a:p>
          <a:p>
            <a:pPr lvl="1"/>
            <a:endParaRPr lang="en-US" dirty="0"/>
          </a:p>
        </p:txBody>
      </p:sp>
      <p:grpSp>
        <p:nvGrpSpPr>
          <p:cNvPr id="4" name="Group 1125"/>
          <p:cNvGrpSpPr>
            <a:grpSpLocks/>
          </p:cNvGrpSpPr>
          <p:nvPr/>
        </p:nvGrpSpPr>
        <p:grpSpPr bwMode="auto">
          <a:xfrm>
            <a:off x="6287588" y="365125"/>
            <a:ext cx="1600200" cy="2325688"/>
            <a:chOff x="192" y="1488"/>
            <a:chExt cx="1008" cy="1465"/>
          </a:xfrm>
        </p:grpSpPr>
        <p:sp>
          <p:nvSpPr>
            <p:cNvPr id="5" name="Oval 1077"/>
            <p:cNvSpPr>
              <a:spLocks noChangeArrowheads="1"/>
            </p:cNvSpPr>
            <p:nvPr/>
          </p:nvSpPr>
          <p:spPr bwMode="auto">
            <a:xfrm>
              <a:off x="192" y="1488"/>
              <a:ext cx="1008" cy="1022"/>
            </a:xfrm>
            <a:prstGeom prst="ellipse">
              <a:avLst/>
            </a:prstGeom>
            <a:solidFill>
              <a:srgbClr val="99FF99">
                <a:alpha val="50195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6" name="Rectangle 1078"/>
            <p:cNvSpPr>
              <a:spLocks noChangeArrowheads="1"/>
            </p:cNvSpPr>
            <p:nvPr/>
          </p:nvSpPr>
          <p:spPr bwMode="auto">
            <a:xfrm>
              <a:off x="689" y="2056"/>
              <a:ext cx="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0000FF"/>
                  </a:solidFill>
                  <a:latin typeface="Times New Roman" pitchFamily="18" charset="0"/>
                </a:rPr>
                <a:t>Cell</a:t>
              </a:r>
            </a:p>
          </p:txBody>
        </p:sp>
        <p:sp>
          <p:nvSpPr>
            <p:cNvPr id="7" name="Line 1080"/>
            <p:cNvSpPr>
              <a:spLocks noChangeShapeType="1"/>
            </p:cNvSpPr>
            <p:nvPr/>
          </p:nvSpPr>
          <p:spPr bwMode="auto">
            <a:xfrm flipH="1">
              <a:off x="674" y="1536"/>
              <a:ext cx="238" cy="4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1082"/>
            <p:cNvSpPr>
              <a:spLocks noChangeArrowheads="1"/>
            </p:cNvSpPr>
            <p:nvPr/>
          </p:nvSpPr>
          <p:spPr bwMode="auto">
            <a:xfrm>
              <a:off x="898" y="1656"/>
              <a:ext cx="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9" name="Rectangle 1083"/>
            <p:cNvSpPr>
              <a:spLocks noChangeArrowheads="1"/>
            </p:cNvSpPr>
            <p:nvPr/>
          </p:nvSpPr>
          <p:spPr bwMode="auto">
            <a:xfrm>
              <a:off x="240" y="2761"/>
              <a:ext cx="9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000" dirty="0" smtClean="0">
                  <a:solidFill>
                    <a:srgbClr val="0000FF"/>
                  </a:solidFill>
                  <a:latin typeface="Times New Roman" pitchFamily="18" charset="0"/>
                </a:rPr>
                <a:t>Ideal </a:t>
              </a:r>
              <a:r>
                <a:rPr lang="en-US" altLang="en-US" sz="2000" dirty="0">
                  <a:solidFill>
                    <a:srgbClr val="0000FF"/>
                  </a:solidFill>
                  <a:latin typeface="Times New Roman" pitchFamily="18" charset="0"/>
                </a:rPr>
                <a:t>cell</a:t>
              </a:r>
            </a:p>
          </p:txBody>
        </p:sp>
      </p:grpSp>
      <p:grpSp>
        <p:nvGrpSpPr>
          <p:cNvPr id="10" name="Group 1126"/>
          <p:cNvGrpSpPr>
            <a:grpSpLocks/>
          </p:cNvGrpSpPr>
          <p:nvPr/>
        </p:nvGrpSpPr>
        <p:grpSpPr bwMode="auto">
          <a:xfrm>
            <a:off x="8195763" y="631825"/>
            <a:ext cx="1600200" cy="2198688"/>
            <a:chOff x="1488" y="1568"/>
            <a:chExt cx="1008" cy="1385"/>
          </a:xfrm>
        </p:grpSpPr>
        <p:sp>
          <p:nvSpPr>
            <p:cNvPr id="11" name="Rectangle 1084"/>
            <p:cNvSpPr>
              <a:spLocks noChangeArrowheads="1"/>
            </p:cNvSpPr>
            <p:nvPr/>
          </p:nvSpPr>
          <p:spPr bwMode="auto">
            <a:xfrm>
              <a:off x="1488" y="2761"/>
              <a:ext cx="10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000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altLang="en-US" sz="2000" dirty="0">
                  <a:solidFill>
                    <a:srgbClr val="0000FF"/>
                  </a:solidFill>
                  <a:latin typeface="Times New Roman" pitchFamily="18" charset="0"/>
                </a:rPr>
                <a:t>Actual cell</a:t>
              </a:r>
            </a:p>
          </p:txBody>
        </p:sp>
        <p:sp>
          <p:nvSpPr>
            <p:cNvPr id="12" name="Freeform 1119"/>
            <p:cNvSpPr>
              <a:spLocks/>
            </p:cNvSpPr>
            <p:nvPr/>
          </p:nvSpPr>
          <p:spPr bwMode="auto">
            <a:xfrm>
              <a:off x="1488" y="1568"/>
              <a:ext cx="912" cy="1026"/>
            </a:xfrm>
            <a:custGeom>
              <a:avLst/>
              <a:gdLst>
                <a:gd name="T0" fmla="*/ 126077 w 696"/>
                <a:gd name="T1" fmla="*/ 0 h 632"/>
                <a:gd name="T2" fmla="*/ 28035 w 696"/>
                <a:gd name="T3" fmla="*/ 1262073 h 632"/>
                <a:gd name="T4" fmla="*/ 14129 w 696"/>
                <a:gd name="T5" fmla="*/ 6305478 h 632"/>
                <a:gd name="T6" fmla="*/ 0 w 696"/>
                <a:gd name="T7" fmla="*/ 10066002 h 632"/>
                <a:gd name="T8" fmla="*/ 14129 w 696"/>
                <a:gd name="T9" fmla="*/ 11328022 h 632"/>
                <a:gd name="T10" fmla="*/ 0 w 696"/>
                <a:gd name="T11" fmla="*/ 12600402 h 632"/>
                <a:gd name="T12" fmla="*/ 14129 w 696"/>
                <a:gd name="T13" fmla="*/ 15113558 h 632"/>
                <a:gd name="T14" fmla="*/ 83950 w 696"/>
                <a:gd name="T15" fmla="*/ 16383038 h 632"/>
                <a:gd name="T16" fmla="*/ 126077 w 696"/>
                <a:gd name="T17" fmla="*/ 13851034 h 632"/>
                <a:gd name="T18" fmla="*/ 154098 w 696"/>
                <a:gd name="T19" fmla="*/ 12600402 h 632"/>
                <a:gd name="T20" fmla="*/ 196147 w 696"/>
                <a:gd name="T21" fmla="*/ 11328022 h 632"/>
                <a:gd name="T22" fmla="*/ 196147 w 696"/>
                <a:gd name="T23" fmla="*/ 5047818 h 632"/>
                <a:gd name="T24" fmla="*/ 182205 w 696"/>
                <a:gd name="T25" fmla="*/ 2520242 h 632"/>
                <a:gd name="T26" fmla="*/ 140025 w 696"/>
                <a:gd name="T27" fmla="*/ 1262073 h 632"/>
                <a:gd name="T28" fmla="*/ 126077 w 696"/>
                <a:gd name="T29" fmla="*/ 0 h 6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96"/>
                <a:gd name="T46" fmla="*/ 0 h 632"/>
                <a:gd name="T47" fmla="*/ 696 w 696"/>
                <a:gd name="T48" fmla="*/ 632 h 6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96" h="632">
                  <a:moveTo>
                    <a:pt x="432" y="0"/>
                  </a:moveTo>
                  <a:cubicBezTo>
                    <a:pt x="368" y="0"/>
                    <a:pt x="160" y="8"/>
                    <a:pt x="96" y="48"/>
                  </a:cubicBezTo>
                  <a:cubicBezTo>
                    <a:pt x="32" y="88"/>
                    <a:pt x="64" y="184"/>
                    <a:pt x="48" y="240"/>
                  </a:cubicBezTo>
                  <a:cubicBezTo>
                    <a:pt x="32" y="296"/>
                    <a:pt x="0" y="352"/>
                    <a:pt x="0" y="384"/>
                  </a:cubicBezTo>
                  <a:cubicBezTo>
                    <a:pt x="0" y="416"/>
                    <a:pt x="48" y="416"/>
                    <a:pt x="48" y="432"/>
                  </a:cubicBezTo>
                  <a:cubicBezTo>
                    <a:pt x="48" y="448"/>
                    <a:pt x="0" y="456"/>
                    <a:pt x="0" y="480"/>
                  </a:cubicBezTo>
                  <a:cubicBezTo>
                    <a:pt x="0" y="504"/>
                    <a:pt x="0" y="552"/>
                    <a:pt x="48" y="576"/>
                  </a:cubicBezTo>
                  <a:cubicBezTo>
                    <a:pt x="96" y="600"/>
                    <a:pt x="224" y="632"/>
                    <a:pt x="288" y="624"/>
                  </a:cubicBezTo>
                  <a:cubicBezTo>
                    <a:pt x="352" y="616"/>
                    <a:pt x="392" y="552"/>
                    <a:pt x="432" y="528"/>
                  </a:cubicBezTo>
                  <a:cubicBezTo>
                    <a:pt x="472" y="504"/>
                    <a:pt x="488" y="496"/>
                    <a:pt x="528" y="480"/>
                  </a:cubicBezTo>
                  <a:cubicBezTo>
                    <a:pt x="568" y="464"/>
                    <a:pt x="648" y="480"/>
                    <a:pt x="672" y="432"/>
                  </a:cubicBezTo>
                  <a:cubicBezTo>
                    <a:pt x="696" y="384"/>
                    <a:pt x="680" y="248"/>
                    <a:pt x="672" y="192"/>
                  </a:cubicBezTo>
                  <a:cubicBezTo>
                    <a:pt x="664" y="136"/>
                    <a:pt x="656" y="120"/>
                    <a:pt x="624" y="96"/>
                  </a:cubicBezTo>
                  <a:cubicBezTo>
                    <a:pt x="592" y="72"/>
                    <a:pt x="512" y="64"/>
                    <a:pt x="480" y="48"/>
                  </a:cubicBezTo>
                  <a:cubicBezTo>
                    <a:pt x="448" y="32"/>
                    <a:pt x="496" y="0"/>
                    <a:pt x="432" y="0"/>
                  </a:cubicBezTo>
                  <a:close/>
                </a:path>
              </a:pathLst>
            </a:custGeom>
            <a:solidFill>
              <a:srgbClr val="99FF99">
                <a:alpha val="50195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127"/>
          <p:cNvGrpSpPr>
            <a:grpSpLocks/>
          </p:cNvGrpSpPr>
          <p:nvPr/>
        </p:nvGrpSpPr>
        <p:grpSpPr bwMode="auto">
          <a:xfrm>
            <a:off x="7190013" y="3132138"/>
            <a:ext cx="4800600" cy="2743200"/>
            <a:chOff x="2592" y="1248"/>
            <a:chExt cx="3024" cy="1728"/>
          </a:xfrm>
        </p:grpSpPr>
        <p:grpSp>
          <p:nvGrpSpPr>
            <p:cNvPr id="14" name="Group 1124"/>
            <p:cNvGrpSpPr>
              <a:grpSpLocks/>
            </p:cNvGrpSpPr>
            <p:nvPr/>
          </p:nvGrpSpPr>
          <p:grpSpPr bwMode="auto">
            <a:xfrm>
              <a:off x="3792" y="1536"/>
              <a:ext cx="832" cy="1149"/>
              <a:chOff x="3888" y="1344"/>
              <a:chExt cx="736" cy="1152"/>
            </a:xfrm>
          </p:grpSpPr>
          <p:sp>
            <p:nvSpPr>
              <p:cNvPr id="39" name="Rectangle 1086"/>
              <p:cNvSpPr>
                <a:spLocks noChangeArrowheads="1"/>
              </p:cNvSpPr>
              <p:nvPr/>
            </p:nvSpPr>
            <p:spPr bwMode="auto">
              <a:xfrm>
                <a:off x="3888" y="1344"/>
                <a:ext cx="736" cy="852"/>
              </a:xfrm>
              <a:prstGeom prst="rect">
                <a:avLst/>
              </a:prstGeom>
              <a:solidFill>
                <a:srgbClr val="99FF99">
                  <a:alpha val="50195"/>
                </a:srgbClr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Rectangle 1091"/>
              <p:cNvSpPr>
                <a:spLocks noChangeArrowheads="1"/>
              </p:cNvSpPr>
              <p:nvPr/>
            </p:nvSpPr>
            <p:spPr bwMode="auto">
              <a:xfrm>
                <a:off x="4205" y="2288"/>
                <a:ext cx="214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Rectangle 1092"/>
              <p:cNvSpPr>
                <a:spLocks noChangeArrowheads="1"/>
              </p:cNvSpPr>
              <p:nvPr/>
            </p:nvSpPr>
            <p:spPr bwMode="auto">
              <a:xfrm>
                <a:off x="4248" y="2321"/>
                <a:ext cx="8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0000FF"/>
                    </a:solidFill>
                    <a:latin typeface="Times New Roman" pitchFamily="18" charset="0"/>
                  </a:rPr>
                  <a:t>R</a:t>
                </a:r>
              </a:p>
            </p:txBody>
          </p:sp>
          <p:grpSp>
            <p:nvGrpSpPr>
              <p:cNvPr id="42" name="Group 1093"/>
              <p:cNvGrpSpPr>
                <a:grpSpLocks/>
              </p:cNvGrpSpPr>
              <p:nvPr/>
            </p:nvGrpSpPr>
            <p:grpSpPr bwMode="auto">
              <a:xfrm>
                <a:off x="4032" y="2376"/>
                <a:ext cx="143" cy="58"/>
                <a:chOff x="3217" y="2676"/>
                <a:chExt cx="133" cy="43"/>
              </a:xfrm>
            </p:grpSpPr>
            <p:sp>
              <p:nvSpPr>
                <p:cNvPr id="46" name="Line 1094"/>
                <p:cNvSpPr>
                  <a:spLocks noChangeShapeType="1"/>
                </p:cNvSpPr>
                <p:nvPr/>
              </p:nvSpPr>
              <p:spPr bwMode="auto">
                <a:xfrm flipH="1">
                  <a:off x="3258" y="2697"/>
                  <a:ext cx="92" cy="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1095"/>
                <p:cNvSpPr>
                  <a:spLocks/>
                </p:cNvSpPr>
                <p:nvPr/>
              </p:nvSpPr>
              <p:spPr bwMode="auto">
                <a:xfrm>
                  <a:off x="3217" y="2676"/>
                  <a:ext cx="43" cy="43"/>
                </a:xfrm>
                <a:custGeom>
                  <a:avLst/>
                  <a:gdLst>
                    <a:gd name="T0" fmla="*/ 0 w 88"/>
                    <a:gd name="T1" fmla="*/ 0 h 87"/>
                    <a:gd name="T2" fmla="*/ 0 w 88"/>
                    <a:gd name="T3" fmla="*/ 0 h 87"/>
                    <a:gd name="T4" fmla="*/ 0 w 88"/>
                    <a:gd name="T5" fmla="*/ 0 h 87"/>
                    <a:gd name="T6" fmla="*/ 0 w 88"/>
                    <a:gd name="T7" fmla="*/ 0 h 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8"/>
                    <a:gd name="T13" fmla="*/ 0 h 87"/>
                    <a:gd name="T14" fmla="*/ 88 w 88"/>
                    <a:gd name="T15" fmla="*/ 87 h 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8" h="87">
                      <a:moveTo>
                        <a:pt x="88" y="0"/>
                      </a:moveTo>
                      <a:lnTo>
                        <a:pt x="0" y="43"/>
                      </a:lnTo>
                      <a:lnTo>
                        <a:pt x="88" y="87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1096"/>
              <p:cNvGrpSpPr>
                <a:grpSpLocks/>
              </p:cNvGrpSpPr>
              <p:nvPr/>
            </p:nvGrpSpPr>
            <p:grpSpPr bwMode="auto">
              <a:xfrm>
                <a:off x="4341" y="2376"/>
                <a:ext cx="143" cy="58"/>
                <a:chOff x="3450" y="2676"/>
                <a:chExt cx="133" cy="43"/>
              </a:xfrm>
            </p:grpSpPr>
            <p:sp>
              <p:nvSpPr>
                <p:cNvPr id="44" name="Line 1097"/>
                <p:cNvSpPr>
                  <a:spLocks noChangeShapeType="1"/>
                </p:cNvSpPr>
                <p:nvPr/>
              </p:nvSpPr>
              <p:spPr bwMode="auto">
                <a:xfrm>
                  <a:off x="3450" y="2697"/>
                  <a:ext cx="91" cy="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1098"/>
                <p:cNvSpPr>
                  <a:spLocks/>
                </p:cNvSpPr>
                <p:nvPr/>
              </p:nvSpPr>
              <p:spPr bwMode="auto">
                <a:xfrm>
                  <a:off x="3540" y="2676"/>
                  <a:ext cx="43" cy="43"/>
                </a:xfrm>
                <a:custGeom>
                  <a:avLst/>
                  <a:gdLst>
                    <a:gd name="T0" fmla="*/ 0 w 86"/>
                    <a:gd name="T1" fmla="*/ 0 h 87"/>
                    <a:gd name="T2" fmla="*/ 1 w 86"/>
                    <a:gd name="T3" fmla="*/ 0 h 87"/>
                    <a:gd name="T4" fmla="*/ 0 w 86"/>
                    <a:gd name="T5" fmla="*/ 0 h 87"/>
                    <a:gd name="T6" fmla="*/ 0 w 86"/>
                    <a:gd name="T7" fmla="*/ 0 h 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6"/>
                    <a:gd name="T13" fmla="*/ 0 h 87"/>
                    <a:gd name="T14" fmla="*/ 86 w 86"/>
                    <a:gd name="T15" fmla="*/ 87 h 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6" h="87">
                      <a:moveTo>
                        <a:pt x="0" y="87"/>
                      </a:moveTo>
                      <a:lnTo>
                        <a:pt x="86" y="43"/>
                      </a:lnTo>
                      <a:lnTo>
                        <a:pt x="0" y="0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1123"/>
            <p:cNvGrpSpPr>
              <a:grpSpLocks/>
            </p:cNvGrpSpPr>
            <p:nvPr/>
          </p:nvGrpSpPr>
          <p:grpSpPr bwMode="auto">
            <a:xfrm>
              <a:off x="4704" y="1248"/>
              <a:ext cx="912" cy="1153"/>
              <a:chOff x="4858" y="1440"/>
              <a:chExt cx="566" cy="961"/>
            </a:xfrm>
          </p:grpSpPr>
          <p:sp>
            <p:nvSpPr>
              <p:cNvPr id="31" name="Freeform 1107"/>
              <p:cNvSpPr>
                <a:spLocks/>
              </p:cNvSpPr>
              <p:nvPr/>
            </p:nvSpPr>
            <p:spPr bwMode="auto">
              <a:xfrm>
                <a:off x="4858" y="1696"/>
                <a:ext cx="566" cy="705"/>
              </a:xfrm>
              <a:custGeom>
                <a:avLst/>
                <a:gdLst>
                  <a:gd name="T0" fmla="*/ 2 w 732"/>
                  <a:gd name="T1" fmla="*/ 51 h 804"/>
                  <a:gd name="T2" fmla="*/ 3 w 732"/>
                  <a:gd name="T3" fmla="*/ 4 h 804"/>
                  <a:gd name="T4" fmla="*/ 0 w 732"/>
                  <a:gd name="T5" fmla="*/ 0 h 804"/>
                  <a:gd name="T6" fmla="*/ 2 w 732"/>
                  <a:gd name="T7" fmla="*/ 51 h 8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2"/>
                  <a:gd name="T13" fmla="*/ 0 h 804"/>
                  <a:gd name="T14" fmla="*/ 732 w 732"/>
                  <a:gd name="T15" fmla="*/ 804 h 8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2" h="804">
                    <a:moveTo>
                      <a:pt x="355" y="804"/>
                    </a:moveTo>
                    <a:lnTo>
                      <a:pt x="732" y="11"/>
                    </a:lnTo>
                    <a:lnTo>
                      <a:pt x="0" y="0"/>
                    </a:lnTo>
                    <a:lnTo>
                      <a:pt x="355" y="804"/>
                    </a:lnTo>
                    <a:close/>
                  </a:path>
                </a:pathLst>
              </a:custGeom>
              <a:solidFill>
                <a:srgbClr val="99FF99">
                  <a:alpha val="50195"/>
                </a:srgbClr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108"/>
              <p:cNvSpPr>
                <a:spLocks noChangeArrowheads="1"/>
              </p:cNvSpPr>
              <p:nvPr/>
            </p:nvSpPr>
            <p:spPr bwMode="auto">
              <a:xfrm>
                <a:off x="5064" y="1440"/>
                <a:ext cx="6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0000FF"/>
                    </a:solidFill>
                    <a:latin typeface="Times New Roman" pitchFamily="18" charset="0"/>
                  </a:rPr>
                  <a:t>R</a:t>
                </a:r>
              </a:p>
            </p:txBody>
          </p:sp>
          <p:grpSp>
            <p:nvGrpSpPr>
              <p:cNvPr id="33" name="Group 1109"/>
              <p:cNvGrpSpPr>
                <a:grpSpLocks/>
              </p:cNvGrpSpPr>
              <p:nvPr/>
            </p:nvGrpSpPr>
            <p:grpSpPr bwMode="auto">
              <a:xfrm>
                <a:off x="4858" y="1548"/>
                <a:ext cx="107" cy="59"/>
                <a:chOff x="3815" y="2077"/>
                <a:chExt cx="100" cy="44"/>
              </a:xfrm>
            </p:grpSpPr>
            <p:sp>
              <p:nvSpPr>
                <p:cNvPr id="37" name="Line 1110"/>
                <p:cNvSpPr>
                  <a:spLocks noChangeShapeType="1"/>
                </p:cNvSpPr>
                <p:nvPr/>
              </p:nvSpPr>
              <p:spPr bwMode="auto">
                <a:xfrm flipH="1">
                  <a:off x="3857" y="2099"/>
                  <a:ext cx="58" cy="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1111"/>
                <p:cNvSpPr>
                  <a:spLocks/>
                </p:cNvSpPr>
                <p:nvPr/>
              </p:nvSpPr>
              <p:spPr bwMode="auto">
                <a:xfrm>
                  <a:off x="3815" y="2077"/>
                  <a:ext cx="44" cy="44"/>
                </a:xfrm>
                <a:custGeom>
                  <a:avLst/>
                  <a:gdLst>
                    <a:gd name="T0" fmla="*/ 1 w 87"/>
                    <a:gd name="T1" fmla="*/ 0 h 87"/>
                    <a:gd name="T2" fmla="*/ 0 w 87"/>
                    <a:gd name="T3" fmla="*/ 1 h 87"/>
                    <a:gd name="T4" fmla="*/ 1 w 87"/>
                    <a:gd name="T5" fmla="*/ 1 h 87"/>
                    <a:gd name="T6" fmla="*/ 1 w 87"/>
                    <a:gd name="T7" fmla="*/ 0 h 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7"/>
                    <a:gd name="T13" fmla="*/ 0 h 87"/>
                    <a:gd name="T14" fmla="*/ 87 w 87"/>
                    <a:gd name="T15" fmla="*/ 87 h 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7" h="87">
                      <a:moveTo>
                        <a:pt x="87" y="0"/>
                      </a:moveTo>
                      <a:lnTo>
                        <a:pt x="0" y="43"/>
                      </a:lnTo>
                      <a:lnTo>
                        <a:pt x="87" y="87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112"/>
              <p:cNvGrpSpPr>
                <a:grpSpLocks/>
              </p:cNvGrpSpPr>
              <p:nvPr/>
            </p:nvGrpSpPr>
            <p:grpSpPr bwMode="auto">
              <a:xfrm>
                <a:off x="5265" y="1548"/>
                <a:ext cx="108" cy="59"/>
                <a:chOff x="4015" y="2077"/>
                <a:chExt cx="100" cy="44"/>
              </a:xfrm>
            </p:grpSpPr>
            <p:sp>
              <p:nvSpPr>
                <p:cNvPr id="35" name="Line 1113"/>
                <p:cNvSpPr>
                  <a:spLocks noChangeShapeType="1"/>
                </p:cNvSpPr>
                <p:nvPr/>
              </p:nvSpPr>
              <p:spPr bwMode="auto">
                <a:xfrm>
                  <a:off x="4015" y="2099"/>
                  <a:ext cx="58" cy="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1114"/>
                <p:cNvSpPr>
                  <a:spLocks/>
                </p:cNvSpPr>
                <p:nvPr/>
              </p:nvSpPr>
              <p:spPr bwMode="auto">
                <a:xfrm>
                  <a:off x="4072" y="2077"/>
                  <a:ext cx="43" cy="44"/>
                </a:xfrm>
                <a:custGeom>
                  <a:avLst/>
                  <a:gdLst>
                    <a:gd name="T0" fmla="*/ 0 w 86"/>
                    <a:gd name="T1" fmla="*/ 1 h 87"/>
                    <a:gd name="T2" fmla="*/ 1 w 86"/>
                    <a:gd name="T3" fmla="*/ 1 h 87"/>
                    <a:gd name="T4" fmla="*/ 0 w 86"/>
                    <a:gd name="T5" fmla="*/ 0 h 87"/>
                    <a:gd name="T6" fmla="*/ 0 w 86"/>
                    <a:gd name="T7" fmla="*/ 1 h 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6"/>
                    <a:gd name="T13" fmla="*/ 0 h 87"/>
                    <a:gd name="T14" fmla="*/ 86 w 86"/>
                    <a:gd name="T15" fmla="*/ 87 h 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6" h="87">
                      <a:moveTo>
                        <a:pt x="0" y="87"/>
                      </a:moveTo>
                      <a:lnTo>
                        <a:pt x="86" y="43"/>
                      </a:lnTo>
                      <a:lnTo>
                        <a:pt x="0" y="0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" name="Freeform 1085"/>
            <p:cNvSpPr>
              <a:spLocks/>
            </p:cNvSpPr>
            <p:nvPr/>
          </p:nvSpPr>
          <p:spPr bwMode="auto">
            <a:xfrm>
              <a:off x="2592" y="1392"/>
              <a:ext cx="1056" cy="897"/>
            </a:xfrm>
            <a:custGeom>
              <a:avLst/>
              <a:gdLst>
                <a:gd name="T0" fmla="*/ 67 w 1131"/>
                <a:gd name="T1" fmla="*/ 0 h 731"/>
                <a:gd name="T2" fmla="*/ 0 w 1131"/>
                <a:gd name="T3" fmla="*/ 26844 h 731"/>
                <a:gd name="T4" fmla="*/ 67 w 1131"/>
                <a:gd name="T5" fmla="*/ 53780 h 731"/>
                <a:gd name="T6" fmla="*/ 201 w 1131"/>
                <a:gd name="T7" fmla="*/ 53780 h 731"/>
                <a:gd name="T8" fmla="*/ 268 w 1131"/>
                <a:gd name="T9" fmla="*/ 26844 h 731"/>
                <a:gd name="T10" fmla="*/ 201 w 1131"/>
                <a:gd name="T11" fmla="*/ 0 h 731"/>
                <a:gd name="T12" fmla="*/ 67 w 1131"/>
                <a:gd name="T13" fmla="*/ 0 h 7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1"/>
                <a:gd name="T22" fmla="*/ 0 h 731"/>
                <a:gd name="T23" fmla="*/ 1131 w 1131"/>
                <a:gd name="T24" fmla="*/ 731 h 7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1" h="731">
                  <a:moveTo>
                    <a:pt x="283" y="0"/>
                  </a:moveTo>
                  <a:lnTo>
                    <a:pt x="0" y="365"/>
                  </a:lnTo>
                  <a:lnTo>
                    <a:pt x="283" y="731"/>
                  </a:lnTo>
                  <a:lnTo>
                    <a:pt x="848" y="731"/>
                  </a:lnTo>
                  <a:lnTo>
                    <a:pt x="1131" y="365"/>
                  </a:lnTo>
                  <a:lnTo>
                    <a:pt x="848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9FF99">
                <a:alpha val="50195"/>
              </a:srgbClr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087"/>
            <p:cNvSpPr>
              <a:spLocks noChangeArrowheads="1"/>
            </p:cNvSpPr>
            <p:nvPr/>
          </p:nvSpPr>
          <p:spPr bwMode="auto">
            <a:xfrm>
              <a:off x="3128" y="1723"/>
              <a:ext cx="29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18" name="Rectangle 1088"/>
            <p:cNvSpPr>
              <a:spLocks noChangeArrowheads="1"/>
            </p:cNvSpPr>
            <p:nvPr/>
          </p:nvSpPr>
          <p:spPr bwMode="auto">
            <a:xfrm>
              <a:off x="3304" y="1607"/>
              <a:ext cx="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19" name="Rectangle 1089"/>
            <p:cNvSpPr>
              <a:spLocks noChangeArrowheads="1"/>
            </p:cNvSpPr>
            <p:nvPr/>
          </p:nvSpPr>
          <p:spPr bwMode="auto">
            <a:xfrm>
              <a:off x="3008" y="2282"/>
              <a:ext cx="2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20" name="Rectangle 1090"/>
            <p:cNvSpPr>
              <a:spLocks noChangeArrowheads="1"/>
            </p:cNvSpPr>
            <p:nvPr/>
          </p:nvSpPr>
          <p:spPr bwMode="auto">
            <a:xfrm>
              <a:off x="3082" y="2330"/>
              <a:ext cx="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</a:p>
          </p:txBody>
        </p:sp>
        <p:grpSp>
          <p:nvGrpSpPr>
            <p:cNvPr id="21" name="Group 1099"/>
            <p:cNvGrpSpPr>
              <a:grpSpLocks/>
            </p:cNvGrpSpPr>
            <p:nvPr/>
          </p:nvGrpSpPr>
          <p:grpSpPr bwMode="auto">
            <a:xfrm>
              <a:off x="2617" y="2476"/>
              <a:ext cx="237" cy="82"/>
              <a:chOff x="2618" y="2642"/>
              <a:chExt cx="133" cy="44"/>
            </a:xfrm>
          </p:grpSpPr>
          <p:sp>
            <p:nvSpPr>
              <p:cNvPr id="29" name="Line 1100"/>
              <p:cNvSpPr>
                <a:spLocks noChangeShapeType="1"/>
              </p:cNvSpPr>
              <p:nvPr/>
            </p:nvSpPr>
            <p:spPr bwMode="auto">
              <a:xfrm>
                <a:off x="2618" y="2664"/>
                <a:ext cx="91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01"/>
              <p:cNvSpPr>
                <a:spLocks/>
              </p:cNvSpPr>
              <p:nvPr/>
            </p:nvSpPr>
            <p:spPr bwMode="auto">
              <a:xfrm>
                <a:off x="2708" y="2642"/>
                <a:ext cx="43" cy="44"/>
              </a:xfrm>
              <a:custGeom>
                <a:avLst/>
                <a:gdLst>
                  <a:gd name="T0" fmla="*/ 0 w 86"/>
                  <a:gd name="T1" fmla="*/ 1 h 87"/>
                  <a:gd name="T2" fmla="*/ 1 w 86"/>
                  <a:gd name="T3" fmla="*/ 1 h 87"/>
                  <a:gd name="T4" fmla="*/ 0 w 86"/>
                  <a:gd name="T5" fmla="*/ 0 h 87"/>
                  <a:gd name="T6" fmla="*/ 0 w 86"/>
                  <a:gd name="T7" fmla="*/ 1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87"/>
                  <a:gd name="T14" fmla="*/ 86 w 86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87">
                    <a:moveTo>
                      <a:pt x="0" y="87"/>
                    </a:moveTo>
                    <a:lnTo>
                      <a:pt x="86" y="43"/>
                    </a:lnTo>
                    <a:lnTo>
                      <a:pt x="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102"/>
            <p:cNvGrpSpPr>
              <a:grpSpLocks/>
            </p:cNvGrpSpPr>
            <p:nvPr/>
          </p:nvGrpSpPr>
          <p:grpSpPr bwMode="auto">
            <a:xfrm>
              <a:off x="3411" y="2476"/>
              <a:ext cx="237" cy="82"/>
              <a:chOff x="2917" y="2642"/>
              <a:chExt cx="133" cy="44"/>
            </a:xfrm>
          </p:grpSpPr>
          <p:sp>
            <p:nvSpPr>
              <p:cNvPr id="27" name="Line 1103"/>
              <p:cNvSpPr>
                <a:spLocks noChangeShapeType="1"/>
              </p:cNvSpPr>
              <p:nvPr/>
            </p:nvSpPr>
            <p:spPr bwMode="auto">
              <a:xfrm flipH="1">
                <a:off x="2959" y="2664"/>
                <a:ext cx="91" cy="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104"/>
              <p:cNvSpPr>
                <a:spLocks/>
              </p:cNvSpPr>
              <p:nvPr/>
            </p:nvSpPr>
            <p:spPr bwMode="auto">
              <a:xfrm>
                <a:off x="2917" y="2642"/>
                <a:ext cx="44" cy="44"/>
              </a:xfrm>
              <a:custGeom>
                <a:avLst/>
                <a:gdLst>
                  <a:gd name="T0" fmla="*/ 1 w 87"/>
                  <a:gd name="T1" fmla="*/ 0 h 87"/>
                  <a:gd name="T2" fmla="*/ 0 w 87"/>
                  <a:gd name="T3" fmla="*/ 1 h 87"/>
                  <a:gd name="T4" fmla="*/ 1 w 87"/>
                  <a:gd name="T5" fmla="*/ 1 h 87"/>
                  <a:gd name="T6" fmla="*/ 1 w 87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87"/>
                  <a:gd name="T14" fmla="*/ 87 w 87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87">
                    <a:moveTo>
                      <a:pt x="87" y="0"/>
                    </a:moveTo>
                    <a:lnTo>
                      <a:pt x="0" y="43"/>
                    </a:lnTo>
                    <a:lnTo>
                      <a:pt x="87" y="87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Line 1105"/>
            <p:cNvSpPr>
              <a:spLocks noChangeShapeType="1"/>
            </p:cNvSpPr>
            <p:nvPr/>
          </p:nvSpPr>
          <p:spPr bwMode="auto">
            <a:xfrm>
              <a:off x="2873" y="2282"/>
              <a:ext cx="1" cy="3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106"/>
            <p:cNvSpPr>
              <a:spLocks noChangeShapeType="1"/>
            </p:cNvSpPr>
            <p:nvPr/>
          </p:nvSpPr>
          <p:spPr bwMode="auto">
            <a:xfrm>
              <a:off x="3389" y="2282"/>
              <a:ext cx="2" cy="3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116"/>
            <p:cNvSpPr>
              <a:spLocks noChangeShapeType="1"/>
            </p:cNvSpPr>
            <p:nvPr/>
          </p:nvSpPr>
          <p:spPr bwMode="auto">
            <a:xfrm flipV="1">
              <a:off x="3132" y="1440"/>
              <a:ext cx="228" cy="40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1118"/>
            <p:cNvSpPr>
              <a:spLocks noChangeArrowheads="1"/>
            </p:cNvSpPr>
            <p:nvPr/>
          </p:nvSpPr>
          <p:spPr bwMode="auto">
            <a:xfrm>
              <a:off x="3024" y="2784"/>
              <a:ext cx="20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000" dirty="0" smtClean="0">
                  <a:solidFill>
                    <a:srgbClr val="0000FF"/>
                  </a:solidFill>
                  <a:latin typeface="Times New Roman" pitchFamily="18" charset="0"/>
                </a:rPr>
                <a:t>Consolation Prizes</a:t>
              </a:r>
              <a:endParaRPr lang="en-US" altLang="en-US" sz="2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22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the size (if needed)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 area, add more cells</a:t>
            </a:r>
          </a:p>
          <a:p>
            <a:r>
              <a:rPr lang="en-US" dirty="0" smtClean="0"/>
              <a:t>Fewer users per cell, smaller cells</a:t>
            </a:r>
          </a:p>
          <a:p>
            <a:r>
              <a:rPr lang="en-US" dirty="0" smtClean="0"/>
              <a:t>Life is pretty good</a:t>
            </a:r>
          </a:p>
          <a:p>
            <a:r>
              <a:rPr lang="en-US" dirty="0" smtClean="0"/>
              <a:t>Downside: handoffs </a:t>
            </a:r>
          </a:p>
          <a:p>
            <a:pPr lvl="1"/>
            <a:r>
              <a:rPr lang="en-US" dirty="0" smtClean="0"/>
              <a:t>People won’t stop moving</a:t>
            </a:r>
          </a:p>
          <a:p>
            <a:pPr lvl="1"/>
            <a:r>
              <a:rPr lang="en-US" dirty="0" smtClean="0"/>
              <a:t>Neither will goats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0014" y="1254035"/>
            <a:ext cx="3106664" cy="33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Strength vs Handoffs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some obvious things</a:t>
            </a:r>
          </a:p>
          <a:p>
            <a:pPr lvl="1"/>
            <a:r>
              <a:rPr lang="en-US" dirty="0" smtClean="0"/>
              <a:t>(to a not so obvious detail)</a:t>
            </a:r>
          </a:p>
          <a:p>
            <a:pPr lvl="1"/>
            <a:r>
              <a:rPr lang="en-US" dirty="0" smtClean="0"/>
              <a:t>Distance &lt;&gt; signal strength</a:t>
            </a:r>
          </a:p>
          <a:p>
            <a:r>
              <a:rPr lang="en-US" dirty="0" smtClean="0"/>
              <a:t>If we control both BS…</a:t>
            </a:r>
          </a:p>
          <a:p>
            <a:pPr lvl="1"/>
            <a:r>
              <a:rPr lang="en-US" dirty="0" smtClean="0"/>
              <a:t>We can play nice</a:t>
            </a:r>
          </a:p>
          <a:p>
            <a:pPr lvl="1"/>
            <a:r>
              <a:rPr lang="en-US" dirty="0" smtClean="0"/>
              <a:t>Allow overlapping signals</a:t>
            </a:r>
          </a:p>
          <a:p>
            <a:pPr lvl="1"/>
            <a:endParaRPr lang="en-US" dirty="0"/>
          </a:p>
        </p:txBody>
      </p:sp>
      <p:sp>
        <p:nvSpPr>
          <p:cNvPr id="17" name="Oval 1063"/>
          <p:cNvSpPr>
            <a:spLocks noChangeArrowheads="1"/>
          </p:cNvSpPr>
          <p:nvPr/>
        </p:nvSpPr>
        <p:spPr bwMode="auto">
          <a:xfrm>
            <a:off x="5375366" y="1690688"/>
            <a:ext cx="4114800" cy="4038600"/>
          </a:xfrm>
          <a:prstGeom prst="ellipse">
            <a:avLst/>
          </a:prstGeom>
          <a:solidFill>
            <a:srgbClr val="EBECB2"/>
          </a:solidFill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18" name="Text Box 1064"/>
          <p:cNvSpPr txBox="1">
            <a:spLocks noChangeArrowheads="1"/>
          </p:cNvSpPr>
          <p:nvPr/>
        </p:nvSpPr>
        <p:spPr bwMode="auto">
          <a:xfrm>
            <a:off x="4994366" y="6034088"/>
            <a:ext cx="3706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Select cell i on left of boundary</a:t>
            </a:r>
          </a:p>
        </p:txBody>
      </p:sp>
      <p:grpSp>
        <p:nvGrpSpPr>
          <p:cNvPr id="19" name="Group 1089"/>
          <p:cNvGrpSpPr>
            <a:grpSpLocks/>
          </p:cNvGrpSpPr>
          <p:nvPr/>
        </p:nvGrpSpPr>
        <p:grpSpPr bwMode="auto">
          <a:xfrm>
            <a:off x="7966166" y="1690688"/>
            <a:ext cx="5257800" cy="4740275"/>
            <a:chOff x="2352" y="768"/>
            <a:chExt cx="3312" cy="2986"/>
          </a:xfrm>
        </p:grpSpPr>
        <p:sp>
          <p:nvSpPr>
            <p:cNvPr id="20" name="Oval 1065"/>
            <p:cNvSpPr>
              <a:spLocks noChangeArrowheads="1"/>
            </p:cNvSpPr>
            <p:nvPr/>
          </p:nvSpPr>
          <p:spPr bwMode="auto">
            <a:xfrm>
              <a:off x="3312" y="1728"/>
              <a:ext cx="672" cy="624"/>
            </a:xfrm>
            <a:prstGeom prst="ellipse">
              <a:avLst/>
            </a:prstGeom>
            <a:noFill/>
            <a:ln w="28575" cap="rnd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21" name="Oval 1066"/>
            <p:cNvSpPr>
              <a:spLocks noChangeArrowheads="1"/>
            </p:cNvSpPr>
            <p:nvPr/>
          </p:nvSpPr>
          <p:spPr bwMode="auto">
            <a:xfrm>
              <a:off x="3072" y="1488"/>
              <a:ext cx="1152" cy="1104"/>
            </a:xfrm>
            <a:prstGeom prst="ellipse">
              <a:avLst/>
            </a:prstGeom>
            <a:noFill/>
            <a:ln w="28575" cap="rnd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22" name="Oval 1067"/>
            <p:cNvSpPr>
              <a:spLocks noChangeArrowheads="1"/>
            </p:cNvSpPr>
            <p:nvPr/>
          </p:nvSpPr>
          <p:spPr bwMode="auto">
            <a:xfrm>
              <a:off x="2832" y="1248"/>
              <a:ext cx="1632" cy="1584"/>
            </a:xfrm>
            <a:prstGeom prst="ellipse">
              <a:avLst/>
            </a:prstGeom>
            <a:noFill/>
            <a:ln w="28575" cap="rnd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23" name="Oval 1069"/>
            <p:cNvSpPr>
              <a:spLocks noChangeArrowheads="1"/>
            </p:cNvSpPr>
            <p:nvPr/>
          </p:nvSpPr>
          <p:spPr bwMode="auto">
            <a:xfrm>
              <a:off x="2352" y="768"/>
              <a:ext cx="2592" cy="254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24" name="Oval 1068"/>
            <p:cNvSpPr>
              <a:spLocks noChangeArrowheads="1"/>
            </p:cNvSpPr>
            <p:nvPr/>
          </p:nvSpPr>
          <p:spPr bwMode="auto">
            <a:xfrm>
              <a:off x="2592" y="1008"/>
              <a:ext cx="2112" cy="2064"/>
            </a:xfrm>
            <a:prstGeom prst="ellipse">
              <a:avLst/>
            </a:prstGeom>
            <a:noFill/>
            <a:ln w="28575" cap="rnd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25" name="Text Box 1070"/>
            <p:cNvSpPr txBox="1">
              <a:spLocks noChangeArrowheads="1"/>
            </p:cNvSpPr>
            <p:nvPr/>
          </p:nvSpPr>
          <p:spPr bwMode="auto">
            <a:xfrm>
              <a:off x="3008" y="3504"/>
              <a:ext cx="26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Select cell j on right of boundary</a:t>
              </a:r>
            </a:p>
          </p:txBody>
        </p:sp>
        <p:sp>
          <p:nvSpPr>
            <p:cNvPr id="26" name="Text Box 1074"/>
            <p:cNvSpPr txBox="1">
              <a:spLocks noChangeArrowheads="1"/>
            </p:cNvSpPr>
            <p:nvPr/>
          </p:nvSpPr>
          <p:spPr bwMode="auto">
            <a:xfrm>
              <a:off x="3408" y="1958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Cell </a:t>
              </a:r>
              <a:r>
                <a:rPr lang="en-US" altLang="en-US" sz="2000" i="1">
                  <a:solidFill>
                    <a:srgbClr val="0000FF"/>
                  </a:solidFill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27" name="Text Box 1080"/>
            <p:cNvSpPr txBox="1">
              <a:spLocks noChangeArrowheads="1"/>
            </p:cNvSpPr>
            <p:nvPr/>
          </p:nvSpPr>
          <p:spPr bwMode="auto">
            <a:xfrm>
              <a:off x="3792" y="2208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-60</a:t>
              </a:r>
            </a:p>
          </p:txBody>
        </p:sp>
        <p:sp>
          <p:nvSpPr>
            <p:cNvPr id="28" name="Text Box 1081"/>
            <p:cNvSpPr txBox="1">
              <a:spLocks noChangeArrowheads="1"/>
            </p:cNvSpPr>
            <p:nvPr/>
          </p:nvSpPr>
          <p:spPr bwMode="auto">
            <a:xfrm>
              <a:off x="3984" y="2390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-70</a:t>
              </a:r>
            </a:p>
          </p:txBody>
        </p:sp>
        <p:sp>
          <p:nvSpPr>
            <p:cNvPr id="29" name="Text Box 1082"/>
            <p:cNvSpPr txBox="1">
              <a:spLocks noChangeArrowheads="1"/>
            </p:cNvSpPr>
            <p:nvPr/>
          </p:nvSpPr>
          <p:spPr bwMode="auto">
            <a:xfrm>
              <a:off x="4128" y="2582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-80</a:t>
              </a:r>
            </a:p>
          </p:txBody>
        </p:sp>
        <p:sp>
          <p:nvSpPr>
            <p:cNvPr id="30" name="Text Box 1083"/>
            <p:cNvSpPr txBox="1">
              <a:spLocks noChangeArrowheads="1"/>
            </p:cNvSpPr>
            <p:nvPr/>
          </p:nvSpPr>
          <p:spPr bwMode="auto">
            <a:xfrm>
              <a:off x="4320" y="2726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-90</a:t>
              </a:r>
            </a:p>
          </p:txBody>
        </p:sp>
        <p:sp>
          <p:nvSpPr>
            <p:cNvPr id="31" name="Text Box 1084"/>
            <p:cNvSpPr txBox="1">
              <a:spLocks noChangeArrowheads="1"/>
            </p:cNvSpPr>
            <p:nvPr/>
          </p:nvSpPr>
          <p:spPr bwMode="auto">
            <a:xfrm>
              <a:off x="4512" y="2880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-100</a:t>
              </a:r>
            </a:p>
          </p:txBody>
        </p:sp>
      </p:grpSp>
      <p:grpSp>
        <p:nvGrpSpPr>
          <p:cNvPr id="33" name="Group 1088"/>
          <p:cNvGrpSpPr>
            <a:grpSpLocks/>
          </p:cNvGrpSpPr>
          <p:nvPr/>
        </p:nvGrpSpPr>
        <p:grpSpPr bwMode="auto">
          <a:xfrm>
            <a:off x="5756366" y="2071688"/>
            <a:ext cx="3352800" cy="3673475"/>
            <a:chOff x="960" y="1008"/>
            <a:chExt cx="2112" cy="2314"/>
          </a:xfrm>
        </p:grpSpPr>
        <p:sp>
          <p:nvSpPr>
            <p:cNvPr id="34" name="Oval 1059"/>
            <p:cNvSpPr>
              <a:spLocks noChangeArrowheads="1"/>
            </p:cNvSpPr>
            <p:nvPr/>
          </p:nvSpPr>
          <p:spPr bwMode="auto">
            <a:xfrm>
              <a:off x="1680" y="1728"/>
              <a:ext cx="672" cy="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35" name="Oval 1060"/>
            <p:cNvSpPr>
              <a:spLocks noChangeArrowheads="1"/>
            </p:cNvSpPr>
            <p:nvPr/>
          </p:nvSpPr>
          <p:spPr bwMode="auto">
            <a:xfrm>
              <a:off x="1440" y="1488"/>
              <a:ext cx="1152" cy="110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36" name="Oval 1061"/>
            <p:cNvSpPr>
              <a:spLocks noChangeArrowheads="1"/>
            </p:cNvSpPr>
            <p:nvPr/>
          </p:nvSpPr>
          <p:spPr bwMode="auto">
            <a:xfrm>
              <a:off x="1200" y="1248"/>
              <a:ext cx="1632" cy="158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37" name="Oval 1062"/>
            <p:cNvSpPr>
              <a:spLocks noChangeArrowheads="1"/>
            </p:cNvSpPr>
            <p:nvPr/>
          </p:nvSpPr>
          <p:spPr bwMode="auto">
            <a:xfrm>
              <a:off x="960" y="1008"/>
              <a:ext cx="2112" cy="206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38" name="Text Box 1073"/>
            <p:cNvSpPr txBox="1">
              <a:spLocks noChangeArrowheads="1"/>
            </p:cNvSpPr>
            <p:nvPr/>
          </p:nvSpPr>
          <p:spPr bwMode="auto">
            <a:xfrm>
              <a:off x="1776" y="1910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Cell </a:t>
              </a:r>
              <a:r>
                <a:rPr lang="en-US" altLang="en-US" sz="2000" i="1">
                  <a:solidFill>
                    <a:srgbClr val="0000FF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9" name="Text Box 1075"/>
            <p:cNvSpPr txBox="1">
              <a:spLocks noChangeArrowheads="1"/>
            </p:cNvSpPr>
            <p:nvPr/>
          </p:nvSpPr>
          <p:spPr bwMode="auto">
            <a:xfrm>
              <a:off x="1536" y="2208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-60</a:t>
              </a:r>
            </a:p>
          </p:txBody>
        </p:sp>
        <p:sp>
          <p:nvSpPr>
            <p:cNvPr id="40" name="Text Box 1076"/>
            <p:cNvSpPr txBox="1">
              <a:spLocks noChangeArrowheads="1"/>
            </p:cNvSpPr>
            <p:nvPr/>
          </p:nvSpPr>
          <p:spPr bwMode="auto">
            <a:xfrm>
              <a:off x="1392" y="2438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-70</a:t>
              </a:r>
            </a:p>
          </p:txBody>
        </p:sp>
        <p:sp>
          <p:nvSpPr>
            <p:cNvPr id="41" name="Text Box 1077"/>
            <p:cNvSpPr txBox="1">
              <a:spLocks noChangeArrowheads="1"/>
            </p:cNvSpPr>
            <p:nvPr/>
          </p:nvSpPr>
          <p:spPr bwMode="auto">
            <a:xfrm>
              <a:off x="1248" y="2630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-80</a:t>
              </a:r>
            </a:p>
          </p:txBody>
        </p:sp>
        <p:sp>
          <p:nvSpPr>
            <p:cNvPr id="42" name="Text Box 1078"/>
            <p:cNvSpPr txBox="1">
              <a:spLocks noChangeArrowheads="1"/>
            </p:cNvSpPr>
            <p:nvPr/>
          </p:nvSpPr>
          <p:spPr bwMode="auto">
            <a:xfrm>
              <a:off x="1152" y="282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-90</a:t>
              </a:r>
            </a:p>
          </p:txBody>
        </p:sp>
        <p:sp>
          <p:nvSpPr>
            <p:cNvPr id="43" name="Text Box 1079"/>
            <p:cNvSpPr txBox="1">
              <a:spLocks noChangeArrowheads="1"/>
            </p:cNvSpPr>
            <p:nvPr/>
          </p:nvSpPr>
          <p:spPr bwMode="auto">
            <a:xfrm>
              <a:off x="960" y="307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-100</a:t>
              </a:r>
            </a:p>
          </p:txBody>
        </p:sp>
        <p:sp>
          <p:nvSpPr>
            <p:cNvPr id="44" name="Oval 1087"/>
            <p:cNvSpPr>
              <a:spLocks noChangeArrowheads="1"/>
            </p:cNvSpPr>
            <p:nvPr/>
          </p:nvSpPr>
          <p:spPr bwMode="auto">
            <a:xfrm>
              <a:off x="1680" y="1728"/>
              <a:ext cx="672" cy="62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FF"/>
                </a:solidFill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405" y="2360613"/>
            <a:ext cx="1359843" cy="9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793" y="-79001"/>
            <a:ext cx="10515600" cy="1325563"/>
          </a:xfrm>
        </p:spPr>
        <p:txBody>
          <a:bodyPr/>
          <a:lstStyle/>
          <a:p>
            <a:r>
              <a:rPr lang="en-US" dirty="0" smtClean="0"/>
              <a:t>Life isn’t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72" y="1792274"/>
            <a:ext cx="10515600" cy="4351338"/>
          </a:xfrm>
        </p:spPr>
        <p:txBody>
          <a:bodyPr/>
          <a:lstStyle/>
          <a:p>
            <a:r>
              <a:rPr lang="en-US" dirty="0" smtClean="0"/>
              <a:t>Or rather, signal strength isn’t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866524" y="2155975"/>
            <a:ext cx="8325476" cy="4422775"/>
            <a:chOff x="304800" y="1825624"/>
            <a:chExt cx="8325476" cy="4422775"/>
          </a:xfrm>
        </p:grpSpPr>
        <p:grpSp>
          <p:nvGrpSpPr>
            <p:cNvPr id="4" name="Group 1083"/>
            <p:cNvGrpSpPr>
              <a:grpSpLocks/>
            </p:cNvGrpSpPr>
            <p:nvPr/>
          </p:nvGrpSpPr>
          <p:grpSpPr bwMode="auto">
            <a:xfrm>
              <a:off x="304800" y="1825624"/>
              <a:ext cx="7898674" cy="4422775"/>
              <a:chOff x="152" y="288"/>
              <a:chExt cx="5656" cy="3304"/>
            </a:xfrm>
          </p:grpSpPr>
          <p:sp>
            <p:nvSpPr>
              <p:cNvPr id="5" name="Freeform 1084"/>
              <p:cNvSpPr>
                <a:spLocks/>
              </p:cNvSpPr>
              <p:nvPr/>
            </p:nvSpPr>
            <p:spPr bwMode="auto">
              <a:xfrm>
                <a:off x="152" y="392"/>
                <a:ext cx="3200" cy="3200"/>
              </a:xfrm>
              <a:custGeom>
                <a:avLst/>
                <a:gdLst>
                  <a:gd name="T0" fmla="*/ 1000 w 3200"/>
                  <a:gd name="T1" fmla="*/ 88 h 3200"/>
                  <a:gd name="T2" fmla="*/ 520 w 3200"/>
                  <a:gd name="T3" fmla="*/ 184 h 3200"/>
                  <a:gd name="T4" fmla="*/ 280 w 3200"/>
                  <a:gd name="T5" fmla="*/ 568 h 3200"/>
                  <a:gd name="T6" fmla="*/ 280 w 3200"/>
                  <a:gd name="T7" fmla="*/ 1240 h 3200"/>
                  <a:gd name="T8" fmla="*/ 232 w 3200"/>
                  <a:gd name="T9" fmla="*/ 1672 h 3200"/>
                  <a:gd name="T10" fmla="*/ 136 w 3200"/>
                  <a:gd name="T11" fmla="*/ 2248 h 3200"/>
                  <a:gd name="T12" fmla="*/ 184 w 3200"/>
                  <a:gd name="T13" fmla="*/ 2872 h 3200"/>
                  <a:gd name="T14" fmla="*/ 1240 w 3200"/>
                  <a:gd name="T15" fmla="*/ 3112 h 3200"/>
                  <a:gd name="T16" fmla="*/ 1960 w 3200"/>
                  <a:gd name="T17" fmla="*/ 3064 h 3200"/>
                  <a:gd name="T18" fmla="*/ 2824 w 3200"/>
                  <a:gd name="T19" fmla="*/ 2296 h 3200"/>
                  <a:gd name="T20" fmla="*/ 3112 w 3200"/>
                  <a:gd name="T21" fmla="*/ 1384 h 3200"/>
                  <a:gd name="T22" fmla="*/ 2296 w 3200"/>
                  <a:gd name="T23" fmla="*/ 328 h 3200"/>
                  <a:gd name="T24" fmla="*/ 1864 w 3200"/>
                  <a:gd name="T25" fmla="*/ 40 h 3200"/>
                  <a:gd name="T26" fmla="*/ 1000 w 3200"/>
                  <a:gd name="T27" fmla="*/ 88 h 32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00"/>
                  <a:gd name="T43" fmla="*/ 0 h 3200"/>
                  <a:gd name="T44" fmla="*/ 3200 w 3200"/>
                  <a:gd name="T45" fmla="*/ 3200 h 32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00" h="3200">
                    <a:moveTo>
                      <a:pt x="1000" y="88"/>
                    </a:moveTo>
                    <a:cubicBezTo>
                      <a:pt x="776" y="112"/>
                      <a:pt x="640" y="104"/>
                      <a:pt x="520" y="184"/>
                    </a:cubicBezTo>
                    <a:cubicBezTo>
                      <a:pt x="400" y="264"/>
                      <a:pt x="320" y="392"/>
                      <a:pt x="280" y="568"/>
                    </a:cubicBezTo>
                    <a:cubicBezTo>
                      <a:pt x="240" y="744"/>
                      <a:pt x="288" y="1056"/>
                      <a:pt x="280" y="1240"/>
                    </a:cubicBezTo>
                    <a:cubicBezTo>
                      <a:pt x="272" y="1424"/>
                      <a:pt x="256" y="1504"/>
                      <a:pt x="232" y="1672"/>
                    </a:cubicBezTo>
                    <a:cubicBezTo>
                      <a:pt x="208" y="1840"/>
                      <a:pt x="144" y="2048"/>
                      <a:pt x="136" y="2248"/>
                    </a:cubicBezTo>
                    <a:cubicBezTo>
                      <a:pt x="128" y="2448"/>
                      <a:pt x="0" y="2728"/>
                      <a:pt x="184" y="2872"/>
                    </a:cubicBezTo>
                    <a:cubicBezTo>
                      <a:pt x="368" y="3016"/>
                      <a:pt x="944" y="3080"/>
                      <a:pt x="1240" y="3112"/>
                    </a:cubicBezTo>
                    <a:cubicBezTo>
                      <a:pt x="1536" y="3144"/>
                      <a:pt x="1696" y="3200"/>
                      <a:pt x="1960" y="3064"/>
                    </a:cubicBezTo>
                    <a:cubicBezTo>
                      <a:pt x="2224" y="2928"/>
                      <a:pt x="2632" y="2576"/>
                      <a:pt x="2824" y="2296"/>
                    </a:cubicBezTo>
                    <a:cubicBezTo>
                      <a:pt x="3016" y="2016"/>
                      <a:pt x="3200" y="1712"/>
                      <a:pt x="3112" y="1384"/>
                    </a:cubicBezTo>
                    <a:cubicBezTo>
                      <a:pt x="3024" y="1056"/>
                      <a:pt x="2504" y="552"/>
                      <a:pt x="2296" y="328"/>
                    </a:cubicBezTo>
                    <a:cubicBezTo>
                      <a:pt x="2088" y="104"/>
                      <a:pt x="2080" y="80"/>
                      <a:pt x="1864" y="40"/>
                    </a:cubicBezTo>
                    <a:cubicBezTo>
                      <a:pt x="1648" y="0"/>
                      <a:pt x="1224" y="64"/>
                      <a:pt x="1000" y="88"/>
                    </a:cubicBezTo>
                    <a:close/>
                  </a:path>
                </a:pathLst>
              </a:custGeom>
              <a:solidFill>
                <a:srgbClr val="FFFF00"/>
              </a:solidFill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1085"/>
              <p:cNvSpPr>
                <a:spLocks/>
              </p:cNvSpPr>
              <p:nvPr/>
            </p:nvSpPr>
            <p:spPr bwMode="auto">
              <a:xfrm>
                <a:off x="480" y="624"/>
                <a:ext cx="2688" cy="2640"/>
              </a:xfrm>
              <a:custGeom>
                <a:avLst/>
                <a:gdLst>
                  <a:gd name="T0" fmla="*/ 25 w 3200"/>
                  <a:gd name="T1" fmla="*/ 2 h 3200"/>
                  <a:gd name="T2" fmla="*/ 13 w 3200"/>
                  <a:gd name="T3" fmla="*/ 3 h 3200"/>
                  <a:gd name="T4" fmla="*/ 7 w 3200"/>
                  <a:gd name="T5" fmla="*/ 10 h 3200"/>
                  <a:gd name="T6" fmla="*/ 7 w 3200"/>
                  <a:gd name="T7" fmla="*/ 21 h 3200"/>
                  <a:gd name="T8" fmla="*/ 6 w 3200"/>
                  <a:gd name="T9" fmla="*/ 30 h 3200"/>
                  <a:gd name="T10" fmla="*/ 3 w 3200"/>
                  <a:gd name="T11" fmla="*/ 40 h 3200"/>
                  <a:gd name="T12" fmla="*/ 5 w 3200"/>
                  <a:gd name="T13" fmla="*/ 50 h 3200"/>
                  <a:gd name="T14" fmla="*/ 32 w 3200"/>
                  <a:gd name="T15" fmla="*/ 54 h 3200"/>
                  <a:gd name="T16" fmla="*/ 50 w 3200"/>
                  <a:gd name="T17" fmla="*/ 54 h 3200"/>
                  <a:gd name="T18" fmla="*/ 72 w 3200"/>
                  <a:gd name="T19" fmla="*/ 40 h 3200"/>
                  <a:gd name="T20" fmla="*/ 80 w 3200"/>
                  <a:gd name="T21" fmla="*/ 25 h 3200"/>
                  <a:gd name="T22" fmla="*/ 60 w 3200"/>
                  <a:gd name="T23" fmla="*/ 6 h 3200"/>
                  <a:gd name="T24" fmla="*/ 48 w 3200"/>
                  <a:gd name="T25" fmla="*/ 2 h 3200"/>
                  <a:gd name="T26" fmla="*/ 25 w 3200"/>
                  <a:gd name="T27" fmla="*/ 2 h 32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00"/>
                  <a:gd name="T43" fmla="*/ 0 h 3200"/>
                  <a:gd name="T44" fmla="*/ 3200 w 3200"/>
                  <a:gd name="T45" fmla="*/ 3200 h 32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00" h="3200">
                    <a:moveTo>
                      <a:pt x="1000" y="88"/>
                    </a:moveTo>
                    <a:cubicBezTo>
                      <a:pt x="776" y="112"/>
                      <a:pt x="640" y="104"/>
                      <a:pt x="520" y="184"/>
                    </a:cubicBezTo>
                    <a:cubicBezTo>
                      <a:pt x="400" y="264"/>
                      <a:pt x="320" y="392"/>
                      <a:pt x="280" y="568"/>
                    </a:cubicBezTo>
                    <a:cubicBezTo>
                      <a:pt x="240" y="744"/>
                      <a:pt x="288" y="1056"/>
                      <a:pt x="280" y="1240"/>
                    </a:cubicBezTo>
                    <a:cubicBezTo>
                      <a:pt x="272" y="1424"/>
                      <a:pt x="256" y="1504"/>
                      <a:pt x="232" y="1672"/>
                    </a:cubicBezTo>
                    <a:cubicBezTo>
                      <a:pt x="208" y="1840"/>
                      <a:pt x="144" y="2048"/>
                      <a:pt x="136" y="2248"/>
                    </a:cubicBezTo>
                    <a:cubicBezTo>
                      <a:pt x="128" y="2448"/>
                      <a:pt x="0" y="2728"/>
                      <a:pt x="184" y="2872"/>
                    </a:cubicBezTo>
                    <a:cubicBezTo>
                      <a:pt x="368" y="3016"/>
                      <a:pt x="944" y="3080"/>
                      <a:pt x="1240" y="3112"/>
                    </a:cubicBezTo>
                    <a:cubicBezTo>
                      <a:pt x="1536" y="3144"/>
                      <a:pt x="1696" y="3200"/>
                      <a:pt x="1960" y="3064"/>
                    </a:cubicBezTo>
                    <a:cubicBezTo>
                      <a:pt x="2224" y="2928"/>
                      <a:pt x="2632" y="2576"/>
                      <a:pt x="2824" y="2296"/>
                    </a:cubicBezTo>
                    <a:cubicBezTo>
                      <a:pt x="3016" y="2016"/>
                      <a:pt x="3200" y="1712"/>
                      <a:pt x="3112" y="1384"/>
                    </a:cubicBezTo>
                    <a:cubicBezTo>
                      <a:pt x="3024" y="1056"/>
                      <a:pt x="2504" y="552"/>
                      <a:pt x="2296" y="328"/>
                    </a:cubicBezTo>
                    <a:cubicBezTo>
                      <a:pt x="2088" y="104"/>
                      <a:pt x="2080" y="80"/>
                      <a:pt x="1864" y="40"/>
                    </a:cubicBezTo>
                    <a:cubicBezTo>
                      <a:pt x="1648" y="0"/>
                      <a:pt x="1224" y="64"/>
                      <a:pt x="1000" y="88"/>
                    </a:cubicBez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1086"/>
              <p:cNvSpPr>
                <a:spLocks/>
              </p:cNvSpPr>
              <p:nvPr/>
            </p:nvSpPr>
            <p:spPr bwMode="auto">
              <a:xfrm>
                <a:off x="768" y="768"/>
                <a:ext cx="2112" cy="2304"/>
              </a:xfrm>
              <a:custGeom>
                <a:avLst/>
                <a:gdLst>
                  <a:gd name="T0" fmla="*/ 1 w 3200"/>
                  <a:gd name="T1" fmla="*/ 1 h 3200"/>
                  <a:gd name="T2" fmla="*/ 1 w 3200"/>
                  <a:gd name="T3" fmla="*/ 1 h 3200"/>
                  <a:gd name="T4" fmla="*/ 1 w 3200"/>
                  <a:gd name="T5" fmla="*/ 1 h 3200"/>
                  <a:gd name="T6" fmla="*/ 1 w 3200"/>
                  <a:gd name="T7" fmla="*/ 1 h 3200"/>
                  <a:gd name="T8" fmla="*/ 1 w 3200"/>
                  <a:gd name="T9" fmla="*/ 1 h 3200"/>
                  <a:gd name="T10" fmla="*/ 1 w 3200"/>
                  <a:gd name="T11" fmla="*/ 2 h 3200"/>
                  <a:gd name="T12" fmla="*/ 1 w 3200"/>
                  <a:gd name="T13" fmla="*/ 3 h 3200"/>
                  <a:gd name="T14" fmla="*/ 1 w 3200"/>
                  <a:gd name="T15" fmla="*/ 3 h 3200"/>
                  <a:gd name="T16" fmla="*/ 1 w 3200"/>
                  <a:gd name="T17" fmla="*/ 3 h 3200"/>
                  <a:gd name="T18" fmla="*/ 1 w 3200"/>
                  <a:gd name="T19" fmla="*/ 2 h 3200"/>
                  <a:gd name="T20" fmla="*/ 1 w 3200"/>
                  <a:gd name="T21" fmla="*/ 1 h 3200"/>
                  <a:gd name="T22" fmla="*/ 1 w 3200"/>
                  <a:gd name="T23" fmla="*/ 1 h 3200"/>
                  <a:gd name="T24" fmla="*/ 1 w 3200"/>
                  <a:gd name="T25" fmla="*/ 1 h 3200"/>
                  <a:gd name="T26" fmla="*/ 1 w 3200"/>
                  <a:gd name="T27" fmla="*/ 1 h 32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00"/>
                  <a:gd name="T43" fmla="*/ 0 h 3200"/>
                  <a:gd name="T44" fmla="*/ 3200 w 3200"/>
                  <a:gd name="T45" fmla="*/ 3200 h 32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00" h="3200">
                    <a:moveTo>
                      <a:pt x="1000" y="88"/>
                    </a:moveTo>
                    <a:cubicBezTo>
                      <a:pt x="776" y="112"/>
                      <a:pt x="640" y="104"/>
                      <a:pt x="520" y="184"/>
                    </a:cubicBezTo>
                    <a:cubicBezTo>
                      <a:pt x="400" y="264"/>
                      <a:pt x="320" y="392"/>
                      <a:pt x="280" y="568"/>
                    </a:cubicBezTo>
                    <a:cubicBezTo>
                      <a:pt x="240" y="744"/>
                      <a:pt x="288" y="1056"/>
                      <a:pt x="280" y="1240"/>
                    </a:cubicBezTo>
                    <a:cubicBezTo>
                      <a:pt x="272" y="1424"/>
                      <a:pt x="256" y="1504"/>
                      <a:pt x="232" y="1672"/>
                    </a:cubicBezTo>
                    <a:cubicBezTo>
                      <a:pt x="208" y="1840"/>
                      <a:pt x="144" y="2048"/>
                      <a:pt x="136" y="2248"/>
                    </a:cubicBezTo>
                    <a:cubicBezTo>
                      <a:pt x="128" y="2448"/>
                      <a:pt x="0" y="2728"/>
                      <a:pt x="184" y="2872"/>
                    </a:cubicBezTo>
                    <a:cubicBezTo>
                      <a:pt x="368" y="3016"/>
                      <a:pt x="944" y="3080"/>
                      <a:pt x="1240" y="3112"/>
                    </a:cubicBezTo>
                    <a:cubicBezTo>
                      <a:pt x="1536" y="3144"/>
                      <a:pt x="1696" y="3200"/>
                      <a:pt x="1960" y="3064"/>
                    </a:cubicBezTo>
                    <a:cubicBezTo>
                      <a:pt x="2224" y="2928"/>
                      <a:pt x="2632" y="2576"/>
                      <a:pt x="2824" y="2296"/>
                    </a:cubicBezTo>
                    <a:cubicBezTo>
                      <a:pt x="3016" y="2016"/>
                      <a:pt x="3200" y="1712"/>
                      <a:pt x="3112" y="1384"/>
                    </a:cubicBezTo>
                    <a:cubicBezTo>
                      <a:pt x="3024" y="1056"/>
                      <a:pt x="2504" y="552"/>
                      <a:pt x="2296" y="328"/>
                    </a:cubicBezTo>
                    <a:cubicBezTo>
                      <a:pt x="2088" y="104"/>
                      <a:pt x="2080" y="80"/>
                      <a:pt x="1864" y="40"/>
                    </a:cubicBezTo>
                    <a:cubicBezTo>
                      <a:pt x="1648" y="0"/>
                      <a:pt x="1224" y="64"/>
                      <a:pt x="1000" y="88"/>
                    </a:cubicBez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1087"/>
              <p:cNvSpPr>
                <a:spLocks/>
              </p:cNvSpPr>
              <p:nvPr/>
            </p:nvSpPr>
            <p:spPr bwMode="auto">
              <a:xfrm>
                <a:off x="960" y="1056"/>
                <a:ext cx="1632" cy="1728"/>
              </a:xfrm>
              <a:custGeom>
                <a:avLst/>
                <a:gdLst>
                  <a:gd name="T0" fmla="*/ 1 w 3200"/>
                  <a:gd name="T1" fmla="*/ 1 h 3200"/>
                  <a:gd name="T2" fmla="*/ 1 w 3200"/>
                  <a:gd name="T3" fmla="*/ 1 h 3200"/>
                  <a:gd name="T4" fmla="*/ 1 w 3200"/>
                  <a:gd name="T5" fmla="*/ 1 h 3200"/>
                  <a:gd name="T6" fmla="*/ 1 w 3200"/>
                  <a:gd name="T7" fmla="*/ 1 h 3200"/>
                  <a:gd name="T8" fmla="*/ 1 w 3200"/>
                  <a:gd name="T9" fmla="*/ 1 h 3200"/>
                  <a:gd name="T10" fmla="*/ 1 w 3200"/>
                  <a:gd name="T11" fmla="*/ 1 h 3200"/>
                  <a:gd name="T12" fmla="*/ 1 w 3200"/>
                  <a:gd name="T13" fmla="*/ 1 h 3200"/>
                  <a:gd name="T14" fmla="*/ 1 w 3200"/>
                  <a:gd name="T15" fmla="*/ 1 h 3200"/>
                  <a:gd name="T16" fmla="*/ 1 w 3200"/>
                  <a:gd name="T17" fmla="*/ 1 h 3200"/>
                  <a:gd name="T18" fmla="*/ 1 w 3200"/>
                  <a:gd name="T19" fmla="*/ 1 h 3200"/>
                  <a:gd name="T20" fmla="*/ 1 w 3200"/>
                  <a:gd name="T21" fmla="*/ 1 h 3200"/>
                  <a:gd name="T22" fmla="*/ 1 w 3200"/>
                  <a:gd name="T23" fmla="*/ 1 h 3200"/>
                  <a:gd name="T24" fmla="*/ 1 w 3200"/>
                  <a:gd name="T25" fmla="*/ 1 h 3200"/>
                  <a:gd name="T26" fmla="*/ 1 w 3200"/>
                  <a:gd name="T27" fmla="*/ 1 h 32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00"/>
                  <a:gd name="T43" fmla="*/ 0 h 3200"/>
                  <a:gd name="T44" fmla="*/ 3200 w 3200"/>
                  <a:gd name="T45" fmla="*/ 3200 h 32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00" h="3200">
                    <a:moveTo>
                      <a:pt x="1000" y="88"/>
                    </a:moveTo>
                    <a:cubicBezTo>
                      <a:pt x="776" y="112"/>
                      <a:pt x="640" y="104"/>
                      <a:pt x="520" y="184"/>
                    </a:cubicBezTo>
                    <a:cubicBezTo>
                      <a:pt x="400" y="264"/>
                      <a:pt x="320" y="392"/>
                      <a:pt x="280" y="568"/>
                    </a:cubicBezTo>
                    <a:cubicBezTo>
                      <a:pt x="240" y="744"/>
                      <a:pt x="288" y="1056"/>
                      <a:pt x="280" y="1240"/>
                    </a:cubicBezTo>
                    <a:cubicBezTo>
                      <a:pt x="272" y="1424"/>
                      <a:pt x="256" y="1504"/>
                      <a:pt x="232" y="1672"/>
                    </a:cubicBezTo>
                    <a:cubicBezTo>
                      <a:pt x="208" y="1840"/>
                      <a:pt x="144" y="2048"/>
                      <a:pt x="136" y="2248"/>
                    </a:cubicBezTo>
                    <a:cubicBezTo>
                      <a:pt x="128" y="2448"/>
                      <a:pt x="0" y="2728"/>
                      <a:pt x="184" y="2872"/>
                    </a:cubicBezTo>
                    <a:cubicBezTo>
                      <a:pt x="368" y="3016"/>
                      <a:pt x="944" y="3080"/>
                      <a:pt x="1240" y="3112"/>
                    </a:cubicBezTo>
                    <a:cubicBezTo>
                      <a:pt x="1536" y="3144"/>
                      <a:pt x="1696" y="3200"/>
                      <a:pt x="1960" y="3064"/>
                    </a:cubicBezTo>
                    <a:cubicBezTo>
                      <a:pt x="2224" y="2928"/>
                      <a:pt x="2632" y="2576"/>
                      <a:pt x="2824" y="2296"/>
                    </a:cubicBezTo>
                    <a:cubicBezTo>
                      <a:pt x="3016" y="2016"/>
                      <a:pt x="3200" y="1712"/>
                      <a:pt x="3112" y="1384"/>
                    </a:cubicBezTo>
                    <a:cubicBezTo>
                      <a:pt x="3024" y="1056"/>
                      <a:pt x="2504" y="552"/>
                      <a:pt x="2296" y="328"/>
                    </a:cubicBezTo>
                    <a:cubicBezTo>
                      <a:pt x="2088" y="104"/>
                      <a:pt x="2080" y="80"/>
                      <a:pt x="1864" y="40"/>
                    </a:cubicBezTo>
                    <a:cubicBezTo>
                      <a:pt x="1648" y="0"/>
                      <a:pt x="1224" y="64"/>
                      <a:pt x="1000" y="88"/>
                    </a:cubicBez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1088"/>
              <p:cNvSpPr>
                <a:spLocks/>
              </p:cNvSpPr>
              <p:nvPr/>
            </p:nvSpPr>
            <p:spPr bwMode="auto">
              <a:xfrm>
                <a:off x="1152" y="1344"/>
                <a:ext cx="1152" cy="1104"/>
              </a:xfrm>
              <a:custGeom>
                <a:avLst/>
                <a:gdLst>
                  <a:gd name="T0" fmla="*/ 0 w 3200"/>
                  <a:gd name="T1" fmla="*/ 0 h 3200"/>
                  <a:gd name="T2" fmla="*/ 0 w 3200"/>
                  <a:gd name="T3" fmla="*/ 0 h 3200"/>
                  <a:gd name="T4" fmla="*/ 0 w 3200"/>
                  <a:gd name="T5" fmla="*/ 0 h 3200"/>
                  <a:gd name="T6" fmla="*/ 0 w 3200"/>
                  <a:gd name="T7" fmla="*/ 0 h 3200"/>
                  <a:gd name="T8" fmla="*/ 0 w 3200"/>
                  <a:gd name="T9" fmla="*/ 0 h 3200"/>
                  <a:gd name="T10" fmla="*/ 0 w 3200"/>
                  <a:gd name="T11" fmla="*/ 0 h 3200"/>
                  <a:gd name="T12" fmla="*/ 0 w 3200"/>
                  <a:gd name="T13" fmla="*/ 0 h 3200"/>
                  <a:gd name="T14" fmla="*/ 0 w 3200"/>
                  <a:gd name="T15" fmla="*/ 0 h 3200"/>
                  <a:gd name="T16" fmla="*/ 0 w 3200"/>
                  <a:gd name="T17" fmla="*/ 0 h 3200"/>
                  <a:gd name="T18" fmla="*/ 0 w 3200"/>
                  <a:gd name="T19" fmla="*/ 0 h 3200"/>
                  <a:gd name="T20" fmla="*/ 0 w 3200"/>
                  <a:gd name="T21" fmla="*/ 0 h 3200"/>
                  <a:gd name="T22" fmla="*/ 0 w 3200"/>
                  <a:gd name="T23" fmla="*/ 0 h 3200"/>
                  <a:gd name="T24" fmla="*/ 0 w 3200"/>
                  <a:gd name="T25" fmla="*/ 0 h 3200"/>
                  <a:gd name="T26" fmla="*/ 0 w 3200"/>
                  <a:gd name="T27" fmla="*/ 0 h 32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00"/>
                  <a:gd name="T43" fmla="*/ 0 h 3200"/>
                  <a:gd name="T44" fmla="*/ 3200 w 3200"/>
                  <a:gd name="T45" fmla="*/ 3200 h 32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00" h="3200">
                    <a:moveTo>
                      <a:pt x="1000" y="88"/>
                    </a:moveTo>
                    <a:cubicBezTo>
                      <a:pt x="776" y="112"/>
                      <a:pt x="640" y="104"/>
                      <a:pt x="520" y="184"/>
                    </a:cubicBezTo>
                    <a:cubicBezTo>
                      <a:pt x="400" y="264"/>
                      <a:pt x="320" y="392"/>
                      <a:pt x="280" y="568"/>
                    </a:cubicBezTo>
                    <a:cubicBezTo>
                      <a:pt x="240" y="744"/>
                      <a:pt x="288" y="1056"/>
                      <a:pt x="280" y="1240"/>
                    </a:cubicBezTo>
                    <a:cubicBezTo>
                      <a:pt x="272" y="1424"/>
                      <a:pt x="256" y="1504"/>
                      <a:pt x="232" y="1672"/>
                    </a:cubicBezTo>
                    <a:cubicBezTo>
                      <a:pt x="208" y="1840"/>
                      <a:pt x="144" y="2048"/>
                      <a:pt x="136" y="2248"/>
                    </a:cubicBezTo>
                    <a:cubicBezTo>
                      <a:pt x="128" y="2448"/>
                      <a:pt x="0" y="2728"/>
                      <a:pt x="184" y="2872"/>
                    </a:cubicBezTo>
                    <a:cubicBezTo>
                      <a:pt x="368" y="3016"/>
                      <a:pt x="944" y="3080"/>
                      <a:pt x="1240" y="3112"/>
                    </a:cubicBezTo>
                    <a:cubicBezTo>
                      <a:pt x="1536" y="3144"/>
                      <a:pt x="1696" y="3200"/>
                      <a:pt x="1960" y="3064"/>
                    </a:cubicBezTo>
                    <a:cubicBezTo>
                      <a:pt x="2224" y="2928"/>
                      <a:pt x="2632" y="2576"/>
                      <a:pt x="2824" y="2296"/>
                    </a:cubicBezTo>
                    <a:cubicBezTo>
                      <a:pt x="3016" y="2016"/>
                      <a:pt x="3200" y="1712"/>
                      <a:pt x="3112" y="1384"/>
                    </a:cubicBezTo>
                    <a:cubicBezTo>
                      <a:pt x="3024" y="1056"/>
                      <a:pt x="2504" y="552"/>
                      <a:pt x="2296" y="328"/>
                    </a:cubicBezTo>
                    <a:cubicBezTo>
                      <a:pt x="2088" y="104"/>
                      <a:pt x="2080" y="80"/>
                      <a:pt x="1864" y="40"/>
                    </a:cubicBezTo>
                    <a:cubicBezTo>
                      <a:pt x="1648" y="0"/>
                      <a:pt x="1224" y="64"/>
                      <a:pt x="1000" y="88"/>
                    </a:cubicBez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1089"/>
              <p:cNvSpPr>
                <a:spLocks noChangeArrowheads="1"/>
              </p:cNvSpPr>
              <p:nvPr/>
            </p:nvSpPr>
            <p:spPr bwMode="auto">
              <a:xfrm>
                <a:off x="1632" y="1776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Freeform 1090"/>
              <p:cNvSpPr>
                <a:spLocks/>
              </p:cNvSpPr>
              <p:nvPr/>
            </p:nvSpPr>
            <p:spPr bwMode="auto">
              <a:xfrm>
                <a:off x="3648" y="1344"/>
                <a:ext cx="1056" cy="768"/>
              </a:xfrm>
              <a:custGeom>
                <a:avLst/>
                <a:gdLst>
                  <a:gd name="T0" fmla="*/ 0 w 3552"/>
                  <a:gd name="T1" fmla="*/ 0 h 2040"/>
                  <a:gd name="T2" fmla="*/ 0 w 3552"/>
                  <a:gd name="T3" fmla="*/ 0 h 2040"/>
                  <a:gd name="T4" fmla="*/ 0 w 3552"/>
                  <a:gd name="T5" fmla="*/ 0 h 2040"/>
                  <a:gd name="T6" fmla="*/ 0 w 3552"/>
                  <a:gd name="T7" fmla="*/ 0 h 2040"/>
                  <a:gd name="T8" fmla="*/ 0 w 3552"/>
                  <a:gd name="T9" fmla="*/ 0 h 2040"/>
                  <a:gd name="T10" fmla="*/ 0 w 3552"/>
                  <a:gd name="T11" fmla="*/ 0 h 2040"/>
                  <a:gd name="T12" fmla="*/ 0 w 3552"/>
                  <a:gd name="T13" fmla="*/ 0 h 2040"/>
                  <a:gd name="T14" fmla="*/ 0 w 3552"/>
                  <a:gd name="T15" fmla="*/ 0 h 2040"/>
                  <a:gd name="T16" fmla="*/ 0 w 3552"/>
                  <a:gd name="T17" fmla="*/ 0 h 2040"/>
                  <a:gd name="T18" fmla="*/ 0 w 3552"/>
                  <a:gd name="T19" fmla="*/ 0 h 2040"/>
                  <a:gd name="T20" fmla="*/ 0 w 3552"/>
                  <a:gd name="T21" fmla="*/ 0 h 2040"/>
                  <a:gd name="T22" fmla="*/ 0 w 3552"/>
                  <a:gd name="T23" fmla="*/ 0 h 2040"/>
                  <a:gd name="T24" fmla="*/ 0 w 3552"/>
                  <a:gd name="T25" fmla="*/ 0 h 2040"/>
                  <a:gd name="T26" fmla="*/ 0 w 3552"/>
                  <a:gd name="T27" fmla="*/ 0 h 2040"/>
                  <a:gd name="T28" fmla="*/ 0 w 3552"/>
                  <a:gd name="T29" fmla="*/ 0 h 2040"/>
                  <a:gd name="T30" fmla="*/ 0 w 3552"/>
                  <a:gd name="T31" fmla="*/ 0 h 2040"/>
                  <a:gd name="T32" fmla="*/ 0 w 3552"/>
                  <a:gd name="T33" fmla="*/ 0 h 2040"/>
                  <a:gd name="T34" fmla="*/ 0 w 3552"/>
                  <a:gd name="T35" fmla="*/ 0 h 2040"/>
                  <a:gd name="T36" fmla="*/ 0 w 3552"/>
                  <a:gd name="T37" fmla="*/ 0 h 2040"/>
                  <a:gd name="T38" fmla="*/ 0 w 3552"/>
                  <a:gd name="T39" fmla="*/ 0 h 20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552"/>
                  <a:gd name="T61" fmla="*/ 0 h 2040"/>
                  <a:gd name="T62" fmla="*/ 3552 w 3552"/>
                  <a:gd name="T63" fmla="*/ 2040 h 20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552" h="2040">
                    <a:moveTo>
                      <a:pt x="1656" y="72"/>
                    </a:moveTo>
                    <a:cubicBezTo>
                      <a:pt x="1480" y="72"/>
                      <a:pt x="1488" y="80"/>
                      <a:pt x="1416" y="120"/>
                    </a:cubicBezTo>
                    <a:cubicBezTo>
                      <a:pt x="1344" y="160"/>
                      <a:pt x="1264" y="256"/>
                      <a:pt x="1224" y="312"/>
                    </a:cubicBezTo>
                    <a:cubicBezTo>
                      <a:pt x="1184" y="368"/>
                      <a:pt x="1200" y="408"/>
                      <a:pt x="1176" y="456"/>
                    </a:cubicBezTo>
                    <a:cubicBezTo>
                      <a:pt x="1152" y="504"/>
                      <a:pt x="1144" y="536"/>
                      <a:pt x="1080" y="600"/>
                    </a:cubicBezTo>
                    <a:cubicBezTo>
                      <a:pt x="1016" y="664"/>
                      <a:pt x="880" y="776"/>
                      <a:pt x="792" y="840"/>
                    </a:cubicBezTo>
                    <a:cubicBezTo>
                      <a:pt x="704" y="904"/>
                      <a:pt x="632" y="920"/>
                      <a:pt x="552" y="984"/>
                    </a:cubicBezTo>
                    <a:cubicBezTo>
                      <a:pt x="472" y="1048"/>
                      <a:pt x="376" y="1168"/>
                      <a:pt x="312" y="1224"/>
                    </a:cubicBezTo>
                    <a:cubicBezTo>
                      <a:pt x="248" y="1280"/>
                      <a:pt x="216" y="1240"/>
                      <a:pt x="168" y="1320"/>
                    </a:cubicBezTo>
                    <a:cubicBezTo>
                      <a:pt x="120" y="1400"/>
                      <a:pt x="0" y="1616"/>
                      <a:pt x="24" y="1704"/>
                    </a:cubicBezTo>
                    <a:cubicBezTo>
                      <a:pt x="48" y="1792"/>
                      <a:pt x="144" y="1832"/>
                      <a:pt x="312" y="1848"/>
                    </a:cubicBezTo>
                    <a:cubicBezTo>
                      <a:pt x="480" y="1864"/>
                      <a:pt x="776" y="1792"/>
                      <a:pt x="1032" y="1800"/>
                    </a:cubicBezTo>
                    <a:cubicBezTo>
                      <a:pt x="1288" y="1808"/>
                      <a:pt x="1576" y="1880"/>
                      <a:pt x="1848" y="1896"/>
                    </a:cubicBezTo>
                    <a:cubicBezTo>
                      <a:pt x="2120" y="1912"/>
                      <a:pt x="2448" y="1872"/>
                      <a:pt x="2664" y="1896"/>
                    </a:cubicBezTo>
                    <a:cubicBezTo>
                      <a:pt x="2880" y="1920"/>
                      <a:pt x="3008" y="2040"/>
                      <a:pt x="3144" y="2040"/>
                    </a:cubicBezTo>
                    <a:cubicBezTo>
                      <a:pt x="3280" y="2040"/>
                      <a:pt x="3424" y="2024"/>
                      <a:pt x="3480" y="1896"/>
                    </a:cubicBezTo>
                    <a:cubicBezTo>
                      <a:pt x="3536" y="1768"/>
                      <a:pt x="3552" y="1456"/>
                      <a:pt x="3480" y="1272"/>
                    </a:cubicBezTo>
                    <a:cubicBezTo>
                      <a:pt x="3408" y="1088"/>
                      <a:pt x="3216" y="984"/>
                      <a:pt x="3048" y="792"/>
                    </a:cubicBezTo>
                    <a:cubicBezTo>
                      <a:pt x="2880" y="600"/>
                      <a:pt x="2704" y="240"/>
                      <a:pt x="2472" y="120"/>
                    </a:cubicBezTo>
                    <a:cubicBezTo>
                      <a:pt x="2240" y="0"/>
                      <a:pt x="1832" y="72"/>
                      <a:pt x="1656" y="72"/>
                    </a:cubicBez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AutoShape 1091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Freeform 1092"/>
              <p:cNvSpPr>
                <a:spLocks/>
              </p:cNvSpPr>
              <p:nvPr/>
            </p:nvSpPr>
            <p:spPr bwMode="auto">
              <a:xfrm>
                <a:off x="3240" y="1040"/>
                <a:ext cx="1928" cy="1264"/>
              </a:xfrm>
              <a:custGeom>
                <a:avLst/>
                <a:gdLst>
                  <a:gd name="T0" fmla="*/ 120 w 1928"/>
                  <a:gd name="T1" fmla="*/ 1120 h 1264"/>
                  <a:gd name="T2" fmla="*/ 504 w 1928"/>
                  <a:gd name="T3" fmla="*/ 1072 h 1264"/>
                  <a:gd name="T4" fmla="*/ 1272 w 1928"/>
                  <a:gd name="T5" fmla="*/ 1168 h 1264"/>
                  <a:gd name="T6" fmla="*/ 1848 w 1928"/>
                  <a:gd name="T7" fmla="*/ 1168 h 1264"/>
                  <a:gd name="T8" fmla="*/ 1752 w 1928"/>
                  <a:gd name="T9" fmla="*/ 592 h 1264"/>
                  <a:gd name="T10" fmla="*/ 1656 w 1928"/>
                  <a:gd name="T11" fmla="*/ 352 h 1264"/>
                  <a:gd name="T12" fmla="*/ 1272 w 1928"/>
                  <a:gd name="T13" fmla="*/ 64 h 1264"/>
                  <a:gd name="T14" fmla="*/ 648 w 1928"/>
                  <a:gd name="T15" fmla="*/ 64 h 1264"/>
                  <a:gd name="T16" fmla="*/ 264 w 1928"/>
                  <a:gd name="T17" fmla="*/ 448 h 1264"/>
                  <a:gd name="T18" fmla="*/ 24 w 1928"/>
                  <a:gd name="T19" fmla="*/ 832 h 1264"/>
                  <a:gd name="T20" fmla="*/ 120 w 1928"/>
                  <a:gd name="T21" fmla="*/ 1120 h 12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28"/>
                  <a:gd name="T34" fmla="*/ 0 h 1264"/>
                  <a:gd name="T35" fmla="*/ 1928 w 1928"/>
                  <a:gd name="T36" fmla="*/ 1264 h 12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28" h="1264">
                    <a:moveTo>
                      <a:pt x="120" y="1120"/>
                    </a:moveTo>
                    <a:cubicBezTo>
                      <a:pt x="200" y="1160"/>
                      <a:pt x="312" y="1064"/>
                      <a:pt x="504" y="1072"/>
                    </a:cubicBezTo>
                    <a:cubicBezTo>
                      <a:pt x="696" y="1080"/>
                      <a:pt x="1048" y="1152"/>
                      <a:pt x="1272" y="1168"/>
                    </a:cubicBezTo>
                    <a:cubicBezTo>
                      <a:pt x="1496" y="1184"/>
                      <a:pt x="1768" y="1264"/>
                      <a:pt x="1848" y="1168"/>
                    </a:cubicBezTo>
                    <a:cubicBezTo>
                      <a:pt x="1928" y="1072"/>
                      <a:pt x="1784" y="728"/>
                      <a:pt x="1752" y="592"/>
                    </a:cubicBezTo>
                    <a:cubicBezTo>
                      <a:pt x="1720" y="456"/>
                      <a:pt x="1736" y="440"/>
                      <a:pt x="1656" y="352"/>
                    </a:cubicBezTo>
                    <a:cubicBezTo>
                      <a:pt x="1576" y="264"/>
                      <a:pt x="1440" y="112"/>
                      <a:pt x="1272" y="64"/>
                    </a:cubicBezTo>
                    <a:cubicBezTo>
                      <a:pt x="1104" y="16"/>
                      <a:pt x="816" y="0"/>
                      <a:pt x="648" y="64"/>
                    </a:cubicBezTo>
                    <a:cubicBezTo>
                      <a:pt x="480" y="128"/>
                      <a:pt x="368" y="320"/>
                      <a:pt x="264" y="448"/>
                    </a:cubicBezTo>
                    <a:cubicBezTo>
                      <a:pt x="160" y="576"/>
                      <a:pt x="48" y="720"/>
                      <a:pt x="24" y="832"/>
                    </a:cubicBezTo>
                    <a:cubicBezTo>
                      <a:pt x="0" y="944"/>
                      <a:pt x="40" y="1080"/>
                      <a:pt x="120" y="1120"/>
                    </a:cubicBez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093"/>
              <p:cNvSpPr>
                <a:spLocks/>
              </p:cNvSpPr>
              <p:nvPr/>
            </p:nvSpPr>
            <p:spPr bwMode="auto">
              <a:xfrm>
                <a:off x="2928" y="672"/>
                <a:ext cx="2448" cy="1920"/>
              </a:xfrm>
              <a:custGeom>
                <a:avLst/>
                <a:gdLst>
                  <a:gd name="T0" fmla="*/ 18035 w 1928"/>
                  <a:gd name="T1" fmla="*/ 7274361 h 1264"/>
                  <a:gd name="T2" fmla="*/ 75901 w 1928"/>
                  <a:gd name="T3" fmla="*/ 6961575 h 1264"/>
                  <a:gd name="T4" fmla="*/ 191574 w 1928"/>
                  <a:gd name="T5" fmla="*/ 7588358 h 1264"/>
                  <a:gd name="T6" fmla="*/ 278216 w 1928"/>
                  <a:gd name="T7" fmla="*/ 7588358 h 1264"/>
                  <a:gd name="T8" fmla="*/ 263829 w 1928"/>
                  <a:gd name="T9" fmla="*/ 3846384 h 1264"/>
                  <a:gd name="T10" fmla="*/ 249377 w 1928"/>
                  <a:gd name="T11" fmla="*/ 2289489 h 1264"/>
                  <a:gd name="T12" fmla="*/ 191574 w 1928"/>
                  <a:gd name="T13" fmla="*/ 413772 h 1264"/>
                  <a:gd name="T14" fmla="*/ 97627 w 1928"/>
                  <a:gd name="T15" fmla="*/ 413772 h 1264"/>
                  <a:gd name="T16" fmla="*/ 39744 w 1928"/>
                  <a:gd name="T17" fmla="*/ 2911170 h 1264"/>
                  <a:gd name="T18" fmla="*/ 3498 w 1928"/>
                  <a:gd name="T19" fmla="*/ 5404686 h 1264"/>
                  <a:gd name="T20" fmla="*/ 18035 w 1928"/>
                  <a:gd name="T21" fmla="*/ 7274361 h 12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28"/>
                  <a:gd name="T34" fmla="*/ 0 h 1264"/>
                  <a:gd name="T35" fmla="*/ 1928 w 1928"/>
                  <a:gd name="T36" fmla="*/ 1264 h 12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28" h="1264">
                    <a:moveTo>
                      <a:pt x="120" y="1120"/>
                    </a:moveTo>
                    <a:cubicBezTo>
                      <a:pt x="200" y="1160"/>
                      <a:pt x="312" y="1064"/>
                      <a:pt x="504" y="1072"/>
                    </a:cubicBezTo>
                    <a:cubicBezTo>
                      <a:pt x="696" y="1080"/>
                      <a:pt x="1048" y="1152"/>
                      <a:pt x="1272" y="1168"/>
                    </a:cubicBezTo>
                    <a:cubicBezTo>
                      <a:pt x="1496" y="1184"/>
                      <a:pt x="1768" y="1264"/>
                      <a:pt x="1848" y="1168"/>
                    </a:cubicBezTo>
                    <a:cubicBezTo>
                      <a:pt x="1928" y="1072"/>
                      <a:pt x="1784" y="728"/>
                      <a:pt x="1752" y="592"/>
                    </a:cubicBezTo>
                    <a:cubicBezTo>
                      <a:pt x="1720" y="456"/>
                      <a:pt x="1736" y="440"/>
                      <a:pt x="1656" y="352"/>
                    </a:cubicBezTo>
                    <a:cubicBezTo>
                      <a:pt x="1576" y="264"/>
                      <a:pt x="1440" y="112"/>
                      <a:pt x="1272" y="64"/>
                    </a:cubicBezTo>
                    <a:cubicBezTo>
                      <a:pt x="1104" y="16"/>
                      <a:pt x="816" y="0"/>
                      <a:pt x="648" y="64"/>
                    </a:cubicBezTo>
                    <a:cubicBezTo>
                      <a:pt x="480" y="128"/>
                      <a:pt x="368" y="320"/>
                      <a:pt x="264" y="448"/>
                    </a:cubicBezTo>
                    <a:cubicBezTo>
                      <a:pt x="160" y="576"/>
                      <a:pt x="48" y="720"/>
                      <a:pt x="24" y="832"/>
                    </a:cubicBezTo>
                    <a:cubicBezTo>
                      <a:pt x="0" y="944"/>
                      <a:pt x="40" y="1080"/>
                      <a:pt x="120" y="1120"/>
                    </a:cubicBez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094"/>
              <p:cNvSpPr>
                <a:spLocks/>
              </p:cNvSpPr>
              <p:nvPr/>
            </p:nvSpPr>
            <p:spPr bwMode="auto">
              <a:xfrm>
                <a:off x="2592" y="528"/>
                <a:ext cx="3024" cy="2352"/>
              </a:xfrm>
              <a:custGeom>
                <a:avLst/>
                <a:gdLst>
                  <a:gd name="T0" fmla="*/ 1527274 w 1928"/>
                  <a:gd name="T1" fmla="*/ 516064354 h 1264"/>
                  <a:gd name="T2" fmla="*/ 6421586 w 1928"/>
                  <a:gd name="T3" fmla="*/ 493961564 h 1264"/>
                  <a:gd name="T4" fmla="*/ 16198181 w 1928"/>
                  <a:gd name="T5" fmla="*/ 538020889 h 1264"/>
                  <a:gd name="T6" fmla="*/ 23537415 w 1928"/>
                  <a:gd name="T7" fmla="*/ 538020889 h 1264"/>
                  <a:gd name="T8" fmla="*/ 22309795 w 1928"/>
                  <a:gd name="T9" fmla="*/ 272926917 h 1264"/>
                  <a:gd name="T10" fmla="*/ 21080798 w 1928"/>
                  <a:gd name="T11" fmla="*/ 162194869 h 1264"/>
                  <a:gd name="T12" fmla="*/ 16198181 w 1928"/>
                  <a:gd name="T13" fmla="*/ 29392786 h 1264"/>
                  <a:gd name="T14" fmla="*/ 8249924 w 1928"/>
                  <a:gd name="T15" fmla="*/ 29392786 h 1264"/>
                  <a:gd name="T16" fmla="*/ 3360182 w 1928"/>
                  <a:gd name="T17" fmla="*/ 206563983 h 1264"/>
                  <a:gd name="T18" fmla="*/ 309973 w 1928"/>
                  <a:gd name="T19" fmla="*/ 383266909 h 1264"/>
                  <a:gd name="T20" fmla="*/ 1527274 w 1928"/>
                  <a:gd name="T21" fmla="*/ 516064354 h 12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28"/>
                  <a:gd name="T34" fmla="*/ 0 h 1264"/>
                  <a:gd name="T35" fmla="*/ 1928 w 1928"/>
                  <a:gd name="T36" fmla="*/ 1264 h 12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28" h="1264">
                    <a:moveTo>
                      <a:pt x="120" y="1120"/>
                    </a:moveTo>
                    <a:cubicBezTo>
                      <a:pt x="200" y="1160"/>
                      <a:pt x="312" y="1064"/>
                      <a:pt x="504" y="1072"/>
                    </a:cubicBezTo>
                    <a:cubicBezTo>
                      <a:pt x="696" y="1080"/>
                      <a:pt x="1048" y="1152"/>
                      <a:pt x="1272" y="1168"/>
                    </a:cubicBezTo>
                    <a:cubicBezTo>
                      <a:pt x="1496" y="1184"/>
                      <a:pt x="1768" y="1264"/>
                      <a:pt x="1848" y="1168"/>
                    </a:cubicBezTo>
                    <a:cubicBezTo>
                      <a:pt x="1928" y="1072"/>
                      <a:pt x="1784" y="728"/>
                      <a:pt x="1752" y="592"/>
                    </a:cubicBezTo>
                    <a:cubicBezTo>
                      <a:pt x="1720" y="456"/>
                      <a:pt x="1736" y="440"/>
                      <a:pt x="1656" y="352"/>
                    </a:cubicBezTo>
                    <a:cubicBezTo>
                      <a:pt x="1576" y="264"/>
                      <a:pt x="1440" y="112"/>
                      <a:pt x="1272" y="64"/>
                    </a:cubicBezTo>
                    <a:cubicBezTo>
                      <a:pt x="1104" y="16"/>
                      <a:pt x="816" y="0"/>
                      <a:pt x="648" y="64"/>
                    </a:cubicBezTo>
                    <a:cubicBezTo>
                      <a:pt x="480" y="128"/>
                      <a:pt x="368" y="320"/>
                      <a:pt x="264" y="448"/>
                    </a:cubicBezTo>
                    <a:cubicBezTo>
                      <a:pt x="160" y="576"/>
                      <a:pt x="48" y="720"/>
                      <a:pt x="24" y="832"/>
                    </a:cubicBezTo>
                    <a:cubicBezTo>
                      <a:pt x="0" y="944"/>
                      <a:pt x="40" y="1080"/>
                      <a:pt x="120" y="1120"/>
                    </a:cubicBez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095"/>
              <p:cNvSpPr>
                <a:spLocks/>
              </p:cNvSpPr>
              <p:nvPr/>
            </p:nvSpPr>
            <p:spPr bwMode="auto">
              <a:xfrm>
                <a:off x="1872" y="288"/>
                <a:ext cx="3936" cy="2880"/>
              </a:xfrm>
              <a:custGeom>
                <a:avLst/>
                <a:gdLst>
                  <a:gd name="T0" fmla="*/ 387245355 w 1928"/>
                  <a:gd name="T1" fmla="*/ 2147483647 h 1264"/>
                  <a:gd name="T2" fmla="*/ 1627110577 w 1928"/>
                  <a:gd name="T3" fmla="*/ 2147483647 h 1264"/>
                  <a:gd name="T4" fmla="*/ 2147483647 w 1928"/>
                  <a:gd name="T5" fmla="*/ 2147483647 h 1264"/>
                  <a:gd name="T6" fmla="*/ 2147483647 w 1928"/>
                  <a:gd name="T7" fmla="*/ 2147483647 h 1264"/>
                  <a:gd name="T8" fmla="*/ 2147483647 w 1928"/>
                  <a:gd name="T9" fmla="*/ 2147483647 h 1264"/>
                  <a:gd name="T10" fmla="*/ 2147483647 w 1928"/>
                  <a:gd name="T11" fmla="*/ 2147483647 h 1264"/>
                  <a:gd name="T12" fmla="*/ 2147483647 w 1928"/>
                  <a:gd name="T13" fmla="*/ 2078309901 h 1264"/>
                  <a:gd name="T14" fmla="*/ 2091904815 w 1928"/>
                  <a:gd name="T15" fmla="*/ 2078309901 h 1264"/>
                  <a:gd name="T16" fmla="*/ 851997847 w 1928"/>
                  <a:gd name="T17" fmla="*/ 2147483647 h 1264"/>
                  <a:gd name="T18" fmla="*/ 77277248 w 1928"/>
                  <a:gd name="T19" fmla="*/ 2147483647 h 1264"/>
                  <a:gd name="T20" fmla="*/ 387245355 w 1928"/>
                  <a:gd name="T21" fmla="*/ 2147483647 h 12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28"/>
                  <a:gd name="T34" fmla="*/ 0 h 1264"/>
                  <a:gd name="T35" fmla="*/ 1928 w 1928"/>
                  <a:gd name="T36" fmla="*/ 1264 h 12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28" h="1264">
                    <a:moveTo>
                      <a:pt x="120" y="1120"/>
                    </a:moveTo>
                    <a:cubicBezTo>
                      <a:pt x="200" y="1160"/>
                      <a:pt x="312" y="1064"/>
                      <a:pt x="504" y="1072"/>
                    </a:cubicBezTo>
                    <a:cubicBezTo>
                      <a:pt x="696" y="1080"/>
                      <a:pt x="1048" y="1152"/>
                      <a:pt x="1272" y="1168"/>
                    </a:cubicBezTo>
                    <a:cubicBezTo>
                      <a:pt x="1496" y="1184"/>
                      <a:pt x="1768" y="1264"/>
                      <a:pt x="1848" y="1168"/>
                    </a:cubicBezTo>
                    <a:cubicBezTo>
                      <a:pt x="1928" y="1072"/>
                      <a:pt x="1784" y="728"/>
                      <a:pt x="1752" y="592"/>
                    </a:cubicBezTo>
                    <a:cubicBezTo>
                      <a:pt x="1720" y="456"/>
                      <a:pt x="1736" y="440"/>
                      <a:pt x="1656" y="352"/>
                    </a:cubicBezTo>
                    <a:cubicBezTo>
                      <a:pt x="1576" y="264"/>
                      <a:pt x="1440" y="112"/>
                      <a:pt x="1272" y="64"/>
                    </a:cubicBezTo>
                    <a:cubicBezTo>
                      <a:pt x="1104" y="16"/>
                      <a:pt x="816" y="0"/>
                      <a:pt x="648" y="64"/>
                    </a:cubicBezTo>
                    <a:cubicBezTo>
                      <a:pt x="480" y="128"/>
                      <a:pt x="368" y="320"/>
                      <a:pt x="264" y="448"/>
                    </a:cubicBezTo>
                    <a:cubicBezTo>
                      <a:pt x="160" y="576"/>
                      <a:pt x="48" y="720"/>
                      <a:pt x="24" y="832"/>
                    </a:cubicBezTo>
                    <a:cubicBezTo>
                      <a:pt x="0" y="944"/>
                      <a:pt x="40" y="1080"/>
                      <a:pt x="120" y="1120"/>
                    </a:cubicBez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 Box 1096"/>
            <p:cNvSpPr txBox="1">
              <a:spLocks noChangeArrowheads="1"/>
            </p:cNvSpPr>
            <p:nvPr/>
          </p:nvSpPr>
          <p:spPr bwMode="auto">
            <a:xfrm>
              <a:off x="684214" y="5552459"/>
              <a:ext cx="702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-100</a:t>
              </a:r>
            </a:p>
          </p:txBody>
        </p:sp>
        <p:sp>
          <p:nvSpPr>
            <p:cNvPr id="18" name="Text Box 1097"/>
            <p:cNvSpPr txBox="1">
              <a:spLocks noChangeArrowheads="1"/>
            </p:cNvSpPr>
            <p:nvPr/>
          </p:nvSpPr>
          <p:spPr bwMode="auto">
            <a:xfrm>
              <a:off x="974726" y="5069859"/>
              <a:ext cx="702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-90</a:t>
              </a:r>
            </a:p>
          </p:txBody>
        </p:sp>
        <p:sp>
          <p:nvSpPr>
            <p:cNvPr id="19" name="Text Box 1098"/>
            <p:cNvSpPr txBox="1">
              <a:spLocks noChangeArrowheads="1"/>
            </p:cNvSpPr>
            <p:nvPr/>
          </p:nvSpPr>
          <p:spPr bwMode="auto">
            <a:xfrm>
              <a:off x="1336676" y="4799984"/>
              <a:ext cx="702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-80</a:t>
              </a:r>
            </a:p>
          </p:txBody>
        </p:sp>
        <p:sp>
          <p:nvSpPr>
            <p:cNvPr id="20" name="Text Box 1099"/>
            <p:cNvSpPr txBox="1">
              <a:spLocks noChangeArrowheads="1"/>
            </p:cNvSpPr>
            <p:nvPr/>
          </p:nvSpPr>
          <p:spPr bwMode="auto">
            <a:xfrm>
              <a:off x="1627188" y="4423746"/>
              <a:ext cx="7008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-70</a:t>
              </a:r>
            </a:p>
          </p:txBody>
        </p:sp>
        <p:sp>
          <p:nvSpPr>
            <p:cNvPr id="21" name="Text Box 1100"/>
            <p:cNvSpPr txBox="1">
              <a:spLocks noChangeArrowheads="1"/>
            </p:cNvSpPr>
            <p:nvPr/>
          </p:nvSpPr>
          <p:spPr bwMode="auto">
            <a:xfrm>
              <a:off x="1843089" y="3971309"/>
              <a:ext cx="702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000FF"/>
                  </a:solidFill>
                  <a:latin typeface="Times New Roman" pitchFamily="18" charset="0"/>
                </a:rPr>
                <a:t>-60</a:t>
              </a:r>
            </a:p>
          </p:txBody>
        </p:sp>
        <p:sp>
          <p:nvSpPr>
            <p:cNvPr id="22" name="Text Box 1101"/>
            <p:cNvSpPr txBox="1">
              <a:spLocks noChangeArrowheads="1"/>
            </p:cNvSpPr>
            <p:nvPr/>
          </p:nvSpPr>
          <p:spPr bwMode="auto">
            <a:xfrm>
              <a:off x="6696075" y="3563321"/>
              <a:ext cx="7008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-60</a:t>
              </a:r>
            </a:p>
          </p:txBody>
        </p:sp>
        <p:sp>
          <p:nvSpPr>
            <p:cNvPr id="23" name="Text Box 1102"/>
            <p:cNvSpPr txBox="1">
              <a:spLocks noChangeArrowheads="1"/>
            </p:cNvSpPr>
            <p:nvPr/>
          </p:nvSpPr>
          <p:spPr bwMode="auto">
            <a:xfrm>
              <a:off x="7131051" y="3820496"/>
              <a:ext cx="702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-70</a:t>
              </a:r>
            </a:p>
          </p:txBody>
        </p:sp>
        <p:sp>
          <p:nvSpPr>
            <p:cNvPr id="24" name="Text Box 1103"/>
            <p:cNvSpPr txBox="1">
              <a:spLocks noChangeArrowheads="1"/>
            </p:cNvSpPr>
            <p:nvPr/>
          </p:nvSpPr>
          <p:spPr bwMode="auto">
            <a:xfrm>
              <a:off x="7493000" y="4198321"/>
              <a:ext cx="70083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-80</a:t>
              </a:r>
            </a:p>
          </p:txBody>
        </p:sp>
        <p:sp>
          <p:nvSpPr>
            <p:cNvPr id="25" name="Text Box 1104"/>
            <p:cNvSpPr txBox="1">
              <a:spLocks noChangeArrowheads="1"/>
            </p:cNvSpPr>
            <p:nvPr/>
          </p:nvSpPr>
          <p:spPr bwMode="auto">
            <a:xfrm>
              <a:off x="7781926" y="4617421"/>
              <a:ext cx="702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-90</a:t>
              </a:r>
            </a:p>
          </p:txBody>
        </p:sp>
        <p:sp>
          <p:nvSpPr>
            <p:cNvPr id="26" name="Text Box 1105"/>
            <p:cNvSpPr txBox="1">
              <a:spLocks noChangeArrowheads="1"/>
            </p:cNvSpPr>
            <p:nvPr/>
          </p:nvSpPr>
          <p:spPr bwMode="auto">
            <a:xfrm>
              <a:off x="7927976" y="5069859"/>
              <a:ext cx="702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-100</a:t>
              </a:r>
            </a:p>
          </p:txBody>
        </p:sp>
        <p:sp>
          <p:nvSpPr>
            <p:cNvPr id="28" name="Text Box 1108"/>
            <p:cNvSpPr txBox="1">
              <a:spLocks noChangeArrowheads="1"/>
            </p:cNvSpPr>
            <p:nvPr/>
          </p:nvSpPr>
          <p:spPr bwMode="auto">
            <a:xfrm>
              <a:off x="2286000" y="3029921"/>
              <a:ext cx="9168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Cell </a:t>
              </a:r>
              <a:r>
                <a:rPr lang="en-US" altLang="en-US" sz="2000" i="1">
                  <a:solidFill>
                    <a:srgbClr val="0000FF"/>
                  </a:solidFill>
                  <a:latin typeface="Times New Roman" pitchFamily="18" charset="0"/>
                </a:rPr>
                <a:t>i</a:t>
              </a:r>
              <a:endParaRPr lang="en-US" altLang="en-US" sz="20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9" name="Text Box 1109"/>
            <p:cNvSpPr txBox="1">
              <a:spLocks noChangeArrowheads="1"/>
            </p:cNvSpPr>
            <p:nvPr/>
          </p:nvSpPr>
          <p:spPr bwMode="auto">
            <a:xfrm>
              <a:off x="6096000" y="2953721"/>
              <a:ext cx="9168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000FF"/>
                  </a:solidFill>
                  <a:latin typeface="Times New Roman" pitchFamily="18" charset="0"/>
                </a:rPr>
                <a:t>Cell </a:t>
              </a:r>
              <a:r>
                <a:rPr lang="en-US" altLang="en-US" sz="2000" i="1">
                  <a:solidFill>
                    <a:srgbClr val="0000FF"/>
                  </a:solidFill>
                  <a:latin typeface="Times New Roman" pitchFamily="18" charset="0"/>
                </a:rPr>
                <a:t>j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725" y="1613727"/>
            <a:ext cx="1656365" cy="124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Handoff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we do the handoff?</a:t>
            </a:r>
          </a:p>
          <a:p>
            <a:r>
              <a:rPr lang="en-US" dirty="0" smtClean="0"/>
              <a:t>As we get farther from one BS…</a:t>
            </a:r>
          </a:p>
          <a:p>
            <a:pPr lvl="1"/>
            <a:r>
              <a:rPr lang="en-US" dirty="0" smtClean="0"/>
              <a:t>We’re ideally getting closer to another</a:t>
            </a:r>
          </a:p>
          <a:p>
            <a:r>
              <a:rPr lang="en-US" dirty="0" smtClean="0"/>
              <a:t>Hopefully signal strength is equal within a region</a:t>
            </a:r>
          </a:p>
          <a:p>
            <a:endParaRPr lang="en-US" dirty="0"/>
          </a:p>
          <a:p>
            <a:r>
              <a:rPr lang="en-US" dirty="0" smtClean="0"/>
              <a:t>We can define where to handoff from one BS to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031365" y="2098040"/>
            <a:ext cx="4678363" cy="3759200"/>
          </a:xfrm>
          <a:prstGeom prst="hexagon">
            <a:avLst>
              <a:gd name="adj" fmla="val 33720"/>
              <a:gd name="vf" fmla="val 115470"/>
            </a:avLst>
          </a:prstGeom>
          <a:solidFill>
            <a:srgbClr val="CC99FF">
              <a:alpha val="50195"/>
            </a:srgbClr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3" name="Group 62"/>
          <p:cNvGrpSpPr/>
          <p:nvPr/>
        </p:nvGrpSpPr>
        <p:grpSpPr>
          <a:xfrm>
            <a:off x="2931160" y="904240"/>
            <a:ext cx="8102600" cy="4953000"/>
            <a:chOff x="1041400" y="1066800"/>
            <a:chExt cx="8102600" cy="4953000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3733800" y="2209800"/>
              <a:ext cx="1604963" cy="381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4189413" y="2225675"/>
              <a:ext cx="4954587" cy="3759200"/>
            </a:xfrm>
            <a:prstGeom prst="hexagon">
              <a:avLst>
                <a:gd name="adj" fmla="val 33720"/>
                <a:gd name="vf" fmla="val 115470"/>
              </a:avLst>
            </a:prstGeom>
            <a:solidFill>
              <a:srgbClr val="CCFFCC">
                <a:alpha val="50195"/>
              </a:srgb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4424363" y="3648075"/>
              <a:ext cx="0" cy="627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981200" y="1828800"/>
              <a:ext cx="4876800" cy="2514600"/>
            </a:xfrm>
            <a:custGeom>
              <a:avLst/>
              <a:gdLst>
                <a:gd name="T0" fmla="*/ 0 w 3168"/>
                <a:gd name="T1" fmla="*/ 0 h 1968"/>
                <a:gd name="T2" fmla="*/ 2147483647 w 3168"/>
                <a:gd name="T3" fmla="*/ 2147483647 h 1968"/>
                <a:gd name="T4" fmla="*/ 2147483647 w 3168"/>
                <a:gd name="T5" fmla="*/ 2147483647 h 1968"/>
                <a:gd name="T6" fmla="*/ 2147483647 w 3168"/>
                <a:gd name="T7" fmla="*/ 2147483647 h 1968"/>
                <a:gd name="T8" fmla="*/ 2147483647 w 3168"/>
                <a:gd name="T9" fmla="*/ 2147483647 h 19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1968"/>
                <a:gd name="T17" fmla="*/ 3168 w 3168"/>
                <a:gd name="T18" fmla="*/ 1968 h 19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1968">
                  <a:moveTo>
                    <a:pt x="0" y="0"/>
                  </a:moveTo>
                  <a:cubicBezTo>
                    <a:pt x="100" y="200"/>
                    <a:pt x="200" y="400"/>
                    <a:pt x="432" y="624"/>
                  </a:cubicBezTo>
                  <a:cubicBezTo>
                    <a:pt x="664" y="848"/>
                    <a:pt x="1064" y="1152"/>
                    <a:pt x="1392" y="1344"/>
                  </a:cubicBezTo>
                  <a:cubicBezTo>
                    <a:pt x="1720" y="1536"/>
                    <a:pt x="2104" y="1672"/>
                    <a:pt x="2400" y="1776"/>
                  </a:cubicBezTo>
                  <a:cubicBezTo>
                    <a:pt x="2696" y="1880"/>
                    <a:pt x="2932" y="1924"/>
                    <a:pt x="3168" y="1968"/>
                  </a:cubicBezTo>
                </a:path>
              </a:pathLst>
            </a:custGeom>
            <a:noFill/>
            <a:ln w="38100">
              <a:solidFill>
                <a:srgbClr val="99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V="1">
              <a:off x="5187950" y="3346450"/>
              <a:ext cx="0" cy="501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5187950" y="3786188"/>
              <a:ext cx="0" cy="501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1641475" y="4098925"/>
              <a:ext cx="5357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1943100" y="4287838"/>
              <a:ext cx="0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2924175" y="4098925"/>
              <a:ext cx="0" cy="188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6092825" y="4098925"/>
              <a:ext cx="0" cy="188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1265238" y="4275138"/>
              <a:ext cx="6032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9933FF"/>
                  </a:solidFill>
                </a:rPr>
                <a:t>BS</a:t>
              </a:r>
              <a:r>
                <a:rPr lang="en-US" altLang="en-US" sz="2000" baseline="-25000">
                  <a:solidFill>
                    <a:srgbClr val="9933FF"/>
                  </a:solidFill>
                </a:rPr>
                <a:t>i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858000" y="1066800"/>
              <a:ext cx="206533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Aft>
                  <a:spcPct val="5000"/>
                </a:spcAft>
              </a:pPr>
              <a:r>
                <a:rPr lang="en-US" altLang="en-US" sz="2000" dirty="0">
                  <a:solidFill>
                    <a:schemeClr val="accent1"/>
                  </a:solidFill>
                </a:rPr>
                <a:t>Signal strength due to </a:t>
              </a:r>
              <a:r>
                <a:rPr lang="en-US" altLang="en-US" sz="2000" dirty="0" err="1">
                  <a:solidFill>
                    <a:schemeClr val="accent1"/>
                  </a:solidFill>
                </a:rPr>
                <a:t>BS</a:t>
              </a:r>
              <a:r>
                <a:rPr lang="en-US" altLang="en-US" sz="2000" baseline="-25000" dirty="0" err="1">
                  <a:solidFill>
                    <a:schemeClr val="accent1"/>
                  </a:solidFill>
                </a:rPr>
                <a:t>j</a:t>
              </a:r>
              <a:endParaRPr lang="en-US" alt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5124450" y="3451225"/>
              <a:ext cx="315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2"/>
                  </a:solidFill>
                  <a:latin typeface="Symbol" pitchFamily="18" charset="2"/>
                  <a:cs typeface="Raavi" pitchFamily="34" charset="0"/>
                </a:rPr>
                <a:t>E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1792288" y="4475163"/>
              <a:ext cx="452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9933FF"/>
                  </a:solidFill>
                </a:rPr>
                <a:t>X</a:t>
              </a:r>
              <a:r>
                <a:rPr lang="en-US" altLang="en-US" sz="2000" baseline="-25000">
                  <a:solidFill>
                    <a:srgbClr val="9933FF"/>
                  </a:solidFill>
                </a:rPr>
                <a:t>1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1981200" y="1066800"/>
              <a:ext cx="205263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Aft>
                  <a:spcPct val="5000"/>
                </a:spcAft>
              </a:pPr>
              <a:r>
                <a:rPr lang="en-US" altLang="en-US" sz="2000" dirty="0">
                  <a:solidFill>
                    <a:srgbClr val="9933FF"/>
                  </a:solidFill>
                </a:rPr>
                <a:t>Signal strength due to </a:t>
              </a:r>
              <a:r>
                <a:rPr lang="en-US" altLang="en-US" sz="2000" dirty="0" err="1">
                  <a:solidFill>
                    <a:srgbClr val="9933FF"/>
                  </a:solidFill>
                </a:rPr>
                <a:t>BS</a:t>
              </a:r>
              <a:r>
                <a:rPr lang="en-US" altLang="en-US" sz="2000" baseline="-25000" dirty="0" err="1">
                  <a:solidFill>
                    <a:srgbClr val="9933FF"/>
                  </a:solidFill>
                </a:rPr>
                <a:t>i</a:t>
              </a:r>
              <a:endParaRPr lang="en-US" altLang="en-US" sz="2000" dirty="0">
                <a:solidFill>
                  <a:srgbClr val="9933FF"/>
                </a:solidFill>
              </a:endParaRP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7224713" y="4287838"/>
              <a:ext cx="6032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2"/>
                  </a:solidFill>
                </a:rPr>
                <a:t>BS</a:t>
              </a:r>
              <a:r>
                <a:rPr lang="en-US" altLang="en-US" sz="2000" baseline="-25000">
                  <a:solidFill>
                    <a:schemeClr val="bg2"/>
                  </a:solidFill>
                </a:rPr>
                <a:t>j</a:t>
              </a: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V="1">
              <a:off x="2924175" y="4287838"/>
              <a:ext cx="0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2773363" y="4475163"/>
              <a:ext cx="452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9933FF"/>
                  </a:solidFill>
                </a:rPr>
                <a:t>X</a:t>
              </a:r>
              <a:r>
                <a:rPr lang="en-US" altLang="en-US" sz="2000" baseline="-25000">
                  <a:solidFill>
                    <a:srgbClr val="9933FF"/>
                  </a:solidFill>
                </a:rPr>
                <a:t>3</a:t>
              </a: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6092825" y="4287838"/>
              <a:ext cx="0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5942013" y="4475163"/>
              <a:ext cx="452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2"/>
                  </a:solidFill>
                </a:rPr>
                <a:t>X</a:t>
              </a:r>
              <a:r>
                <a:rPr lang="en-US" altLang="en-US" sz="2000" baseline="-25000">
                  <a:solidFill>
                    <a:schemeClr val="bg2"/>
                  </a:solidFill>
                </a:rPr>
                <a:t>4</a:t>
              </a: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V="1">
              <a:off x="7150100" y="4287838"/>
              <a:ext cx="0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6999288" y="4475163"/>
              <a:ext cx="452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2"/>
                  </a:solidFill>
                </a:rPr>
                <a:t>X</a:t>
              </a:r>
              <a:r>
                <a:rPr lang="en-US" altLang="en-US" sz="2000" baseline="-2500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flipV="1">
              <a:off x="4424363" y="4278313"/>
              <a:ext cx="0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4225925" y="4486275"/>
              <a:ext cx="4524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9933FF"/>
                  </a:solidFill>
                </a:rPr>
                <a:t>X</a:t>
              </a:r>
              <a:r>
                <a:rPr lang="en-US" altLang="en-US" sz="2000" baseline="-25000">
                  <a:solidFill>
                    <a:srgbClr val="9933FF"/>
                  </a:solidFill>
                </a:rPr>
                <a:t>5</a:t>
              </a: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 flipV="1">
              <a:off x="5187950" y="4287838"/>
              <a:ext cx="0" cy="187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5037138" y="4475163"/>
              <a:ext cx="6032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2"/>
                  </a:solidFill>
                </a:rPr>
                <a:t>X</a:t>
              </a:r>
              <a:r>
                <a:rPr lang="en-US" altLang="en-US" sz="2000" baseline="-25000">
                  <a:solidFill>
                    <a:schemeClr val="bg2"/>
                  </a:solidFill>
                </a:rPr>
                <a:t>th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3429000" y="4267200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9933FF"/>
                  </a:solidFill>
                </a:rPr>
                <a:t>MS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1041400" y="3911600"/>
              <a:ext cx="6762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9933FF"/>
                  </a:solidFill>
                </a:rPr>
                <a:t>P</a:t>
              </a:r>
              <a:r>
                <a:rPr lang="en-US" altLang="en-US" sz="2000" baseline="-25000">
                  <a:solidFill>
                    <a:srgbClr val="9933FF"/>
                  </a:solidFill>
                </a:rPr>
                <a:t>min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2471738" y="2130425"/>
              <a:ext cx="958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9933FF"/>
                  </a:solidFill>
                </a:rPr>
                <a:t>P</a:t>
              </a:r>
              <a:r>
                <a:rPr lang="en-US" altLang="en-US" sz="2000" baseline="-25000">
                  <a:solidFill>
                    <a:srgbClr val="9933FF"/>
                  </a:solidFill>
                </a:rPr>
                <a:t>i</a:t>
              </a:r>
              <a:r>
                <a:rPr lang="en-US" altLang="en-US" sz="2000">
                  <a:solidFill>
                    <a:srgbClr val="9933FF"/>
                  </a:solidFill>
                </a:rPr>
                <a:t>(x)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5776913" y="2081213"/>
              <a:ext cx="9207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P</a:t>
              </a:r>
              <a:r>
                <a:rPr lang="en-US" altLang="en-US" sz="2000" baseline="-25000"/>
                <a:t>j</a:t>
              </a:r>
              <a:r>
                <a:rPr lang="en-US" altLang="en-US" sz="2000"/>
                <a:t>(x)</a:t>
              </a:r>
            </a:p>
          </p:txBody>
        </p:sp>
        <p:sp>
          <p:nvSpPr>
            <p:cNvPr id="35" name="Line 39"/>
            <p:cNvSpPr>
              <a:spLocks noChangeShapeType="1"/>
            </p:cNvSpPr>
            <p:nvPr/>
          </p:nvSpPr>
          <p:spPr bwMode="auto">
            <a:xfrm flipV="1">
              <a:off x="1905000" y="1495425"/>
              <a:ext cx="0" cy="2886075"/>
            </a:xfrm>
            <a:prstGeom prst="line">
              <a:avLst/>
            </a:prstGeom>
            <a:noFill/>
            <a:ln w="38100">
              <a:solidFill>
                <a:srgbClr val="9900FF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0"/>
            <p:cNvSpPr>
              <a:spLocks noChangeShapeType="1"/>
            </p:cNvSpPr>
            <p:nvPr/>
          </p:nvSpPr>
          <p:spPr bwMode="auto">
            <a:xfrm flipV="1">
              <a:off x="6781800" y="1495425"/>
              <a:ext cx="0" cy="2886075"/>
            </a:xfrm>
            <a:prstGeom prst="line">
              <a:avLst/>
            </a:prstGeom>
            <a:noFill/>
            <a:ln w="38100">
              <a:solidFill>
                <a:srgbClr val="00CC99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7239000" y="4267200"/>
              <a:ext cx="6032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CC99"/>
                  </a:solidFill>
                </a:rPr>
                <a:t>BS</a:t>
              </a:r>
              <a:r>
                <a:rPr lang="en-US" altLang="en-US" sz="2000" baseline="-25000">
                  <a:solidFill>
                    <a:srgbClr val="00CC99"/>
                  </a:solidFill>
                </a:rPr>
                <a:t>j</a:t>
              </a:r>
            </a:p>
          </p:txBody>
        </p:sp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5942013" y="4475163"/>
              <a:ext cx="452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2"/>
                  </a:solidFill>
                </a:rPr>
                <a:t>X</a:t>
              </a:r>
              <a:r>
                <a:rPr lang="en-US" altLang="en-US" sz="2000" baseline="-25000">
                  <a:solidFill>
                    <a:schemeClr val="bg2"/>
                  </a:solidFill>
                </a:rPr>
                <a:t>4</a:t>
              </a:r>
            </a:p>
          </p:txBody>
        </p: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6999288" y="4475163"/>
              <a:ext cx="452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2"/>
                  </a:solidFill>
                </a:rPr>
                <a:t>X</a:t>
              </a:r>
              <a:r>
                <a:rPr lang="en-US" altLang="en-US" sz="2000" baseline="-2500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5037138" y="4475163"/>
              <a:ext cx="6032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2"/>
                  </a:solidFill>
                </a:rPr>
                <a:t>X</a:t>
              </a:r>
              <a:r>
                <a:rPr lang="en-US" altLang="en-US" sz="2000" baseline="-25000">
                  <a:solidFill>
                    <a:schemeClr val="bg2"/>
                  </a:solidFill>
                </a:rPr>
                <a:t>th</a:t>
              </a:r>
            </a:p>
          </p:txBody>
        </p:sp>
        <p:sp>
          <p:nvSpPr>
            <p:cNvPr id="41" name="Text Box 47"/>
            <p:cNvSpPr txBox="1">
              <a:spLocks noChangeArrowheads="1"/>
            </p:cNvSpPr>
            <p:nvPr/>
          </p:nvSpPr>
          <p:spPr bwMode="auto">
            <a:xfrm>
              <a:off x="5942013" y="4475163"/>
              <a:ext cx="452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rgbClr val="00CC99"/>
                  </a:solidFill>
                </a:rPr>
                <a:t>X</a:t>
              </a:r>
              <a:r>
                <a:rPr lang="en-US" altLang="en-US" sz="2000" baseline="-25000" dirty="0">
                  <a:solidFill>
                    <a:srgbClr val="00CC99"/>
                  </a:solidFill>
                </a:rPr>
                <a:t>4</a:t>
              </a:r>
            </a:p>
          </p:txBody>
        </p:sp>
        <p:sp>
          <p:nvSpPr>
            <p:cNvPr id="42" name="Text Box 48"/>
            <p:cNvSpPr txBox="1">
              <a:spLocks noChangeArrowheads="1"/>
            </p:cNvSpPr>
            <p:nvPr/>
          </p:nvSpPr>
          <p:spPr bwMode="auto">
            <a:xfrm>
              <a:off x="6999288" y="4475163"/>
              <a:ext cx="4524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CC99"/>
                  </a:solidFill>
                </a:rPr>
                <a:t>X</a:t>
              </a:r>
              <a:r>
                <a:rPr lang="en-US" altLang="en-US" sz="2000" baseline="-25000">
                  <a:solidFill>
                    <a:srgbClr val="00CC99"/>
                  </a:solidFill>
                </a:rPr>
                <a:t>2</a:t>
              </a:r>
            </a:p>
          </p:txBody>
        </p:sp>
        <p:sp>
          <p:nvSpPr>
            <p:cNvPr id="43" name="Text Box 49"/>
            <p:cNvSpPr txBox="1">
              <a:spLocks noChangeArrowheads="1"/>
            </p:cNvSpPr>
            <p:nvPr/>
          </p:nvSpPr>
          <p:spPr bwMode="auto">
            <a:xfrm>
              <a:off x="5037138" y="4475163"/>
              <a:ext cx="6032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00CC99"/>
                  </a:solidFill>
                </a:rPr>
                <a:t>X</a:t>
              </a:r>
              <a:r>
                <a:rPr lang="en-US" altLang="en-US" sz="2000" baseline="-25000">
                  <a:solidFill>
                    <a:srgbClr val="00CC99"/>
                  </a:solidFill>
                </a:rPr>
                <a:t>th</a:t>
              </a:r>
            </a:p>
          </p:txBody>
        </p:sp>
        <p:grpSp>
          <p:nvGrpSpPr>
            <p:cNvPr id="51" name="Group 57"/>
            <p:cNvGrpSpPr>
              <a:grpSpLocks/>
            </p:cNvGrpSpPr>
            <p:nvPr/>
          </p:nvGrpSpPr>
          <p:grpSpPr bwMode="auto">
            <a:xfrm>
              <a:off x="1905000" y="1828800"/>
              <a:ext cx="5105400" cy="2514600"/>
              <a:chOff x="1104" y="1372"/>
              <a:chExt cx="3696" cy="1968"/>
            </a:xfrm>
          </p:grpSpPr>
          <p:sp>
            <p:nvSpPr>
              <p:cNvPr id="52" name="Line 58"/>
              <p:cNvSpPr>
                <a:spLocks noChangeShapeType="1"/>
              </p:cNvSpPr>
              <p:nvPr/>
            </p:nvSpPr>
            <p:spPr bwMode="auto">
              <a:xfrm>
                <a:off x="1104" y="3340"/>
                <a:ext cx="369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9"/>
              <p:cNvSpPr>
                <a:spLocks/>
              </p:cNvSpPr>
              <p:nvPr/>
            </p:nvSpPr>
            <p:spPr bwMode="auto">
              <a:xfrm>
                <a:off x="1200" y="1372"/>
                <a:ext cx="3456" cy="1968"/>
              </a:xfrm>
              <a:custGeom>
                <a:avLst/>
                <a:gdLst>
                  <a:gd name="T0" fmla="*/ 137324 w 3120"/>
                  <a:gd name="T1" fmla="*/ 0 h 2016"/>
                  <a:gd name="T2" fmla="*/ 116169 w 3120"/>
                  <a:gd name="T3" fmla="*/ 275 h 2016"/>
                  <a:gd name="T4" fmla="*/ 92900 w 3120"/>
                  <a:gd name="T5" fmla="*/ 472 h 2016"/>
                  <a:gd name="T6" fmla="*/ 61273 w 3120"/>
                  <a:gd name="T7" fmla="*/ 649 h 2016"/>
                  <a:gd name="T8" fmla="*/ 27424 w 3120"/>
                  <a:gd name="T9" fmla="*/ 766 h 2016"/>
                  <a:gd name="T10" fmla="*/ 0 w 3120"/>
                  <a:gd name="T11" fmla="*/ 824 h 20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20"/>
                  <a:gd name="T19" fmla="*/ 0 h 2016"/>
                  <a:gd name="T20" fmla="*/ 3120 w 3120"/>
                  <a:gd name="T21" fmla="*/ 2016 h 20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20" h="2016">
                    <a:moveTo>
                      <a:pt x="3120" y="0"/>
                    </a:moveTo>
                    <a:cubicBezTo>
                      <a:pt x="2964" y="240"/>
                      <a:pt x="2808" y="480"/>
                      <a:pt x="2640" y="672"/>
                    </a:cubicBezTo>
                    <a:cubicBezTo>
                      <a:pt x="2472" y="864"/>
                      <a:pt x="2320" y="1000"/>
                      <a:pt x="2112" y="1152"/>
                    </a:cubicBezTo>
                    <a:cubicBezTo>
                      <a:pt x="1904" y="1304"/>
                      <a:pt x="1640" y="1464"/>
                      <a:pt x="1392" y="1584"/>
                    </a:cubicBezTo>
                    <a:cubicBezTo>
                      <a:pt x="1144" y="1704"/>
                      <a:pt x="856" y="1800"/>
                      <a:pt x="624" y="1872"/>
                    </a:cubicBezTo>
                    <a:cubicBezTo>
                      <a:pt x="392" y="1944"/>
                      <a:pt x="104" y="1992"/>
                      <a:pt x="0" y="2016"/>
                    </a:cubicBezTo>
                  </a:path>
                </a:pathLst>
              </a:custGeom>
              <a:noFill/>
              <a:ln w="38100">
                <a:solidFill>
                  <a:srgbClr val="00CC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42891" y="3366343"/>
              <a:ext cx="1160232" cy="1247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60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818</Words>
  <Application>Microsoft Macintosh PowerPoint</Application>
  <PresentationFormat>Widescreen</PresentationFormat>
  <Paragraphs>299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Raavi</vt:lpstr>
      <vt:lpstr>Symbol</vt:lpstr>
      <vt:lpstr>Tahoma</vt:lpstr>
      <vt:lpstr>Times New Roman</vt:lpstr>
      <vt:lpstr>Office Theme</vt:lpstr>
      <vt:lpstr>Cells!</vt:lpstr>
      <vt:lpstr>Review</vt:lpstr>
      <vt:lpstr>Cells</vt:lpstr>
      <vt:lpstr>Cellular Area</vt:lpstr>
      <vt:lpstr>Reduce the size (if needed)</vt:lpstr>
      <vt:lpstr>Signal Strength vs Handoffs</vt:lpstr>
      <vt:lpstr>Life isn’t fair</vt:lpstr>
      <vt:lpstr>The Handoff</vt:lpstr>
      <vt:lpstr>PowerPoint Presentation</vt:lpstr>
      <vt:lpstr>Handoffs Tech</vt:lpstr>
      <vt:lpstr>Handoff problems</vt:lpstr>
      <vt:lpstr>Lots of IPs</vt:lpstr>
      <vt:lpstr>Another Scenario</vt:lpstr>
      <vt:lpstr>Possible solutions</vt:lpstr>
      <vt:lpstr>Horizontal was hard…</vt:lpstr>
      <vt:lpstr>Next Problem</vt:lpstr>
      <vt:lpstr>Frequency Reuse</vt:lpstr>
      <vt:lpstr>How far between re-useage?</vt:lpstr>
      <vt:lpstr>How far between re-usage?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</dc:title>
  <dc:creator>Cronin, Kyle</dc:creator>
  <cp:lastModifiedBy>Cronin, Kyle</cp:lastModifiedBy>
  <cp:revision>50</cp:revision>
  <dcterms:created xsi:type="dcterms:W3CDTF">2015-09-09T23:51:41Z</dcterms:created>
  <dcterms:modified xsi:type="dcterms:W3CDTF">2016-02-01T16:54:24Z</dcterms:modified>
</cp:coreProperties>
</file>