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20"/>
  </p:normalViewPr>
  <p:slideViewPr>
    <p:cSldViewPr snapToGrid="0" snapToObjects="1">
      <p:cViewPr varScale="1">
        <p:scale>
          <a:sx n="158" d="100"/>
          <a:sy n="158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8681E-C5E7-E242-B41A-B1A08EB181F0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E8E9E-58A7-DD42-AC9C-504698D02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3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4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28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5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56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9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49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9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28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28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E9E-58A7-DD42-AC9C-504698D021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7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1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8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1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0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4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5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E51A6-C25C-9442-BA93-A61A5A614453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61A67-CEB6-0644-9CB3-95A82A0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2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Cells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we use this layout?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45" y="1825625"/>
            <a:ext cx="4809909" cy="4351338"/>
          </a:xfrm>
        </p:spPr>
      </p:pic>
    </p:spTree>
    <p:extLst>
      <p:ext uri="{BB962C8B-B14F-4D97-AF65-F5344CB8AC3E}">
        <p14:creationId xmlns:p14="http://schemas.microsoft.com/office/powerpoint/2010/main" val="15203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Co-channel interference</a:t>
            </a:r>
          </a:p>
          <a:p>
            <a:r>
              <a:rPr lang="en-US" dirty="0" smtClean="0"/>
              <a:t>Adjacent Channel Interference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topic of interest relating to cellular/mobile/wireless tech</a:t>
            </a:r>
          </a:p>
          <a:p>
            <a:pPr lvl="1"/>
            <a:r>
              <a:rPr lang="en-US" dirty="0" smtClean="0"/>
              <a:t>Other things we’ll be talking about:</a:t>
            </a:r>
          </a:p>
          <a:p>
            <a:pPr lvl="2"/>
            <a:r>
              <a:rPr lang="en-US" dirty="0" smtClean="0"/>
              <a:t>802.11 stuff</a:t>
            </a:r>
          </a:p>
          <a:p>
            <a:pPr lvl="2"/>
            <a:r>
              <a:rPr lang="en-US" dirty="0" smtClean="0"/>
              <a:t>Software defined radio</a:t>
            </a:r>
          </a:p>
          <a:p>
            <a:pPr lvl="2"/>
            <a:r>
              <a:rPr lang="en-US" dirty="0" smtClean="0"/>
              <a:t>Embedded operating systems</a:t>
            </a:r>
          </a:p>
          <a:p>
            <a:pPr lvl="2"/>
            <a:r>
              <a:rPr lang="en-US" dirty="0" smtClean="0"/>
              <a:t>Backhaul carriers</a:t>
            </a:r>
          </a:p>
          <a:p>
            <a:pPr lvl="2"/>
            <a:r>
              <a:rPr lang="en-US" dirty="0" smtClean="0"/>
              <a:t>VoIP</a:t>
            </a:r>
          </a:p>
          <a:p>
            <a:pPr lvl="2"/>
            <a:r>
              <a:rPr lang="en-US" dirty="0" smtClean="0"/>
              <a:t>Other stuff?</a:t>
            </a:r>
            <a:endParaRPr lang="en-US" dirty="0" smtClean="0"/>
          </a:p>
          <a:p>
            <a:r>
              <a:rPr lang="en-US" dirty="0" smtClean="0"/>
              <a:t>10 </a:t>
            </a:r>
            <a:r>
              <a:rPr lang="en-US" dirty="0" smtClean="0"/>
              <a:t>minute presentation at end of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have varying shape based on terrain,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 handoff zone is needed for devices to roam </a:t>
            </a:r>
          </a:p>
          <a:p>
            <a:r>
              <a:rPr lang="en-US" dirty="0" smtClean="0"/>
              <a:t>Horizontal vs vertical handoffs</a:t>
            </a:r>
          </a:p>
          <a:p>
            <a:pPr lvl="1"/>
            <a:r>
              <a:rPr lang="en-US" dirty="0" smtClean="0"/>
              <a:t>Tough problems to solve</a:t>
            </a:r>
          </a:p>
          <a:p>
            <a:pPr lvl="1"/>
            <a:r>
              <a:rPr lang="en-US" dirty="0" smtClean="0"/>
              <a:t>Leverage software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Cochannel</a:t>
            </a:r>
            <a:r>
              <a:rPr lang="en-US" dirty="0" smtClean="0"/>
              <a:t>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cells are next to each other</a:t>
            </a:r>
          </a:p>
          <a:p>
            <a:r>
              <a:rPr lang="en-US" dirty="0" smtClean="0"/>
              <a:t>We need to reuse frequencies</a:t>
            </a:r>
          </a:p>
          <a:p>
            <a:r>
              <a:rPr lang="en-US" dirty="0" smtClean="0"/>
              <a:t>Distance can be calculated</a:t>
            </a:r>
          </a:p>
          <a:p>
            <a:r>
              <a:rPr lang="en-US" dirty="0" smtClean="0"/>
              <a:t>Interference can’t always be eliminated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Beating the dead horse- cells aren’t all the same size</a:t>
            </a:r>
          </a:p>
          <a:p>
            <a:r>
              <a:rPr lang="en-US" dirty="0" smtClean="0"/>
              <a:t>Service providers split cells into smaller pieces for higher density</a:t>
            </a:r>
          </a:p>
          <a:p>
            <a:r>
              <a:rPr lang="en-US" dirty="0" smtClean="0"/>
              <a:t>Some cells are on-demand</a:t>
            </a:r>
          </a:p>
          <a:p>
            <a:pPr lvl="1"/>
            <a:r>
              <a:rPr lang="en-US" dirty="0" smtClean="0"/>
              <a:t>Turn them on during high loads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07296" y="720248"/>
            <a:ext cx="5029200" cy="4648200"/>
            <a:chOff x="192" y="864"/>
            <a:chExt cx="3168" cy="2928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721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 flipV="1">
              <a:off x="1248" y="864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721" y="1190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192" y="1732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1777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 flipV="1">
              <a:off x="2304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304" y="2058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1777" y="2600"/>
              <a:ext cx="527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2304" y="2600"/>
              <a:ext cx="527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3360" y="2058"/>
              <a:ext cx="0" cy="56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>
              <a:off x="2831" y="2600"/>
              <a:ext cx="529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92" y="2058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 flipV="1">
              <a:off x="192" y="2600"/>
              <a:ext cx="529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248" y="2058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721" y="2600"/>
              <a:ext cx="527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1248" y="2600"/>
              <a:ext cx="529" cy="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777" y="2924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1248" y="3466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 flipV="1">
              <a:off x="1777" y="3466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831" y="2924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H="1">
              <a:off x="2304" y="3466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721" y="2924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H="1" flipV="1">
              <a:off x="721" y="3466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H="1">
              <a:off x="1777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H="1" flipV="1">
              <a:off x="2304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721" y="864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H="1" flipV="1">
              <a:off x="1248" y="864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1777" y="1190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>
              <a:off x="1248" y="1732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flipH="1" flipV="1">
              <a:off x="1777" y="1732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2831" y="1190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2304" y="1732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H="1" flipV="1">
              <a:off x="2831" y="1732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721" y="1190"/>
              <a:ext cx="0" cy="54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192" y="1732"/>
              <a:ext cx="529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H="1" flipV="1">
              <a:off x="721" y="1732"/>
              <a:ext cx="527" cy="32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Line 84"/>
          <p:cNvSpPr>
            <a:spLocks noChangeShapeType="1"/>
          </p:cNvSpPr>
          <p:nvPr/>
        </p:nvSpPr>
        <p:spPr bwMode="auto">
          <a:xfrm flipH="1" flipV="1">
            <a:off x="5393496" y="1406048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85"/>
          <p:cNvSpPr txBox="1">
            <a:spLocks noChangeArrowheads="1"/>
          </p:cNvSpPr>
          <p:nvPr/>
        </p:nvSpPr>
        <p:spPr bwMode="auto">
          <a:xfrm>
            <a:off x="7374696" y="1177448"/>
            <a:ext cx="198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00FF"/>
                </a:solidFill>
                <a:latin typeface="Times New Roman" pitchFamily="18" charset="0"/>
              </a:rPr>
              <a:t>Large cell (low density)</a:t>
            </a:r>
          </a:p>
        </p:txBody>
      </p:sp>
      <p:grpSp>
        <p:nvGrpSpPr>
          <p:cNvPr id="43" name="Group 94"/>
          <p:cNvGrpSpPr>
            <a:grpSpLocks/>
          </p:cNvGrpSpPr>
          <p:nvPr/>
        </p:nvGrpSpPr>
        <p:grpSpPr bwMode="auto">
          <a:xfrm>
            <a:off x="3564696" y="2356961"/>
            <a:ext cx="5791200" cy="2325687"/>
            <a:chOff x="2362200" y="3008182"/>
            <a:chExt cx="5791200" cy="2325817"/>
          </a:xfrm>
        </p:grpSpPr>
        <p:grpSp>
          <p:nvGrpSpPr>
            <p:cNvPr id="44" name="Group 40"/>
            <p:cNvGrpSpPr>
              <a:grpSpLocks/>
            </p:cNvGrpSpPr>
            <p:nvPr/>
          </p:nvGrpSpPr>
          <p:grpSpPr bwMode="auto">
            <a:xfrm>
              <a:off x="2362200" y="3008182"/>
              <a:ext cx="2590800" cy="2325817"/>
              <a:chOff x="192" y="813"/>
              <a:chExt cx="3168" cy="2979"/>
            </a:xfrm>
          </p:grpSpPr>
          <p:sp>
            <p:nvSpPr>
              <p:cNvPr id="47" name="Line 43"/>
              <p:cNvSpPr>
                <a:spLocks noChangeShapeType="1"/>
              </p:cNvSpPr>
              <p:nvPr/>
            </p:nvSpPr>
            <p:spPr bwMode="auto">
              <a:xfrm>
                <a:off x="721" y="1190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44"/>
              <p:cNvSpPr>
                <a:spLocks noChangeShapeType="1"/>
              </p:cNvSpPr>
              <p:nvPr/>
            </p:nvSpPr>
            <p:spPr bwMode="auto">
              <a:xfrm flipH="1">
                <a:off x="192" y="1732"/>
                <a:ext cx="529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46"/>
              <p:cNvSpPr>
                <a:spLocks noChangeShapeType="1"/>
              </p:cNvSpPr>
              <p:nvPr/>
            </p:nvSpPr>
            <p:spPr bwMode="auto">
              <a:xfrm flipH="1" flipV="1">
                <a:off x="2286" y="819"/>
                <a:ext cx="545" cy="37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47"/>
              <p:cNvSpPr>
                <a:spLocks noChangeShapeType="1"/>
              </p:cNvSpPr>
              <p:nvPr/>
            </p:nvSpPr>
            <p:spPr bwMode="auto">
              <a:xfrm>
                <a:off x="2304" y="2058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48"/>
              <p:cNvSpPr>
                <a:spLocks noChangeShapeType="1"/>
              </p:cNvSpPr>
              <p:nvPr/>
            </p:nvSpPr>
            <p:spPr bwMode="auto">
              <a:xfrm flipH="1">
                <a:off x="1777" y="2600"/>
                <a:ext cx="527" cy="3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49"/>
              <p:cNvSpPr>
                <a:spLocks noChangeShapeType="1"/>
              </p:cNvSpPr>
              <p:nvPr/>
            </p:nvSpPr>
            <p:spPr bwMode="auto">
              <a:xfrm flipH="1" flipV="1">
                <a:off x="2304" y="2600"/>
                <a:ext cx="527" cy="3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50"/>
              <p:cNvSpPr>
                <a:spLocks noChangeShapeType="1"/>
              </p:cNvSpPr>
              <p:nvPr/>
            </p:nvSpPr>
            <p:spPr bwMode="auto">
              <a:xfrm>
                <a:off x="3360" y="2034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auto">
              <a:xfrm>
                <a:off x="192" y="2058"/>
                <a:ext cx="0" cy="50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/>
            </p:nvSpPr>
            <p:spPr bwMode="auto">
              <a:xfrm flipH="1" flipV="1">
                <a:off x="192" y="2553"/>
                <a:ext cx="561" cy="3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/>
            </p:nvSpPr>
            <p:spPr bwMode="auto">
              <a:xfrm>
                <a:off x="1248" y="2058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auto">
              <a:xfrm flipH="1">
                <a:off x="721" y="2600"/>
                <a:ext cx="527" cy="3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/>
            </p:nvSpPr>
            <p:spPr bwMode="auto">
              <a:xfrm flipH="1" flipV="1">
                <a:off x="1248" y="2600"/>
                <a:ext cx="529" cy="3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/>
            </p:nvSpPr>
            <p:spPr bwMode="auto">
              <a:xfrm>
                <a:off x="1777" y="2924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/>
            </p:nvSpPr>
            <p:spPr bwMode="auto">
              <a:xfrm flipH="1">
                <a:off x="1248" y="3466"/>
                <a:ext cx="529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/>
            </p:nvSpPr>
            <p:spPr bwMode="auto">
              <a:xfrm flipH="1" flipV="1">
                <a:off x="1777" y="3466"/>
                <a:ext cx="527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1"/>
              <p:cNvSpPr>
                <a:spLocks noChangeShapeType="1"/>
              </p:cNvSpPr>
              <p:nvPr/>
            </p:nvSpPr>
            <p:spPr bwMode="auto">
              <a:xfrm flipH="1">
                <a:off x="2304" y="3466"/>
                <a:ext cx="495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62"/>
              <p:cNvSpPr>
                <a:spLocks noChangeShapeType="1"/>
              </p:cNvSpPr>
              <p:nvPr/>
            </p:nvSpPr>
            <p:spPr bwMode="auto">
              <a:xfrm>
                <a:off x="753" y="2924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 flipH="1" flipV="1">
                <a:off x="753" y="3499"/>
                <a:ext cx="495" cy="29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64"/>
              <p:cNvSpPr>
                <a:spLocks noChangeShapeType="1"/>
              </p:cNvSpPr>
              <p:nvPr/>
            </p:nvSpPr>
            <p:spPr bwMode="auto">
              <a:xfrm flipH="1">
                <a:off x="1760" y="819"/>
                <a:ext cx="527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 flipH="1">
                <a:off x="721" y="813"/>
                <a:ext cx="527" cy="377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8"/>
              <p:cNvSpPr>
                <a:spLocks noChangeShapeType="1"/>
              </p:cNvSpPr>
              <p:nvPr/>
            </p:nvSpPr>
            <p:spPr bwMode="auto">
              <a:xfrm>
                <a:off x="1777" y="1190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69"/>
              <p:cNvSpPr>
                <a:spLocks noChangeShapeType="1"/>
              </p:cNvSpPr>
              <p:nvPr/>
            </p:nvSpPr>
            <p:spPr bwMode="auto">
              <a:xfrm flipH="1">
                <a:off x="1261" y="1775"/>
                <a:ext cx="529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70"/>
              <p:cNvSpPr>
                <a:spLocks noChangeShapeType="1"/>
              </p:cNvSpPr>
              <p:nvPr/>
            </p:nvSpPr>
            <p:spPr bwMode="auto">
              <a:xfrm flipH="1" flipV="1">
                <a:off x="1777" y="1732"/>
                <a:ext cx="527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71"/>
              <p:cNvSpPr>
                <a:spLocks noChangeShapeType="1"/>
              </p:cNvSpPr>
              <p:nvPr/>
            </p:nvSpPr>
            <p:spPr bwMode="auto">
              <a:xfrm>
                <a:off x="2831" y="1190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72"/>
              <p:cNvSpPr>
                <a:spLocks noChangeShapeType="1"/>
              </p:cNvSpPr>
              <p:nvPr/>
            </p:nvSpPr>
            <p:spPr bwMode="auto">
              <a:xfrm flipH="1">
                <a:off x="2305" y="1754"/>
                <a:ext cx="527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73"/>
              <p:cNvSpPr>
                <a:spLocks noChangeShapeType="1"/>
              </p:cNvSpPr>
              <p:nvPr/>
            </p:nvSpPr>
            <p:spPr bwMode="auto">
              <a:xfrm flipH="1" flipV="1">
                <a:off x="2831" y="1732"/>
                <a:ext cx="529" cy="30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74"/>
              <p:cNvSpPr>
                <a:spLocks noChangeShapeType="1"/>
              </p:cNvSpPr>
              <p:nvPr/>
            </p:nvSpPr>
            <p:spPr bwMode="auto">
              <a:xfrm>
                <a:off x="721" y="1190"/>
                <a:ext cx="0" cy="54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75"/>
              <p:cNvSpPr>
                <a:spLocks noChangeShapeType="1"/>
              </p:cNvSpPr>
              <p:nvPr/>
            </p:nvSpPr>
            <p:spPr bwMode="auto">
              <a:xfrm flipH="1">
                <a:off x="192" y="1732"/>
                <a:ext cx="529" cy="32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76"/>
              <p:cNvSpPr>
                <a:spLocks noChangeShapeType="1"/>
              </p:cNvSpPr>
              <p:nvPr/>
            </p:nvSpPr>
            <p:spPr bwMode="auto">
              <a:xfrm flipH="1" flipV="1">
                <a:off x="721" y="1732"/>
                <a:ext cx="527" cy="36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" name="Line 86"/>
            <p:cNvSpPr>
              <a:spLocks noChangeShapeType="1"/>
            </p:cNvSpPr>
            <p:nvPr/>
          </p:nvSpPr>
          <p:spPr bwMode="auto">
            <a:xfrm flipH="1" flipV="1">
              <a:off x="4191000" y="3413125"/>
              <a:ext cx="18288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87"/>
            <p:cNvSpPr txBox="1">
              <a:spLocks noChangeArrowheads="1"/>
            </p:cNvSpPr>
            <p:nvPr/>
          </p:nvSpPr>
          <p:spPr bwMode="auto">
            <a:xfrm>
              <a:off x="6172200" y="3184525"/>
              <a:ext cx="1981200" cy="646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Small cell (high density)</a:t>
              </a:r>
            </a:p>
          </p:txBody>
        </p:sp>
      </p:grpSp>
      <p:grpSp>
        <p:nvGrpSpPr>
          <p:cNvPr id="76" name="Group 93"/>
          <p:cNvGrpSpPr>
            <a:grpSpLocks/>
          </p:cNvGrpSpPr>
          <p:nvPr/>
        </p:nvGrpSpPr>
        <p:grpSpPr bwMode="auto">
          <a:xfrm>
            <a:off x="4326696" y="2930048"/>
            <a:ext cx="5254625" cy="1295400"/>
            <a:chOff x="3124200" y="3505200"/>
            <a:chExt cx="5254625" cy="1295400"/>
          </a:xfrm>
        </p:grpSpPr>
        <p:sp>
          <p:nvSpPr>
            <p:cNvPr id="77" name="Text Box 89"/>
            <p:cNvSpPr txBox="1">
              <a:spLocks noChangeArrowheads="1"/>
            </p:cNvSpPr>
            <p:nvPr/>
          </p:nvSpPr>
          <p:spPr bwMode="auto">
            <a:xfrm>
              <a:off x="6019800" y="3946525"/>
              <a:ext cx="235902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Smaller cell (higher density)</a:t>
              </a:r>
            </a:p>
          </p:txBody>
        </p:sp>
        <p:grpSp>
          <p:nvGrpSpPr>
            <p:cNvPr id="78" name="Group 92"/>
            <p:cNvGrpSpPr>
              <a:grpSpLocks/>
            </p:cNvGrpSpPr>
            <p:nvPr/>
          </p:nvGrpSpPr>
          <p:grpSpPr bwMode="auto">
            <a:xfrm>
              <a:off x="3124200" y="3505200"/>
              <a:ext cx="1143000" cy="1295400"/>
              <a:chOff x="3124200" y="3505200"/>
              <a:chExt cx="1143000" cy="1295400"/>
            </a:xfrm>
          </p:grpSpPr>
          <p:sp>
            <p:nvSpPr>
              <p:cNvPr id="80" name="AutoShape 77"/>
              <p:cNvSpPr>
                <a:spLocks noChangeArrowheads="1"/>
              </p:cNvSpPr>
              <p:nvPr/>
            </p:nvSpPr>
            <p:spPr bwMode="auto">
              <a:xfrm rot="-5400000">
                <a:off x="3469481" y="3921919"/>
                <a:ext cx="528638" cy="457200"/>
              </a:xfrm>
              <a:prstGeom prst="hexagon">
                <a:avLst>
                  <a:gd name="adj" fmla="val 28906"/>
                  <a:gd name="vf" fmla="val 115470"/>
                </a:avLst>
              </a:prstGeom>
              <a:solidFill>
                <a:schemeClr val="bg1"/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1" name="AutoShape 78"/>
              <p:cNvSpPr>
                <a:spLocks noChangeArrowheads="1"/>
              </p:cNvSpPr>
              <p:nvPr/>
            </p:nvSpPr>
            <p:spPr bwMode="auto">
              <a:xfrm rot="-5400000">
                <a:off x="3810000" y="3957638"/>
                <a:ext cx="528638" cy="385762"/>
              </a:xfrm>
              <a:prstGeom prst="hexagon">
                <a:avLst>
                  <a:gd name="adj" fmla="val 34259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2" name="AutoShape 79"/>
              <p:cNvSpPr>
                <a:spLocks noChangeArrowheads="1"/>
              </p:cNvSpPr>
              <p:nvPr/>
            </p:nvSpPr>
            <p:spPr bwMode="auto">
              <a:xfrm rot="-5400000">
                <a:off x="3655219" y="4341019"/>
                <a:ext cx="533400" cy="385762"/>
              </a:xfrm>
              <a:prstGeom prst="hexagon">
                <a:avLst>
                  <a:gd name="adj" fmla="val 34568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AutoShape 80"/>
              <p:cNvSpPr>
                <a:spLocks noChangeArrowheads="1"/>
              </p:cNvSpPr>
              <p:nvPr/>
            </p:nvSpPr>
            <p:spPr bwMode="auto">
              <a:xfrm rot="-5400000">
                <a:off x="3052763" y="3957637"/>
                <a:ext cx="528638" cy="385763"/>
              </a:xfrm>
              <a:prstGeom prst="hexagon">
                <a:avLst>
                  <a:gd name="adj" fmla="val 34259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AutoShape 81"/>
              <p:cNvSpPr>
                <a:spLocks noChangeArrowheads="1"/>
              </p:cNvSpPr>
              <p:nvPr/>
            </p:nvSpPr>
            <p:spPr bwMode="auto">
              <a:xfrm rot="-5400000">
                <a:off x="3276600" y="4343400"/>
                <a:ext cx="533400" cy="381000"/>
              </a:xfrm>
              <a:prstGeom prst="hexagon">
                <a:avLst>
                  <a:gd name="adj" fmla="val 35000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5" name="AutoShape 82"/>
              <p:cNvSpPr>
                <a:spLocks noChangeArrowheads="1"/>
              </p:cNvSpPr>
              <p:nvPr/>
            </p:nvSpPr>
            <p:spPr bwMode="auto">
              <a:xfrm rot="-5400000">
                <a:off x="3276600" y="3581400"/>
                <a:ext cx="533400" cy="381000"/>
              </a:xfrm>
              <a:prstGeom prst="hexagon">
                <a:avLst>
                  <a:gd name="adj" fmla="val 35000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6" name="AutoShape 83"/>
              <p:cNvSpPr>
                <a:spLocks noChangeArrowheads="1"/>
              </p:cNvSpPr>
              <p:nvPr/>
            </p:nvSpPr>
            <p:spPr bwMode="auto">
              <a:xfrm rot="-5400000">
                <a:off x="3657600" y="3581400"/>
                <a:ext cx="533400" cy="381000"/>
              </a:xfrm>
              <a:prstGeom prst="hexagon">
                <a:avLst>
                  <a:gd name="adj" fmla="val 35000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  <p:sp>
            <p:nvSpPr>
              <p:cNvPr id="87" name="AutoShape 90"/>
              <p:cNvSpPr>
                <a:spLocks noChangeArrowheads="1"/>
              </p:cNvSpPr>
              <p:nvPr/>
            </p:nvSpPr>
            <p:spPr bwMode="auto">
              <a:xfrm rot="-5400000">
                <a:off x="3429000" y="3962400"/>
                <a:ext cx="533400" cy="381000"/>
              </a:xfrm>
              <a:prstGeom prst="hexagon">
                <a:avLst>
                  <a:gd name="adj" fmla="val 35000"/>
                  <a:gd name="vf" fmla="val 11547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79" name="Line 88"/>
            <p:cNvSpPr>
              <a:spLocks noChangeShapeType="1"/>
            </p:cNvSpPr>
            <p:nvPr/>
          </p:nvSpPr>
          <p:spPr bwMode="auto">
            <a:xfrm flipH="1" flipV="1">
              <a:off x="4038600" y="4175125"/>
              <a:ext cx="18288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Text Box 91"/>
          <p:cNvSpPr txBox="1">
            <a:spLocks noChangeArrowheads="1"/>
          </p:cNvSpPr>
          <p:nvPr/>
        </p:nvSpPr>
        <p:spPr bwMode="auto">
          <a:xfrm>
            <a:off x="6307896" y="4454048"/>
            <a:ext cx="365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0000FF"/>
                </a:solidFill>
                <a:latin typeface="Times New Roman" pitchFamily="18" charset="0"/>
              </a:rPr>
              <a:t>Depending on traffic patterns the smaller cells may be activated/deactivated in order to efficiently use cell resources.</a:t>
            </a:r>
          </a:p>
        </p:txBody>
      </p:sp>
    </p:spTree>
    <p:extLst>
      <p:ext uri="{BB962C8B-B14F-4D97-AF65-F5344CB8AC3E}">
        <p14:creationId xmlns:p14="http://schemas.microsoft.com/office/powerpoint/2010/main" val="192653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been referring to omnidirectional antennas in the cells</a:t>
            </a:r>
          </a:p>
          <a:p>
            <a:r>
              <a:rPr lang="en-US" dirty="0" smtClean="0"/>
              <a:t>Sometimes that’s the case, often it’s not</a:t>
            </a:r>
          </a:p>
          <a:p>
            <a:r>
              <a:rPr lang="en-US" dirty="0" smtClean="0"/>
              <a:t>Typically directional antennas are used</a:t>
            </a:r>
          </a:p>
          <a:p>
            <a:pPr lvl="1"/>
            <a:r>
              <a:rPr lang="en-US" dirty="0" smtClean="0"/>
              <a:t>Frequently 60, 90, or 120 degrees</a:t>
            </a:r>
          </a:p>
          <a:p>
            <a:r>
              <a:rPr lang="en-US" dirty="0" smtClean="0"/>
              <a:t>Probably mounted in the center of the cell regardless</a:t>
            </a:r>
          </a:p>
          <a:p>
            <a:r>
              <a:rPr lang="en-US" dirty="0" smtClean="0"/>
              <a:t>Capacity control</a:t>
            </a:r>
          </a:p>
          <a:p>
            <a:pPr lvl="1"/>
            <a:r>
              <a:rPr lang="en-US" dirty="0" smtClean="0"/>
              <a:t>Mount several directional antennas instead of one </a:t>
            </a:r>
            <a:r>
              <a:rPr lang="en-US" dirty="0" err="1" smtClean="0"/>
              <a:t>onmidirectional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1"/>
          <p:cNvSpPr>
            <a:spLocks noChangeArrowheads="1"/>
          </p:cNvSpPr>
          <p:nvPr/>
        </p:nvSpPr>
        <p:spPr bwMode="auto">
          <a:xfrm>
            <a:off x="1399784" y="1486422"/>
            <a:ext cx="1765300" cy="1600200"/>
          </a:xfrm>
          <a:prstGeom prst="hexagon">
            <a:avLst>
              <a:gd name="adj" fmla="val 27579"/>
              <a:gd name="vf" fmla="val 115470"/>
            </a:avLst>
          </a:prstGeom>
          <a:solidFill>
            <a:srgbClr val="66FF66">
              <a:alpha val="50195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Text Box 62"/>
          <p:cNvSpPr txBox="1">
            <a:spLocks noChangeArrowheads="1"/>
          </p:cNvSpPr>
          <p:nvPr/>
        </p:nvSpPr>
        <p:spPr bwMode="auto">
          <a:xfrm>
            <a:off x="1399784" y="3299347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1800" dirty="0">
                <a:solidFill>
                  <a:srgbClr val="0000CC"/>
                </a:solidFill>
                <a:latin typeface="Times New Roman" pitchFamily="18" charset="0"/>
              </a:rPr>
              <a:t>Omni</a:t>
            </a:r>
          </a:p>
        </p:txBody>
      </p:sp>
      <p:sp>
        <p:nvSpPr>
          <p:cNvPr id="6" name="Oval 65"/>
          <p:cNvSpPr>
            <a:spLocks noChangeArrowheads="1"/>
          </p:cNvSpPr>
          <p:nvPr/>
        </p:nvSpPr>
        <p:spPr bwMode="auto">
          <a:xfrm>
            <a:off x="2237984" y="2248422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7422715" y="1486422"/>
            <a:ext cx="2057400" cy="2179638"/>
            <a:chOff x="3276600" y="1524000"/>
            <a:chExt cx="2057400" cy="2179638"/>
          </a:xfrm>
        </p:grpSpPr>
        <p:sp>
          <p:nvSpPr>
            <p:cNvPr id="8" name="AutoShape 57"/>
            <p:cNvSpPr>
              <a:spLocks noChangeArrowheads="1"/>
            </p:cNvSpPr>
            <p:nvPr/>
          </p:nvSpPr>
          <p:spPr bwMode="auto">
            <a:xfrm>
              <a:off x="3433763" y="1524000"/>
              <a:ext cx="1765300" cy="1600200"/>
            </a:xfrm>
            <a:prstGeom prst="hexagon">
              <a:avLst>
                <a:gd name="adj" fmla="val 27579"/>
                <a:gd name="vf" fmla="val 115470"/>
              </a:avLst>
            </a:prstGeom>
            <a:solidFill>
              <a:srgbClr val="66FF66">
                <a:alpha val="50195"/>
              </a:srgbClr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Line 58"/>
            <p:cNvSpPr>
              <a:spLocks noChangeShapeType="1"/>
            </p:cNvSpPr>
            <p:nvPr/>
          </p:nvSpPr>
          <p:spPr bwMode="auto">
            <a:xfrm>
              <a:off x="3433763" y="2324100"/>
              <a:ext cx="88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59"/>
            <p:cNvSpPr>
              <a:spLocks noChangeShapeType="1"/>
            </p:cNvSpPr>
            <p:nvPr/>
          </p:nvSpPr>
          <p:spPr bwMode="auto">
            <a:xfrm flipV="1">
              <a:off x="4316413" y="1524000"/>
              <a:ext cx="44132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0"/>
            <p:cNvSpPr>
              <a:spLocks noChangeShapeType="1"/>
            </p:cNvSpPr>
            <p:nvPr/>
          </p:nvSpPr>
          <p:spPr bwMode="auto">
            <a:xfrm>
              <a:off x="4316413" y="2324100"/>
              <a:ext cx="44132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61"/>
            <p:cNvSpPr txBox="1">
              <a:spLocks noChangeArrowheads="1"/>
            </p:cNvSpPr>
            <p:nvPr/>
          </p:nvSpPr>
          <p:spPr bwMode="auto">
            <a:xfrm>
              <a:off x="3929063" y="1981200"/>
              <a:ext cx="6429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120</a:t>
              </a:r>
              <a:r>
                <a:rPr lang="en-US" altLang="en-US" sz="1600" baseline="30000">
                  <a:solidFill>
                    <a:srgbClr val="0000CC"/>
                  </a:solidFill>
                  <a:latin typeface="Times New Roman" pitchFamily="18" charset="0"/>
                </a:rPr>
                <a:t>o</a:t>
              </a:r>
              <a:endParaRPr lang="en-US" altLang="en-US" sz="160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63"/>
            <p:cNvSpPr txBox="1">
              <a:spLocks noChangeArrowheads="1"/>
            </p:cNvSpPr>
            <p:nvPr/>
          </p:nvSpPr>
          <p:spPr bwMode="auto">
            <a:xfrm>
              <a:off x="3276600" y="3336925"/>
              <a:ext cx="2057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00CC"/>
                  </a:solidFill>
                  <a:latin typeface="Times New Roman" pitchFamily="18" charset="0"/>
                </a:rPr>
                <a:t>120</a:t>
              </a:r>
              <a:r>
                <a:rPr lang="en-US" altLang="en-US" sz="1800" baseline="30000" dirty="0" smtClean="0">
                  <a:solidFill>
                    <a:srgbClr val="0000CC"/>
                  </a:solidFill>
                  <a:latin typeface="Times New Roman" pitchFamily="18" charset="0"/>
                </a:rPr>
                <a:t>o</a:t>
              </a:r>
              <a:r>
                <a:rPr lang="en-US" altLang="en-US" sz="1800" dirty="0" smtClean="0">
                  <a:solidFill>
                    <a:srgbClr val="0000CC"/>
                  </a:solidFill>
                  <a:latin typeface="Times New Roman" pitchFamily="18" charset="0"/>
                </a:rPr>
                <a:t> </a:t>
              </a:r>
              <a:r>
                <a:rPr lang="en-US" altLang="en-US" sz="1800" dirty="0">
                  <a:solidFill>
                    <a:srgbClr val="0000CC"/>
                  </a:solidFill>
                  <a:latin typeface="Times New Roman" pitchFamily="18" charset="0"/>
                </a:rPr>
                <a:t>sector</a:t>
              </a:r>
            </a:p>
          </p:txBody>
        </p:sp>
        <p:sp>
          <p:nvSpPr>
            <p:cNvPr id="14" name="Oval 66"/>
            <p:cNvSpPr>
              <a:spLocks noChangeArrowheads="1"/>
            </p:cNvSpPr>
            <p:nvPr/>
          </p:nvSpPr>
          <p:spPr bwMode="auto">
            <a:xfrm>
              <a:off x="4267200" y="2286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Text Box 75"/>
            <p:cNvSpPr txBox="1">
              <a:spLocks noChangeArrowheads="1"/>
            </p:cNvSpPr>
            <p:nvPr/>
          </p:nvSpPr>
          <p:spPr bwMode="auto">
            <a:xfrm>
              <a:off x="4572000" y="2133600"/>
              <a:ext cx="381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6" name="Text Box 76"/>
            <p:cNvSpPr txBox="1">
              <a:spLocks noChangeArrowheads="1"/>
            </p:cNvSpPr>
            <p:nvPr/>
          </p:nvSpPr>
          <p:spPr bwMode="auto">
            <a:xfrm>
              <a:off x="3886200" y="2438400"/>
              <a:ext cx="381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7" name="Text Box 77"/>
            <p:cNvSpPr txBox="1">
              <a:spLocks noChangeArrowheads="1"/>
            </p:cNvSpPr>
            <p:nvPr/>
          </p:nvSpPr>
          <p:spPr bwMode="auto">
            <a:xfrm>
              <a:off x="3886200" y="1660525"/>
              <a:ext cx="381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grpSp>
        <p:nvGrpSpPr>
          <p:cNvPr id="30" name="Group 98"/>
          <p:cNvGrpSpPr>
            <a:grpSpLocks/>
          </p:cNvGrpSpPr>
          <p:nvPr/>
        </p:nvGrpSpPr>
        <p:grpSpPr bwMode="auto">
          <a:xfrm>
            <a:off x="5051120" y="4176386"/>
            <a:ext cx="1841500" cy="2179638"/>
            <a:chOff x="1248" y="2544"/>
            <a:chExt cx="1160" cy="1373"/>
          </a:xfrm>
        </p:grpSpPr>
        <p:sp>
          <p:nvSpPr>
            <p:cNvPr id="31" name="AutoShape 81"/>
            <p:cNvSpPr>
              <a:spLocks noChangeArrowheads="1"/>
            </p:cNvSpPr>
            <p:nvPr/>
          </p:nvSpPr>
          <p:spPr bwMode="auto">
            <a:xfrm>
              <a:off x="1296" y="2544"/>
              <a:ext cx="1112" cy="1008"/>
            </a:xfrm>
            <a:prstGeom prst="hexagon">
              <a:avLst>
                <a:gd name="adj" fmla="val 27579"/>
                <a:gd name="vf" fmla="val 115470"/>
              </a:avLst>
            </a:prstGeom>
            <a:solidFill>
              <a:srgbClr val="66FF66">
                <a:alpha val="50195"/>
              </a:srgbClr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" name="Text Box 82"/>
            <p:cNvSpPr txBox="1">
              <a:spLocks noChangeArrowheads="1"/>
            </p:cNvSpPr>
            <p:nvPr/>
          </p:nvSpPr>
          <p:spPr bwMode="auto">
            <a:xfrm>
              <a:off x="1248" y="368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00CC"/>
                  </a:solidFill>
                  <a:latin typeface="Times New Roman" pitchFamily="18" charset="0"/>
                </a:rPr>
                <a:t>90</a:t>
              </a:r>
              <a:r>
                <a:rPr lang="en-US" altLang="en-US" sz="1800" baseline="30000" dirty="0" smtClean="0">
                  <a:solidFill>
                    <a:srgbClr val="0000CC"/>
                  </a:solidFill>
                  <a:latin typeface="Times New Roman" pitchFamily="18" charset="0"/>
                </a:rPr>
                <a:t>o</a:t>
              </a:r>
              <a:r>
                <a:rPr lang="en-US" altLang="en-US" sz="1800" dirty="0" smtClean="0">
                  <a:solidFill>
                    <a:srgbClr val="0000CC"/>
                  </a:solidFill>
                  <a:latin typeface="Times New Roman" pitchFamily="18" charset="0"/>
                </a:rPr>
                <a:t> </a:t>
              </a:r>
              <a:r>
                <a:rPr lang="en-US" altLang="en-US" sz="1800" dirty="0">
                  <a:solidFill>
                    <a:srgbClr val="0000CC"/>
                  </a:solidFill>
                  <a:latin typeface="Times New Roman" pitchFamily="18" charset="0"/>
                </a:rPr>
                <a:t>sector</a:t>
              </a:r>
            </a:p>
          </p:txBody>
        </p:sp>
        <p:sp>
          <p:nvSpPr>
            <p:cNvPr id="33" name="Oval 83"/>
            <p:cNvSpPr>
              <a:spLocks noChangeArrowheads="1"/>
            </p:cNvSpPr>
            <p:nvPr/>
          </p:nvSpPr>
          <p:spPr bwMode="auto">
            <a:xfrm>
              <a:off x="1824" y="30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Line 84"/>
            <p:cNvSpPr>
              <a:spLocks noChangeShapeType="1"/>
            </p:cNvSpPr>
            <p:nvPr/>
          </p:nvSpPr>
          <p:spPr bwMode="auto">
            <a:xfrm>
              <a:off x="1440" y="2832"/>
              <a:ext cx="864" cy="43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85"/>
            <p:cNvSpPr>
              <a:spLocks noChangeShapeType="1"/>
            </p:cNvSpPr>
            <p:nvPr/>
          </p:nvSpPr>
          <p:spPr bwMode="auto">
            <a:xfrm flipV="1">
              <a:off x="1584" y="2544"/>
              <a:ext cx="528" cy="100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86"/>
            <p:cNvSpPr txBox="1">
              <a:spLocks noChangeArrowheads="1"/>
            </p:cNvSpPr>
            <p:nvPr/>
          </p:nvSpPr>
          <p:spPr bwMode="auto">
            <a:xfrm>
              <a:off x="1680" y="2784"/>
              <a:ext cx="3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90</a:t>
              </a:r>
              <a:r>
                <a:rPr lang="en-US" altLang="en-US" sz="1600" baseline="30000">
                  <a:solidFill>
                    <a:srgbClr val="0000CC"/>
                  </a:solidFill>
                  <a:latin typeface="Times New Roman" pitchFamily="18" charset="0"/>
                </a:rPr>
                <a:t>o</a:t>
              </a:r>
              <a:endParaRPr lang="en-US" altLang="en-US" sz="160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sp>
          <p:nvSpPr>
            <p:cNvPr id="37" name="Text Box 87"/>
            <p:cNvSpPr txBox="1">
              <a:spLocks noChangeArrowheads="1"/>
            </p:cNvSpPr>
            <p:nvPr/>
          </p:nvSpPr>
          <p:spPr bwMode="auto">
            <a:xfrm>
              <a:off x="2016" y="2832"/>
              <a:ext cx="2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0000CC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8" name="Text Box 88"/>
            <p:cNvSpPr txBox="1">
              <a:spLocks noChangeArrowheads="1"/>
            </p:cNvSpPr>
            <p:nvPr/>
          </p:nvSpPr>
          <p:spPr bwMode="auto">
            <a:xfrm>
              <a:off x="1824" y="3206"/>
              <a:ext cx="2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39" name="Text Box 89"/>
            <p:cNvSpPr txBox="1">
              <a:spLocks noChangeArrowheads="1"/>
            </p:cNvSpPr>
            <p:nvPr/>
          </p:nvSpPr>
          <p:spPr bwMode="auto">
            <a:xfrm>
              <a:off x="1440" y="2976"/>
              <a:ext cx="2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0" name="Text Box 90"/>
            <p:cNvSpPr txBox="1">
              <a:spLocks noChangeArrowheads="1"/>
            </p:cNvSpPr>
            <p:nvPr/>
          </p:nvSpPr>
          <p:spPr bwMode="auto">
            <a:xfrm>
              <a:off x="1584" y="2544"/>
              <a:ext cx="2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CC"/>
                  </a:solidFill>
                  <a:latin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17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Sectoring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Borrow channels</a:t>
            </a:r>
          </a:p>
          <a:p>
            <a:pPr lvl="1"/>
            <a:r>
              <a:rPr lang="en-US" dirty="0" smtClean="0"/>
              <a:t>Take from low density directions</a:t>
            </a:r>
          </a:p>
          <a:p>
            <a:r>
              <a:rPr lang="en-US" dirty="0" smtClean="0"/>
              <a:t>Decreasing co-channel interference</a:t>
            </a:r>
          </a:p>
          <a:p>
            <a:r>
              <a:rPr lang="en-US" dirty="0" smtClean="0"/>
              <a:t>Quad-sectors</a:t>
            </a:r>
          </a:p>
          <a:p>
            <a:pPr lvl="1"/>
            <a:r>
              <a:rPr lang="en-US" dirty="0" smtClean="0"/>
              <a:t>Higher efficiency/capacity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Sectoring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BS where cells intersect</a:t>
            </a:r>
          </a:p>
          <a:p>
            <a:r>
              <a:rPr lang="en-US" dirty="0" smtClean="0"/>
              <a:t>Has some advantages</a:t>
            </a:r>
          </a:p>
          <a:p>
            <a:pPr lvl="1"/>
            <a:r>
              <a:rPr lang="en-US" dirty="0" smtClean="0"/>
              <a:t>Direct towards populations</a:t>
            </a:r>
          </a:p>
          <a:p>
            <a:pPr lvl="1"/>
            <a:r>
              <a:rPr lang="en-US" dirty="0" smtClean="0"/>
              <a:t>Avoid geography problems</a:t>
            </a:r>
            <a:endParaRPr lang="en-US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704557" y="1690688"/>
            <a:ext cx="4419600" cy="3886200"/>
            <a:chOff x="1968" y="1824"/>
            <a:chExt cx="1488" cy="1536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968" y="1872"/>
              <a:ext cx="1440" cy="1440"/>
              <a:chOff x="1344" y="672"/>
              <a:chExt cx="1440" cy="1440"/>
            </a:xfrm>
          </p:grpSpPr>
          <p:sp>
            <p:nvSpPr>
              <p:cNvPr id="28" name="AutoShape 5"/>
              <p:cNvSpPr>
                <a:spLocks noChangeArrowheads="1"/>
              </p:cNvSpPr>
              <p:nvPr/>
            </p:nvSpPr>
            <p:spPr bwMode="auto">
              <a:xfrm>
                <a:off x="1776" y="1632"/>
                <a:ext cx="576" cy="480"/>
              </a:xfrm>
              <a:prstGeom prst="hexagon">
                <a:avLst>
                  <a:gd name="adj" fmla="val 30000"/>
                  <a:gd name="vf" fmla="val 115470"/>
                </a:avLst>
              </a:prstGeom>
              <a:solidFill>
                <a:schemeClr val="bg1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AutoShape 6"/>
              <p:cNvSpPr>
                <a:spLocks noChangeArrowheads="1"/>
              </p:cNvSpPr>
              <p:nvPr/>
            </p:nvSpPr>
            <p:spPr bwMode="auto">
              <a:xfrm>
                <a:off x="1776" y="672"/>
                <a:ext cx="576" cy="480"/>
              </a:xfrm>
              <a:prstGeom prst="hexagon">
                <a:avLst>
                  <a:gd name="adj" fmla="val 30000"/>
                  <a:gd name="vf" fmla="val 115470"/>
                </a:avLst>
              </a:prstGeom>
              <a:solidFill>
                <a:schemeClr val="bg1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0" name="Group 7"/>
              <p:cNvGrpSpPr>
                <a:grpSpLocks/>
              </p:cNvGrpSpPr>
              <p:nvPr/>
            </p:nvGrpSpPr>
            <p:grpSpPr bwMode="auto">
              <a:xfrm>
                <a:off x="1344" y="912"/>
                <a:ext cx="1440" cy="960"/>
                <a:chOff x="1344" y="912"/>
                <a:chExt cx="1440" cy="960"/>
              </a:xfrm>
            </p:grpSpPr>
            <p:sp>
              <p:nvSpPr>
                <p:cNvPr id="31" name="AutoShape 8"/>
                <p:cNvSpPr>
                  <a:spLocks noChangeArrowheads="1"/>
                </p:cNvSpPr>
                <p:nvPr/>
              </p:nvSpPr>
              <p:spPr bwMode="auto">
                <a:xfrm>
                  <a:off x="1344" y="1392"/>
                  <a:ext cx="576" cy="480"/>
                </a:xfrm>
                <a:prstGeom prst="hexagon">
                  <a:avLst>
                    <a:gd name="adj" fmla="val 30000"/>
                    <a:gd name="vf" fmla="val 115470"/>
                  </a:avLst>
                </a:prstGeom>
                <a:solidFill>
                  <a:schemeClr val="bg1"/>
                </a:solidFill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" name="AutoShape 9"/>
                <p:cNvSpPr>
                  <a:spLocks noChangeArrowheads="1"/>
                </p:cNvSpPr>
                <p:nvPr/>
              </p:nvSpPr>
              <p:spPr bwMode="auto">
                <a:xfrm>
                  <a:off x="1776" y="1152"/>
                  <a:ext cx="576" cy="480"/>
                </a:xfrm>
                <a:prstGeom prst="hexagon">
                  <a:avLst>
                    <a:gd name="adj" fmla="val 30000"/>
                    <a:gd name="vf" fmla="val 115470"/>
                  </a:avLst>
                </a:prstGeom>
                <a:solidFill>
                  <a:schemeClr val="bg1"/>
                </a:solidFill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" name="AutoShape 10"/>
                <p:cNvSpPr>
                  <a:spLocks noChangeArrowheads="1"/>
                </p:cNvSpPr>
                <p:nvPr/>
              </p:nvSpPr>
              <p:spPr bwMode="auto">
                <a:xfrm>
                  <a:off x="1344" y="912"/>
                  <a:ext cx="576" cy="480"/>
                </a:xfrm>
                <a:prstGeom prst="hexagon">
                  <a:avLst>
                    <a:gd name="adj" fmla="val 30000"/>
                    <a:gd name="vf" fmla="val 115470"/>
                  </a:avLst>
                </a:prstGeom>
                <a:solidFill>
                  <a:schemeClr val="bg1"/>
                </a:solidFill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912"/>
                  <a:ext cx="576" cy="480"/>
                </a:xfrm>
                <a:prstGeom prst="hexagon">
                  <a:avLst>
                    <a:gd name="adj" fmla="val 30000"/>
                    <a:gd name="vf" fmla="val 115470"/>
                  </a:avLst>
                </a:prstGeom>
                <a:solidFill>
                  <a:schemeClr val="bg1"/>
                </a:solidFill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" name="AutoShape 12"/>
                <p:cNvSpPr>
                  <a:spLocks noChangeArrowheads="1"/>
                </p:cNvSpPr>
                <p:nvPr/>
              </p:nvSpPr>
              <p:spPr bwMode="auto">
                <a:xfrm>
                  <a:off x="2208" y="1392"/>
                  <a:ext cx="576" cy="480"/>
                </a:xfrm>
                <a:prstGeom prst="hexagon">
                  <a:avLst>
                    <a:gd name="adj" fmla="val 30000"/>
                    <a:gd name="vf" fmla="val 115470"/>
                  </a:avLst>
                </a:prstGeom>
                <a:solidFill>
                  <a:schemeClr val="bg1"/>
                </a:solidFill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2592" y="2544"/>
              <a:ext cx="2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CC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7" name="Oval 14"/>
            <p:cNvSpPr>
              <a:spLocks noChangeArrowheads="1"/>
            </p:cNvSpPr>
            <p:nvPr/>
          </p:nvSpPr>
          <p:spPr bwMode="auto">
            <a:xfrm>
              <a:off x="2496" y="2784"/>
              <a:ext cx="96" cy="96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Oval 15"/>
            <p:cNvSpPr>
              <a:spLocks noChangeArrowheads="1"/>
            </p:cNvSpPr>
            <p:nvPr/>
          </p:nvSpPr>
          <p:spPr bwMode="auto">
            <a:xfrm>
              <a:off x="292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2496" y="2304"/>
              <a:ext cx="96" cy="96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folHlink"/>
                </a:solidFill>
              </a:endParaRPr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2496" y="326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2928" y="302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3360" y="278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360" y="230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2928" y="206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Oval 22"/>
            <p:cNvSpPr>
              <a:spLocks noChangeArrowheads="1"/>
            </p:cNvSpPr>
            <p:nvPr/>
          </p:nvSpPr>
          <p:spPr bwMode="auto">
            <a:xfrm>
              <a:off x="2496" y="182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2064" y="206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Oval 24"/>
            <p:cNvSpPr>
              <a:spLocks noChangeArrowheads="1"/>
            </p:cNvSpPr>
            <p:nvPr/>
          </p:nvSpPr>
          <p:spPr bwMode="auto">
            <a:xfrm>
              <a:off x="2064" y="254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Oval 25"/>
            <p:cNvSpPr>
              <a:spLocks noChangeArrowheads="1"/>
            </p:cNvSpPr>
            <p:nvPr/>
          </p:nvSpPr>
          <p:spPr bwMode="auto">
            <a:xfrm>
              <a:off x="2064" y="3024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Text Box 26"/>
            <p:cNvSpPr txBox="1">
              <a:spLocks noChangeArrowheads="1"/>
            </p:cNvSpPr>
            <p:nvPr/>
          </p:nvSpPr>
          <p:spPr bwMode="auto">
            <a:xfrm>
              <a:off x="2016" y="2265"/>
              <a:ext cx="33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CC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0" name="Text Box 27"/>
            <p:cNvSpPr txBox="1">
              <a:spLocks noChangeArrowheads="1"/>
            </p:cNvSpPr>
            <p:nvPr/>
          </p:nvSpPr>
          <p:spPr bwMode="auto">
            <a:xfrm>
              <a:off x="2592" y="1929"/>
              <a:ext cx="2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CC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 flipH="1">
              <a:off x="2256" y="2112"/>
              <a:ext cx="144" cy="24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>
              <a:off x="2256" y="2352"/>
              <a:ext cx="144" cy="24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2400" y="2112"/>
              <a:ext cx="2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2688" y="2112"/>
              <a:ext cx="144" cy="24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 flipH="1">
              <a:off x="2688" y="2352"/>
              <a:ext cx="144" cy="24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2400" y="2592"/>
              <a:ext cx="2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34"/>
            <p:cNvSpPr txBox="1">
              <a:spLocks noChangeArrowheads="1"/>
            </p:cNvSpPr>
            <p:nvPr/>
          </p:nvSpPr>
          <p:spPr bwMode="auto">
            <a:xfrm>
              <a:off x="2496" y="2361"/>
              <a:ext cx="2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CC"/>
                  </a:solidFill>
                  <a:latin typeface="Times New Roman" pitchFamily="18" charset="0"/>
                </a:rPr>
                <a:t>X</a:t>
              </a:r>
            </a:p>
          </p:txBody>
        </p:sp>
      </p:grpSp>
      <p:sp>
        <p:nvSpPr>
          <p:cNvPr id="36" name="Hexagon 35"/>
          <p:cNvSpPr>
            <a:spLocks noChangeArrowheads="1"/>
          </p:cNvSpPr>
          <p:nvPr/>
        </p:nvSpPr>
        <p:spPr bwMode="auto">
          <a:xfrm>
            <a:off x="7560220" y="2419351"/>
            <a:ext cx="1735137" cy="1214437"/>
          </a:xfrm>
          <a:prstGeom prst="hexagon">
            <a:avLst>
              <a:gd name="adj" fmla="val 24997"/>
              <a:gd name="vf" fmla="val 115470"/>
            </a:avLst>
          </a:prstGeom>
          <a:solidFill>
            <a:srgbClr val="00E4A8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3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290</Words>
  <Application>Microsoft Macintosh PowerPoint</Application>
  <PresentationFormat>Widescreen</PresentationFormat>
  <Paragraphs>84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Tahoma</vt:lpstr>
      <vt:lpstr>Times New Roman</vt:lpstr>
      <vt:lpstr>Arial</vt:lpstr>
      <vt:lpstr>Office Theme</vt:lpstr>
      <vt:lpstr>Cells Cont</vt:lpstr>
      <vt:lpstr>Review</vt:lpstr>
      <vt:lpstr>Cochannel Interference</vt:lpstr>
      <vt:lpstr>Cell Splitting</vt:lpstr>
      <vt:lpstr>PowerPoint Presentation</vt:lpstr>
      <vt:lpstr>Direction is important</vt:lpstr>
      <vt:lpstr>PowerPoint Presentation</vt:lpstr>
      <vt:lpstr>Sectoring Advantages</vt:lpstr>
      <vt:lpstr>Other Sectoring Methods</vt:lpstr>
      <vt:lpstr>Why would we use this layout?</vt:lpstr>
      <vt:lpstr>Interference Types</vt:lpstr>
      <vt:lpstr>Presentations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 Cont</dc:title>
  <dc:creator>Cronin, Kyle</dc:creator>
  <cp:lastModifiedBy>Cronin, Kyle</cp:lastModifiedBy>
  <cp:revision>40</cp:revision>
  <dcterms:created xsi:type="dcterms:W3CDTF">2015-09-14T03:39:33Z</dcterms:created>
  <dcterms:modified xsi:type="dcterms:W3CDTF">2016-02-08T15:48:31Z</dcterms:modified>
</cp:coreProperties>
</file>