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6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3218-C01B-814F-901B-601FFFCE6F5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DD4E4-7544-B547-8976-B0469B8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7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4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3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4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7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4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2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4E4-7544-B547-8976-B0469B864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C2B0-E60A-2D4F-92FA-6DE3ACEEF1B1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FE9B-696E-9447-95C8-2B5CCE87A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going to talk</a:t>
            </a:r>
          </a:p>
          <a:p>
            <a:r>
              <a:rPr lang="en-US" dirty="0" smtClean="0"/>
              <a:t>I hope no one else is talking</a:t>
            </a:r>
          </a:p>
          <a:p>
            <a:r>
              <a:rPr lang="en-US" dirty="0" smtClean="0"/>
              <a:t>Two Categories based on how we handle collisions</a:t>
            </a:r>
          </a:p>
          <a:p>
            <a:pPr lvl="1"/>
            <a:r>
              <a:rPr lang="en-US" dirty="0" smtClean="0"/>
              <a:t>Random Access</a:t>
            </a:r>
          </a:p>
          <a:p>
            <a:pPr lvl="2"/>
            <a:r>
              <a:rPr lang="en-US" dirty="0" smtClean="0"/>
              <a:t>We collide, everyone waits a random period of time</a:t>
            </a:r>
          </a:p>
          <a:p>
            <a:pPr lvl="2"/>
            <a:r>
              <a:rPr lang="en-US" dirty="0" smtClean="0"/>
              <a:t>Then retransmit</a:t>
            </a:r>
          </a:p>
          <a:p>
            <a:pPr lvl="1"/>
            <a:r>
              <a:rPr lang="en-US" dirty="0" smtClean="0"/>
              <a:t>Collision Resolution</a:t>
            </a:r>
          </a:p>
          <a:p>
            <a:pPr lvl="2"/>
            <a:r>
              <a:rPr lang="en-US" dirty="0" smtClean="0"/>
              <a:t>Extra Rules define when we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in the 1970’s @ University of Hawaii</a:t>
            </a:r>
          </a:p>
          <a:p>
            <a:r>
              <a:rPr lang="en-US" dirty="0" smtClean="0"/>
              <a:t>You transmit a packet when you want</a:t>
            </a:r>
          </a:p>
          <a:p>
            <a:pPr lvl="1"/>
            <a:r>
              <a:rPr lang="en-US" dirty="0" smtClean="0"/>
              <a:t>Each packet must be the same size</a:t>
            </a:r>
          </a:p>
          <a:p>
            <a:pPr lvl="1"/>
            <a:r>
              <a:rPr lang="en-US" dirty="0" smtClean="0"/>
              <a:t>Recipient has to acknowledge the receipt </a:t>
            </a:r>
          </a:p>
          <a:p>
            <a:pPr lvl="1"/>
            <a:r>
              <a:rPr lang="en-US" dirty="0" smtClean="0"/>
              <a:t>No acknowledgement? Wait a random time and send again</a:t>
            </a:r>
          </a:p>
          <a:p>
            <a:r>
              <a:rPr lang="en-US" dirty="0" smtClean="0"/>
              <a:t>Easy to implement, doesn’t scale well</a:t>
            </a:r>
          </a:p>
          <a:p>
            <a:pPr lvl="1"/>
            <a:r>
              <a:rPr lang="en-US" dirty="0" smtClean="0"/>
              <a:t>After too many users, throughput goes way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story, but we sync up first</a:t>
            </a:r>
          </a:p>
          <a:p>
            <a:r>
              <a:rPr lang="en-US" dirty="0" smtClean="0"/>
              <a:t>Once our clocks are synced, we define slots</a:t>
            </a:r>
          </a:p>
          <a:p>
            <a:r>
              <a:rPr lang="en-US" dirty="0" smtClean="0"/>
              <a:t>Each packet must be the same size</a:t>
            </a:r>
          </a:p>
          <a:p>
            <a:r>
              <a:rPr lang="en-US" dirty="0" smtClean="0"/>
              <a:t>Still can transmit when you want, but must be during a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47800" y="1586039"/>
            <a:ext cx="9549276" cy="3392095"/>
            <a:chOff x="533400" y="1447800"/>
            <a:chExt cx="8458200" cy="271303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533400" y="3292475"/>
              <a:ext cx="7620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90600" y="2806700"/>
              <a:ext cx="914400" cy="48577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990600" y="2987675"/>
              <a:ext cx="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1905000" y="2987675"/>
              <a:ext cx="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4115"/>
            <p:cNvGrpSpPr>
              <a:grpSpLocks/>
            </p:cNvGrpSpPr>
            <p:nvPr/>
          </p:nvGrpSpPr>
          <p:grpSpPr bwMode="auto">
            <a:xfrm>
              <a:off x="3124200" y="2201863"/>
              <a:ext cx="3200400" cy="1387475"/>
              <a:chOff x="1968" y="1392"/>
              <a:chExt cx="2016" cy="874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928" y="1771"/>
                <a:ext cx="576" cy="30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2688" y="1392"/>
                <a:ext cx="12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FF"/>
                    </a:solidFill>
                    <a:latin typeface="Times New Roman" pitchFamily="18" charset="0"/>
                  </a:rPr>
                  <a:t>Retransmission</a:t>
                </a:r>
              </a:p>
            </p:txBody>
          </p:sp>
          <p:sp>
            <p:nvSpPr>
              <p:cNvPr id="11" name="Arc 15"/>
              <p:cNvSpPr>
                <a:spLocks/>
              </p:cNvSpPr>
              <p:nvPr/>
            </p:nvSpPr>
            <p:spPr bwMode="auto">
              <a:xfrm>
                <a:off x="1968" y="1498"/>
                <a:ext cx="960" cy="211"/>
              </a:xfrm>
              <a:custGeom>
                <a:avLst/>
                <a:gdLst>
                  <a:gd name="T0" fmla="*/ 0 w 43200"/>
                  <a:gd name="T1" fmla="*/ 0 h 22706"/>
                  <a:gd name="T2" fmla="*/ 0 w 43200"/>
                  <a:gd name="T3" fmla="*/ 0 h 22706"/>
                  <a:gd name="T4" fmla="*/ 0 w 43200"/>
                  <a:gd name="T5" fmla="*/ 0 h 2270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06"/>
                  <a:gd name="T11" fmla="*/ 43200 w 43200"/>
                  <a:gd name="T12" fmla="*/ 22706 h 22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06" fill="none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06" stroke="0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8" y="22705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>
                <a:off x="2928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>
                <a:off x="3504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116"/>
            <p:cNvGrpSpPr>
              <a:grpSpLocks/>
            </p:cNvGrpSpPr>
            <p:nvPr/>
          </p:nvGrpSpPr>
          <p:grpSpPr bwMode="auto">
            <a:xfrm>
              <a:off x="2971800" y="1987550"/>
              <a:ext cx="5334000" cy="1600200"/>
              <a:chOff x="1872" y="1258"/>
              <a:chExt cx="3360" cy="1008"/>
            </a:xfrm>
          </p:grpSpPr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032" y="1392"/>
                <a:ext cx="1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FF"/>
                    </a:solidFill>
                    <a:latin typeface="Times New Roman" pitchFamily="18" charset="0"/>
                  </a:rPr>
                  <a:t>Retransmission</a:t>
                </a:r>
              </a:p>
            </p:txBody>
          </p:sp>
          <p:sp>
            <p:nvSpPr>
              <p:cNvPr id="16" name="Arc 16"/>
              <p:cNvSpPr>
                <a:spLocks/>
              </p:cNvSpPr>
              <p:nvPr/>
            </p:nvSpPr>
            <p:spPr bwMode="auto">
              <a:xfrm>
                <a:off x="1872" y="1258"/>
                <a:ext cx="2208" cy="480"/>
              </a:xfrm>
              <a:custGeom>
                <a:avLst/>
                <a:gdLst>
                  <a:gd name="T0" fmla="*/ 0 w 43200"/>
                  <a:gd name="T1" fmla="*/ 0 h 23736"/>
                  <a:gd name="T2" fmla="*/ 0 w 43200"/>
                  <a:gd name="T3" fmla="*/ 0 h 23736"/>
                  <a:gd name="T4" fmla="*/ 0 w 43200"/>
                  <a:gd name="T5" fmla="*/ 0 h 2373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36"/>
                  <a:gd name="T11" fmla="*/ 43200 w 43200"/>
                  <a:gd name="T12" fmla="*/ 23736 h 23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36" fill="none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313"/>
                      <a:pt x="43164" y="23026"/>
                      <a:pt x="43094" y="23736"/>
                    </a:cubicBezTo>
                  </a:path>
                  <a:path w="43200" h="23736" stroke="0" extrusionOk="0">
                    <a:moveTo>
                      <a:pt x="28" y="22705"/>
                    </a:moveTo>
                    <a:cubicBezTo>
                      <a:pt x="9" y="22337"/>
                      <a:pt x="0" y="219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313"/>
                      <a:pt x="43164" y="23026"/>
                      <a:pt x="43094" y="23736"/>
                    </a:cubicBezTo>
                    <a:lnTo>
                      <a:pt x="21600" y="21600"/>
                    </a:lnTo>
                    <a:lnTo>
                      <a:pt x="28" y="22705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4080" y="1775"/>
                <a:ext cx="576" cy="30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4080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4656" y="18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990600" y="3444875"/>
              <a:ext cx="9144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1524000" y="3763963"/>
              <a:ext cx="762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3333CC"/>
                  </a:solidFill>
                  <a:latin typeface="Times New Roman" pitchFamily="18" charset="0"/>
                </a:rPr>
                <a:t>Slot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flipH="1" flipV="1">
              <a:off x="1524000" y="3521075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4117"/>
            <p:cNvGrpSpPr>
              <a:grpSpLocks/>
            </p:cNvGrpSpPr>
            <p:nvPr/>
          </p:nvGrpSpPr>
          <p:grpSpPr bwMode="auto">
            <a:xfrm>
              <a:off x="1905000" y="3444875"/>
              <a:ext cx="914400" cy="304800"/>
              <a:chOff x="1200" y="2170"/>
              <a:chExt cx="576" cy="192"/>
            </a:xfrm>
          </p:grpSpPr>
          <p:sp>
            <p:nvSpPr>
              <p:cNvPr id="24" name="Line 33"/>
              <p:cNvSpPr>
                <a:spLocks noChangeShapeType="1"/>
              </p:cNvSpPr>
              <p:nvPr/>
            </p:nvSpPr>
            <p:spPr bwMode="auto">
              <a:xfrm>
                <a:off x="1200" y="217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 flipV="1">
                <a:off x="1248" y="2218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533400" y="1447800"/>
              <a:ext cx="1524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3333CC"/>
                  </a:solidFill>
                  <a:latin typeface="Times New Roman" pitchFamily="18" charset="0"/>
                </a:rPr>
                <a:t>Node 1 Packet</a:t>
              </a:r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1143000" y="2057400"/>
              <a:ext cx="0" cy="685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160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3333CC"/>
                  </a:solidFill>
                  <a:latin typeface="Times New Roman" pitchFamily="18" charset="0"/>
                </a:rPr>
                <a:t>Collision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819400" y="3368675"/>
              <a:ext cx="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3733800" y="3063875"/>
              <a:ext cx="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819400" y="2868613"/>
              <a:ext cx="914400" cy="425450"/>
            </a:xfrm>
            <a:prstGeom prst="rect">
              <a:avLst/>
            </a:prstGeom>
            <a:solidFill>
              <a:srgbClr val="0AF620">
                <a:alpha val="49803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CC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2" name="TextBox 39"/>
            <p:cNvSpPr txBox="1">
              <a:spLocks noChangeArrowheads="1"/>
            </p:cNvSpPr>
            <p:nvPr/>
          </p:nvSpPr>
          <p:spPr bwMode="auto">
            <a:xfrm>
              <a:off x="4876800" y="1600200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752600" y="23622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3333CC"/>
                  </a:solidFill>
                  <a:latin typeface="Times New Roman" pitchFamily="18" charset="0"/>
                </a:rPr>
                <a:t>No transmission</a:t>
              </a:r>
            </a:p>
          </p:txBody>
        </p:sp>
        <p:grpSp>
          <p:nvGrpSpPr>
            <p:cNvPr id="34" name="Group 38"/>
            <p:cNvGrpSpPr>
              <a:grpSpLocks/>
            </p:cNvGrpSpPr>
            <p:nvPr/>
          </p:nvGrpSpPr>
          <p:grpSpPr bwMode="auto">
            <a:xfrm>
              <a:off x="2362200" y="1676400"/>
              <a:ext cx="1600200" cy="1692275"/>
              <a:chOff x="2057400" y="1676400"/>
              <a:chExt cx="1600200" cy="1692275"/>
            </a:xfrm>
          </p:grpSpPr>
          <p:sp>
            <p:nvSpPr>
              <p:cNvPr id="35" name="AutoShape 11"/>
              <p:cNvSpPr>
                <a:spLocks noChangeArrowheads="1"/>
              </p:cNvSpPr>
              <p:nvPr/>
            </p:nvSpPr>
            <p:spPr bwMode="auto">
              <a:xfrm>
                <a:off x="2590800" y="2911475"/>
                <a:ext cx="381000" cy="457200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2057400" y="1676400"/>
                <a:ext cx="16002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3333CC"/>
                    </a:solidFill>
                    <a:latin typeface="Times New Roman" pitchFamily="18" charset="0"/>
                  </a:rPr>
                  <a:t>Nodes 2 &amp; 3 Packets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>
                <a:off x="2590800" y="2286000"/>
                <a:ext cx="152400" cy="685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8077200" y="3048000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3333CC"/>
                  </a:solidFill>
                  <a:latin typeface="Times New Roman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19"/>
          <p:cNvGrpSpPr>
            <a:grpSpLocks/>
          </p:cNvGrpSpPr>
          <p:nvPr/>
        </p:nvGrpSpPr>
        <p:grpSpPr bwMode="auto">
          <a:xfrm>
            <a:off x="2722689" y="910860"/>
            <a:ext cx="6529388" cy="4886325"/>
            <a:chOff x="716" y="900"/>
            <a:chExt cx="4113" cy="307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08" y="2064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Slotted Aloha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824" y="2784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Aloha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76" y="3600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248" y="1632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248" y="2544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36" y="1401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0.368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44" y="2304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0.184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48" y="3648"/>
              <a:ext cx="10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</a:rPr>
                <a:t>G </a:t>
              </a: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(=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</a:rPr>
                <a:t>gT</a:t>
              </a: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endParaRPr lang="en-US" altLang="en-US" sz="2800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-5400000">
              <a:off x="89" y="2211"/>
              <a:ext cx="15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Throughput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4" name="Freeform 2054"/>
            <p:cNvSpPr>
              <a:spLocks/>
            </p:cNvSpPr>
            <p:nvPr/>
          </p:nvSpPr>
          <p:spPr bwMode="auto">
            <a:xfrm>
              <a:off x="1248" y="1632"/>
              <a:ext cx="3532" cy="1836"/>
            </a:xfrm>
            <a:custGeom>
              <a:avLst/>
              <a:gdLst>
                <a:gd name="T0" fmla="*/ 0 w 14132"/>
                <a:gd name="T1" fmla="*/ 0 h 7343"/>
                <a:gd name="T2" fmla="*/ 0 w 14132"/>
                <a:gd name="T3" fmla="*/ 0 h 7343"/>
                <a:gd name="T4" fmla="*/ 0 w 14132"/>
                <a:gd name="T5" fmla="*/ 0 h 7343"/>
                <a:gd name="T6" fmla="*/ 0 w 14132"/>
                <a:gd name="T7" fmla="*/ 0 h 7343"/>
                <a:gd name="T8" fmla="*/ 0 w 14132"/>
                <a:gd name="T9" fmla="*/ 0 h 7343"/>
                <a:gd name="T10" fmla="*/ 0 w 14132"/>
                <a:gd name="T11" fmla="*/ 0 h 7343"/>
                <a:gd name="T12" fmla="*/ 0 w 14132"/>
                <a:gd name="T13" fmla="*/ 0 h 7343"/>
                <a:gd name="T14" fmla="*/ 0 w 14132"/>
                <a:gd name="T15" fmla="*/ 0 h 7343"/>
                <a:gd name="T16" fmla="*/ 0 w 14132"/>
                <a:gd name="T17" fmla="*/ 0 h 7343"/>
                <a:gd name="T18" fmla="*/ 0 w 14132"/>
                <a:gd name="T19" fmla="*/ 0 h 7343"/>
                <a:gd name="T20" fmla="*/ 0 w 14132"/>
                <a:gd name="T21" fmla="*/ 0 h 7343"/>
                <a:gd name="T22" fmla="*/ 0 w 14132"/>
                <a:gd name="T23" fmla="*/ 0 h 7343"/>
                <a:gd name="T24" fmla="*/ 0 w 14132"/>
                <a:gd name="T25" fmla="*/ 0 h 7343"/>
                <a:gd name="T26" fmla="*/ 0 w 14132"/>
                <a:gd name="T27" fmla="*/ 0 h 7343"/>
                <a:gd name="T28" fmla="*/ 0 w 14132"/>
                <a:gd name="T29" fmla="*/ 0 h 7343"/>
                <a:gd name="T30" fmla="*/ 0 w 14132"/>
                <a:gd name="T31" fmla="*/ 0 h 7343"/>
                <a:gd name="T32" fmla="*/ 0 w 14132"/>
                <a:gd name="T33" fmla="*/ 0 h 7343"/>
                <a:gd name="T34" fmla="*/ 0 w 14132"/>
                <a:gd name="T35" fmla="*/ 0 h 7343"/>
                <a:gd name="T36" fmla="*/ 0 w 14132"/>
                <a:gd name="T37" fmla="*/ 0 h 7343"/>
                <a:gd name="T38" fmla="*/ 0 w 14132"/>
                <a:gd name="T39" fmla="*/ 0 h 7343"/>
                <a:gd name="T40" fmla="*/ 0 w 14132"/>
                <a:gd name="T41" fmla="*/ 0 h 7343"/>
                <a:gd name="T42" fmla="*/ 0 w 14132"/>
                <a:gd name="T43" fmla="*/ 0 h 7343"/>
                <a:gd name="T44" fmla="*/ 0 w 14132"/>
                <a:gd name="T45" fmla="*/ 0 h 7343"/>
                <a:gd name="T46" fmla="*/ 0 w 14132"/>
                <a:gd name="T47" fmla="*/ 0 h 7343"/>
                <a:gd name="T48" fmla="*/ 0 w 14132"/>
                <a:gd name="T49" fmla="*/ 0 h 7343"/>
                <a:gd name="T50" fmla="*/ 0 w 14132"/>
                <a:gd name="T51" fmla="*/ 0 h 7343"/>
                <a:gd name="T52" fmla="*/ 0 w 14132"/>
                <a:gd name="T53" fmla="*/ 0 h 7343"/>
                <a:gd name="T54" fmla="*/ 0 w 14132"/>
                <a:gd name="T55" fmla="*/ 0 h 7343"/>
                <a:gd name="T56" fmla="*/ 0 w 14132"/>
                <a:gd name="T57" fmla="*/ 0 h 7343"/>
                <a:gd name="T58" fmla="*/ 0 w 14132"/>
                <a:gd name="T59" fmla="*/ 0 h 7343"/>
                <a:gd name="T60" fmla="*/ 0 w 14132"/>
                <a:gd name="T61" fmla="*/ 0 h 7343"/>
                <a:gd name="T62" fmla="*/ 0 w 14132"/>
                <a:gd name="T63" fmla="*/ 0 h 7343"/>
                <a:gd name="T64" fmla="*/ 0 w 14132"/>
                <a:gd name="T65" fmla="*/ 0 h 7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32"/>
                <a:gd name="T100" fmla="*/ 0 h 7343"/>
                <a:gd name="T101" fmla="*/ 14132 w 14132"/>
                <a:gd name="T102" fmla="*/ 7343 h 7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32" h="7343">
                  <a:moveTo>
                    <a:pt x="14132" y="7289"/>
                  </a:moveTo>
                  <a:lnTo>
                    <a:pt x="13848" y="7281"/>
                  </a:lnTo>
                  <a:lnTo>
                    <a:pt x="13530" y="7270"/>
                  </a:lnTo>
                  <a:lnTo>
                    <a:pt x="13245" y="7260"/>
                  </a:lnTo>
                  <a:lnTo>
                    <a:pt x="12955" y="7246"/>
                  </a:lnTo>
                  <a:lnTo>
                    <a:pt x="12667" y="7233"/>
                  </a:lnTo>
                  <a:lnTo>
                    <a:pt x="12353" y="7215"/>
                  </a:lnTo>
                  <a:lnTo>
                    <a:pt x="12080" y="7196"/>
                  </a:lnTo>
                  <a:lnTo>
                    <a:pt x="11776" y="7174"/>
                  </a:lnTo>
                  <a:lnTo>
                    <a:pt x="11484" y="7147"/>
                  </a:lnTo>
                  <a:lnTo>
                    <a:pt x="11190" y="7118"/>
                  </a:lnTo>
                  <a:lnTo>
                    <a:pt x="10886" y="7084"/>
                  </a:lnTo>
                  <a:lnTo>
                    <a:pt x="10599" y="7046"/>
                  </a:lnTo>
                  <a:lnTo>
                    <a:pt x="10298" y="7001"/>
                  </a:lnTo>
                  <a:lnTo>
                    <a:pt x="10014" y="6952"/>
                  </a:lnTo>
                  <a:lnTo>
                    <a:pt x="9711" y="6892"/>
                  </a:lnTo>
                  <a:lnTo>
                    <a:pt x="9421" y="6829"/>
                  </a:lnTo>
                  <a:lnTo>
                    <a:pt x="9129" y="6755"/>
                  </a:lnTo>
                  <a:lnTo>
                    <a:pt x="8844" y="6673"/>
                  </a:lnTo>
                  <a:lnTo>
                    <a:pt x="8525" y="6570"/>
                  </a:lnTo>
                  <a:lnTo>
                    <a:pt x="8244" y="6467"/>
                  </a:lnTo>
                  <a:lnTo>
                    <a:pt x="7944" y="6342"/>
                  </a:lnTo>
                  <a:lnTo>
                    <a:pt x="7641" y="6200"/>
                  </a:lnTo>
                  <a:lnTo>
                    <a:pt x="7347" y="6046"/>
                  </a:lnTo>
                  <a:lnTo>
                    <a:pt x="7065" y="5881"/>
                  </a:lnTo>
                  <a:lnTo>
                    <a:pt x="6765" y="5683"/>
                  </a:lnTo>
                  <a:lnTo>
                    <a:pt x="6465" y="5462"/>
                  </a:lnTo>
                  <a:lnTo>
                    <a:pt x="6186" y="5236"/>
                  </a:lnTo>
                  <a:lnTo>
                    <a:pt x="5888" y="4970"/>
                  </a:lnTo>
                  <a:lnTo>
                    <a:pt x="5593" y="4679"/>
                  </a:lnTo>
                  <a:lnTo>
                    <a:pt x="5289" y="4349"/>
                  </a:lnTo>
                  <a:lnTo>
                    <a:pt x="5011" y="4024"/>
                  </a:lnTo>
                  <a:lnTo>
                    <a:pt x="4711" y="3645"/>
                  </a:lnTo>
                  <a:lnTo>
                    <a:pt x="4427" y="3262"/>
                  </a:lnTo>
                  <a:lnTo>
                    <a:pt x="4108" y="2808"/>
                  </a:lnTo>
                  <a:lnTo>
                    <a:pt x="3840" y="2409"/>
                  </a:lnTo>
                  <a:lnTo>
                    <a:pt x="3533" y="1940"/>
                  </a:lnTo>
                  <a:lnTo>
                    <a:pt x="3240" y="1494"/>
                  </a:lnTo>
                  <a:lnTo>
                    <a:pt x="2935" y="1047"/>
                  </a:lnTo>
                  <a:lnTo>
                    <a:pt x="2665" y="680"/>
                  </a:lnTo>
                  <a:lnTo>
                    <a:pt x="2356" y="328"/>
                  </a:lnTo>
                  <a:lnTo>
                    <a:pt x="2206" y="193"/>
                  </a:lnTo>
                  <a:lnTo>
                    <a:pt x="2058" y="90"/>
                  </a:lnTo>
                  <a:lnTo>
                    <a:pt x="1909" y="22"/>
                  </a:lnTo>
                  <a:lnTo>
                    <a:pt x="1758" y="0"/>
                  </a:lnTo>
                  <a:lnTo>
                    <a:pt x="1613" y="29"/>
                  </a:lnTo>
                  <a:lnTo>
                    <a:pt x="1469" y="118"/>
                  </a:lnTo>
                  <a:lnTo>
                    <a:pt x="1323" y="273"/>
                  </a:lnTo>
                  <a:lnTo>
                    <a:pt x="1251" y="382"/>
                  </a:lnTo>
                  <a:lnTo>
                    <a:pt x="1177" y="511"/>
                  </a:lnTo>
                  <a:lnTo>
                    <a:pt x="1105" y="663"/>
                  </a:lnTo>
                  <a:lnTo>
                    <a:pt x="1032" y="841"/>
                  </a:lnTo>
                  <a:lnTo>
                    <a:pt x="959" y="1046"/>
                  </a:lnTo>
                  <a:lnTo>
                    <a:pt x="886" y="1278"/>
                  </a:lnTo>
                  <a:lnTo>
                    <a:pt x="810" y="1554"/>
                  </a:lnTo>
                  <a:lnTo>
                    <a:pt x="735" y="1866"/>
                  </a:lnTo>
                  <a:lnTo>
                    <a:pt x="659" y="2216"/>
                  </a:lnTo>
                  <a:lnTo>
                    <a:pt x="583" y="2607"/>
                  </a:lnTo>
                  <a:lnTo>
                    <a:pt x="507" y="3039"/>
                  </a:lnTo>
                  <a:lnTo>
                    <a:pt x="433" y="3518"/>
                  </a:lnTo>
                  <a:lnTo>
                    <a:pt x="357" y="4046"/>
                  </a:lnTo>
                  <a:lnTo>
                    <a:pt x="282" y="4629"/>
                  </a:lnTo>
                  <a:lnTo>
                    <a:pt x="211" y="5224"/>
                  </a:lnTo>
                  <a:lnTo>
                    <a:pt x="141" y="5873"/>
                  </a:lnTo>
                  <a:lnTo>
                    <a:pt x="70" y="6578"/>
                  </a:lnTo>
                  <a:lnTo>
                    <a:pt x="0" y="7343"/>
                  </a:lnTo>
                </a:path>
              </a:pathLst>
            </a:custGeom>
            <a:noFill/>
            <a:ln w="26988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55"/>
            <p:cNvSpPr>
              <a:spLocks/>
            </p:cNvSpPr>
            <p:nvPr/>
          </p:nvSpPr>
          <p:spPr bwMode="auto">
            <a:xfrm>
              <a:off x="1258" y="2561"/>
              <a:ext cx="3532" cy="918"/>
            </a:xfrm>
            <a:custGeom>
              <a:avLst/>
              <a:gdLst>
                <a:gd name="T0" fmla="*/ 0 w 14132"/>
                <a:gd name="T1" fmla="*/ 0 h 3672"/>
                <a:gd name="T2" fmla="*/ 0 w 14132"/>
                <a:gd name="T3" fmla="*/ 0 h 3672"/>
                <a:gd name="T4" fmla="*/ 0 w 14132"/>
                <a:gd name="T5" fmla="*/ 0 h 3672"/>
                <a:gd name="T6" fmla="*/ 0 w 14132"/>
                <a:gd name="T7" fmla="*/ 0 h 3672"/>
                <a:gd name="T8" fmla="*/ 0 w 14132"/>
                <a:gd name="T9" fmla="*/ 0 h 3672"/>
                <a:gd name="T10" fmla="*/ 0 w 14132"/>
                <a:gd name="T11" fmla="*/ 0 h 3672"/>
                <a:gd name="T12" fmla="*/ 0 w 14132"/>
                <a:gd name="T13" fmla="*/ 0 h 3672"/>
                <a:gd name="T14" fmla="*/ 0 w 14132"/>
                <a:gd name="T15" fmla="*/ 0 h 3672"/>
                <a:gd name="T16" fmla="*/ 0 w 14132"/>
                <a:gd name="T17" fmla="*/ 0 h 3672"/>
                <a:gd name="T18" fmla="*/ 0 w 14132"/>
                <a:gd name="T19" fmla="*/ 0 h 3672"/>
                <a:gd name="T20" fmla="*/ 0 w 14132"/>
                <a:gd name="T21" fmla="*/ 0 h 3672"/>
                <a:gd name="T22" fmla="*/ 0 w 14132"/>
                <a:gd name="T23" fmla="*/ 0 h 3672"/>
                <a:gd name="T24" fmla="*/ 0 w 14132"/>
                <a:gd name="T25" fmla="*/ 0 h 3672"/>
                <a:gd name="T26" fmla="*/ 0 w 14132"/>
                <a:gd name="T27" fmla="*/ 0 h 3672"/>
                <a:gd name="T28" fmla="*/ 0 w 14132"/>
                <a:gd name="T29" fmla="*/ 0 h 3672"/>
                <a:gd name="T30" fmla="*/ 0 w 14132"/>
                <a:gd name="T31" fmla="*/ 0 h 3672"/>
                <a:gd name="T32" fmla="*/ 0 w 14132"/>
                <a:gd name="T33" fmla="*/ 0 h 3672"/>
                <a:gd name="T34" fmla="*/ 0 w 14132"/>
                <a:gd name="T35" fmla="*/ 0 h 3672"/>
                <a:gd name="T36" fmla="*/ 0 w 14132"/>
                <a:gd name="T37" fmla="*/ 0 h 3672"/>
                <a:gd name="T38" fmla="*/ 0 w 14132"/>
                <a:gd name="T39" fmla="*/ 0 h 3672"/>
                <a:gd name="T40" fmla="*/ 0 w 14132"/>
                <a:gd name="T41" fmla="*/ 0 h 3672"/>
                <a:gd name="T42" fmla="*/ 0 w 14132"/>
                <a:gd name="T43" fmla="*/ 0 h 3672"/>
                <a:gd name="T44" fmla="*/ 0 w 14132"/>
                <a:gd name="T45" fmla="*/ 0 h 3672"/>
                <a:gd name="T46" fmla="*/ 0 w 14132"/>
                <a:gd name="T47" fmla="*/ 0 h 3672"/>
                <a:gd name="T48" fmla="*/ 0 w 14132"/>
                <a:gd name="T49" fmla="*/ 0 h 3672"/>
                <a:gd name="T50" fmla="*/ 0 w 14132"/>
                <a:gd name="T51" fmla="*/ 0 h 3672"/>
                <a:gd name="T52" fmla="*/ 0 w 14132"/>
                <a:gd name="T53" fmla="*/ 0 h 3672"/>
                <a:gd name="T54" fmla="*/ 0 w 14132"/>
                <a:gd name="T55" fmla="*/ 0 h 3672"/>
                <a:gd name="T56" fmla="*/ 0 w 14132"/>
                <a:gd name="T57" fmla="*/ 0 h 3672"/>
                <a:gd name="T58" fmla="*/ 0 w 14132"/>
                <a:gd name="T59" fmla="*/ 0 h 3672"/>
                <a:gd name="T60" fmla="*/ 0 w 14132"/>
                <a:gd name="T61" fmla="*/ 0 h 3672"/>
                <a:gd name="T62" fmla="*/ 0 w 14132"/>
                <a:gd name="T63" fmla="*/ 0 h 3672"/>
                <a:gd name="T64" fmla="*/ 0 w 14132"/>
                <a:gd name="T65" fmla="*/ 0 h 3672"/>
                <a:gd name="T66" fmla="*/ 0 w 14132"/>
                <a:gd name="T67" fmla="*/ 0 h 3672"/>
                <a:gd name="T68" fmla="*/ 0 w 14132"/>
                <a:gd name="T69" fmla="*/ 0 h 36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32"/>
                <a:gd name="T106" fmla="*/ 0 h 3672"/>
                <a:gd name="T107" fmla="*/ 14132 w 14132"/>
                <a:gd name="T108" fmla="*/ 3672 h 36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32" h="3672">
                  <a:moveTo>
                    <a:pt x="14132" y="3672"/>
                  </a:moveTo>
                  <a:lnTo>
                    <a:pt x="13848" y="3672"/>
                  </a:lnTo>
                  <a:lnTo>
                    <a:pt x="13530" y="3672"/>
                  </a:lnTo>
                  <a:lnTo>
                    <a:pt x="13245" y="3672"/>
                  </a:lnTo>
                  <a:lnTo>
                    <a:pt x="12955" y="3672"/>
                  </a:lnTo>
                  <a:lnTo>
                    <a:pt x="12667" y="3672"/>
                  </a:lnTo>
                  <a:lnTo>
                    <a:pt x="12353" y="3672"/>
                  </a:lnTo>
                  <a:lnTo>
                    <a:pt x="12080" y="3672"/>
                  </a:lnTo>
                  <a:lnTo>
                    <a:pt x="11776" y="3672"/>
                  </a:lnTo>
                  <a:lnTo>
                    <a:pt x="11484" y="3672"/>
                  </a:lnTo>
                  <a:lnTo>
                    <a:pt x="11190" y="3672"/>
                  </a:lnTo>
                  <a:lnTo>
                    <a:pt x="10886" y="3670"/>
                  </a:lnTo>
                  <a:lnTo>
                    <a:pt x="10599" y="3670"/>
                  </a:lnTo>
                  <a:lnTo>
                    <a:pt x="10298" y="3670"/>
                  </a:lnTo>
                  <a:lnTo>
                    <a:pt x="10014" y="3670"/>
                  </a:lnTo>
                  <a:lnTo>
                    <a:pt x="9711" y="3670"/>
                  </a:lnTo>
                  <a:lnTo>
                    <a:pt x="9421" y="3669"/>
                  </a:lnTo>
                  <a:lnTo>
                    <a:pt x="9129" y="3668"/>
                  </a:lnTo>
                  <a:lnTo>
                    <a:pt x="8844" y="3668"/>
                  </a:lnTo>
                  <a:lnTo>
                    <a:pt x="8525" y="3665"/>
                  </a:lnTo>
                  <a:lnTo>
                    <a:pt x="8244" y="3664"/>
                  </a:lnTo>
                  <a:lnTo>
                    <a:pt x="7944" y="3660"/>
                  </a:lnTo>
                  <a:lnTo>
                    <a:pt x="7641" y="3656"/>
                  </a:lnTo>
                  <a:lnTo>
                    <a:pt x="7347" y="3652"/>
                  </a:lnTo>
                  <a:lnTo>
                    <a:pt x="7065" y="3645"/>
                  </a:lnTo>
                  <a:lnTo>
                    <a:pt x="6765" y="3636"/>
                  </a:lnTo>
                  <a:lnTo>
                    <a:pt x="6465" y="3623"/>
                  </a:lnTo>
                  <a:lnTo>
                    <a:pt x="6186" y="3608"/>
                  </a:lnTo>
                  <a:lnTo>
                    <a:pt x="5888" y="3587"/>
                  </a:lnTo>
                  <a:lnTo>
                    <a:pt x="5593" y="3559"/>
                  </a:lnTo>
                  <a:lnTo>
                    <a:pt x="5289" y="3521"/>
                  </a:lnTo>
                  <a:lnTo>
                    <a:pt x="5011" y="3478"/>
                  </a:lnTo>
                  <a:lnTo>
                    <a:pt x="4711" y="3414"/>
                  </a:lnTo>
                  <a:lnTo>
                    <a:pt x="4427" y="3339"/>
                  </a:lnTo>
                  <a:lnTo>
                    <a:pt x="4108" y="3228"/>
                  </a:lnTo>
                  <a:lnTo>
                    <a:pt x="3840" y="3110"/>
                  </a:lnTo>
                  <a:lnTo>
                    <a:pt x="3687" y="3031"/>
                  </a:lnTo>
                  <a:lnTo>
                    <a:pt x="3533" y="2940"/>
                  </a:lnTo>
                  <a:lnTo>
                    <a:pt x="3240" y="2737"/>
                  </a:lnTo>
                  <a:lnTo>
                    <a:pt x="3087" y="2614"/>
                  </a:lnTo>
                  <a:lnTo>
                    <a:pt x="2935" y="2477"/>
                  </a:lnTo>
                  <a:lnTo>
                    <a:pt x="2665" y="2198"/>
                  </a:lnTo>
                  <a:lnTo>
                    <a:pt x="2510" y="2017"/>
                  </a:lnTo>
                  <a:lnTo>
                    <a:pt x="2356" y="1823"/>
                  </a:lnTo>
                  <a:lnTo>
                    <a:pt x="2058" y="1409"/>
                  </a:lnTo>
                  <a:lnTo>
                    <a:pt x="1758" y="958"/>
                  </a:lnTo>
                  <a:lnTo>
                    <a:pt x="1469" y="525"/>
                  </a:lnTo>
                  <a:lnTo>
                    <a:pt x="1323" y="329"/>
                  </a:lnTo>
                  <a:lnTo>
                    <a:pt x="1177" y="164"/>
                  </a:lnTo>
                  <a:lnTo>
                    <a:pt x="1105" y="98"/>
                  </a:lnTo>
                  <a:lnTo>
                    <a:pt x="1032" y="47"/>
                  </a:lnTo>
                  <a:lnTo>
                    <a:pt x="959" y="14"/>
                  </a:lnTo>
                  <a:lnTo>
                    <a:pt x="886" y="0"/>
                  </a:lnTo>
                  <a:lnTo>
                    <a:pt x="810" y="14"/>
                  </a:lnTo>
                  <a:lnTo>
                    <a:pt x="735" y="58"/>
                  </a:lnTo>
                  <a:lnTo>
                    <a:pt x="697" y="94"/>
                  </a:lnTo>
                  <a:lnTo>
                    <a:pt x="659" y="140"/>
                  </a:lnTo>
                  <a:lnTo>
                    <a:pt x="621" y="198"/>
                  </a:lnTo>
                  <a:lnTo>
                    <a:pt x="583" y="267"/>
                  </a:lnTo>
                  <a:lnTo>
                    <a:pt x="507" y="443"/>
                  </a:lnTo>
                  <a:lnTo>
                    <a:pt x="470" y="552"/>
                  </a:lnTo>
                  <a:lnTo>
                    <a:pt x="433" y="678"/>
                  </a:lnTo>
                  <a:lnTo>
                    <a:pt x="395" y="819"/>
                  </a:lnTo>
                  <a:lnTo>
                    <a:pt x="357" y="979"/>
                  </a:lnTo>
                  <a:lnTo>
                    <a:pt x="319" y="1159"/>
                  </a:lnTo>
                  <a:lnTo>
                    <a:pt x="282" y="1358"/>
                  </a:lnTo>
                  <a:lnTo>
                    <a:pt x="211" y="1792"/>
                  </a:lnTo>
                  <a:lnTo>
                    <a:pt x="141" y="2315"/>
                  </a:lnTo>
                  <a:lnTo>
                    <a:pt x="70" y="2937"/>
                  </a:lnTo>
                  <a:lnTo>
                    <a:pt x="0" y="3672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056"/>
            <p:cNvSpPr>
              <a:spLocks noChangeShapeType="1"/>
            </p:cNvSpPr>
            <p:nvPr/>
          </p:nvSpPr>
          <p:spPr bwMode="auto">
            <a:xfrm flipV="1">
              <a:off x="4790" y="984"/>
              <a:ext cx="1" cy="249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57"/>
            <p:cNvSpPr>
              <a:spLocks noChangeShapeType="1"/>
            </p:cNvSpPr>
            <p:nvPr/>
          </p:nvSpPr>
          <p:spPr bwMode="auto">
            <a:xfrm>
              <a:off x="1258" y="984"/>
              <a:ext cx="3532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58"/>
            <p:cNvSpPr>
              <a:spLocks noChangeShapeType="1"/>
            </p:cNvSpPr>
            <p:nvPr/>
          </p:nvSpPr>
          <p:spPr bwMode="auto">
            <a:xfrm flipV="1">
              <a:off x="4790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59"/>
            <p:cNvSpPr>
              <a:spLocks noChangeShapeType="1"/>
            </p:cNvSpPr>
            <p:nvPr/>
          </p:nvSpPr>
          <p:spPr bwMode="auto">
            <a:xfrm flipV="1">
              <a:off x="461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60"/>
            <p:cNvSpPr>
              <a:spLocks noChangeShapeType="1"/>
            </p:cNvSpPr>
            <p:nvPr/>
          </p:nvSpPr>
          <p:spPr bwMode="auto">
            <a:xfrm flipV="1">
              <a:off x="443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61"/>
            <p:cNvSpPr>
              <a:spLocks noChangeShapeType="1"/>
            </p:cNvSpPr>
            <p:nvPr/>
          </p:nvSpPr>
          <p:spPr bwMode="auto">
            <a:xfrm flipV="1">
              <a:off x="4260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62"/>
            <p:cNvSpPr>
              <a:spLocks noChangeShapeType="1"/>
            </p:cNvSpPr>
            <p:nvPr/>
          </p:nvSpPr>
          <p:spPr bwMode="auto">
            <a:xfrm flipV="1">
              <a:off x="408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63"/>
            <p:cNvSpPr>
              <a:spLocks noChangeShapeType="1"/>
            </p:cNvSpPr>
            <p:nvPr/>
          </p:nvSpPr>
          <p:spPr bwMode="auto">
            <a:xfrm flipV="1">
              <a:off x="3907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64"/>
            <p:cNvSpPr>
              <a:spLocks noChangeShapeType="1"/>
            </p:cNvSpPr>
            <p:nvPr/>
          </p:nvSpPr>
          <p:spPr bwMode="auto">
            <a:xfrm flipV="1">
              <a:off x="373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65"/>
            <p:cNvSpPr>
              <a:spLocks noChangeShapeType="1"/>
            </p:cNvSpPr>
            <p:nvPr/>
          </p:nvSpPr>
          <p:spPr bwMode="auto">
            <a:xfrm flipV="1">
              <a:off x="355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66"/>
            <p:cNvSpPr>
              <a:spLocks noChangeShapeType="1"/>
            </p:cNvSpPr>
            <p:nvPr/>
          </p:nvSpPr>
          <p:spPr bwMode="auto">
            <a:xfrm flipV="1">
              <a:off x="337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67"/>
            <p:cNvSpPr>
              <a:spLocks noChangeShapeType="1"/>
            </p:cNvSpPr>
            <p:nvPr/>
          </p:nvSpPr>
          <p:spPr bwMode="auto">
            <a:xfrm flipV="1">
              <a:off x="320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68"/>
            <p:cNvSpPr>
              <a:spLocks noChangeShapeType="1"/>
            </p:cNvSpPr>
            <p:nvPr/>
          </p:nvSpPr>
          <p:spPr bwMode="auto">
            <a:xfrm flipV="1">
              <a:off x="3024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69"/>
            <p:cNvSpPr>
              <a:spLocks noChangeShapeType="1"/>
            </p:cNvSpPr>
            <p:nvPr/>
          </p:nvSpPr>
          <p:spPr bwMode="auto">
            <a:xfrm flipV="1">
              <a:off x="284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070"/>
            <p:cNvSpPr>
              <a:spLocks noChangeShapeType="1"/>
            </p:cNvSpPr>
            <p:nvPr/>
          </p:nvSpPr>
          <p:spPr bwMode="auto">
            <a:xfrm flipV="1">
              <a:off x="267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071"/>
            <p:cNvSpPr>
              <a:spLocks noChangeShapeType="1"/>
            </p:cNvSpPr>
            <p:nvPr/>
          </p:nvSpPr>
          <p:spPr bwMode="auto">
            <a:xfrm flipV="1">
              <a:off x="249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72"/>
            <p:cNvSpPr>
              <a:spLocks noChangeShapeType="1"/>
            </p:cNvSpPr>
            <p:nvPr/>
          </p:nvSpPr>
          <p:spPr bwMode="auto">
            <a:xfrm flipV="1">
              <a:off x="2317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073"/>
            <p:cNvSpPr>
              <a:spLocks noChangeShapeType="1"/>
            </p:cNvSpPr>
            <p:nvPr/>
          </p:nvSpPr>
          <p:spPr bwMode="auto">
            <a:xfrm flipV="1">
              <a:off x="2141" y="3459"/>
              <a:ext cx="1" cy="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74"/>
            <p:cNvSpPr>
              <a:spLocks noChangeShapeType="1"/>
            </p:cNvSpPr>
            <p:nvPr/>
          </p:nvSpPr>
          <p:spPr bwMode="auto">
            <a:xfrm flipV="1">
              <a:off x="1964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075"/>
            <p:cNvSpPr>
              <a:spLocks noChangeShapeType="1"/>
            </p:cNvSpPr>
            <p:nvPr/>
          </p:nvSpPr>
          <p:spPr bwMode="auto">
            <a:xfrm flipV="1">
              <a:off x="1788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76"/>
            <p:cNvSpPr>
              <a:spLocks noChangeShapeType="1"/>
            </p:cNvSpPr>
            <p:nvPr/>
          </p:nvSpPr>
          <p:spPr bwMode="auto">
            <a:xfrm flipV="1">
              <a:off x="1611" y="3469"/>
              <a:ext cx="1" cy="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77"/>
            <p:cNvSpPr>
              <a:spLocks noChangeShapeType="1"/>
            </p:cNvSpPr>
            <p:nvPr/>
          </p:nvSpPr>
          <p:spPr bwMode="auto">
            <a:xfrm flipV="1">
              <a:off x="1434" y="3469"/>
              <a:ext cx="1" cy="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78"/>
            <p:cNvSpPr>
              <a:spLocks noChangeShapeType="1"/>
            </p:cNvSpPr>
            <p:nvPr/>
          </p:nvSpPr>
          <p:spPr bwMode="auto">
            <a:xfrm flipV="1">
              <a:off x="1258" y="3459"/>
              <a:ext cx="1" cy="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79"/>
            <p:cNvSpPr>
              <a:spLocks noChangeShapeType="1"/>
            </p:cNvSpPr>
            <p:nvPr/>
          </p:nvSpPr>
          <p:spPr bwMode="auto">
            <a:xfrm>
              <a:off x="1258" y="3479"/>
              <a:ext cx="353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080"/>
            <p:cNvSpPr>
              <a:spLocks noChangeShapeType="1"/>
            </p:cNvSpPr>
            <p:nvPr/>
          </p:nvSpPr>
          <p:spPr bwMode="auto">
            <a:xfrm>
              <a:off x="1229" y="984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081"/>
            <p:cNvSpPr>
              <a:spLocks noChangeShapeType="1"/>
            </p:cNvSpPr>
            <p:nvPr/>
          </p:nvSpPr>
          <p:spPr bwMode="auto">
            <a:xfrm>
              <a:off x="1243" y="10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082"/>
            <p:cNvSpPr>
              <a:spLocks noChangeShapeType="1"/>
            </p:cNvSpPr>
            <p:nvPr/>
          </p:nvSpPr>
          <p:spPr bwMode="auto">
            <a:xfrm>
              <a:off x="1243" y="11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083"/>
            <p:cNvSpPr>
              <a:spLocks noChangeShapeType="1"/>
            </p:cNvSpPr>
            <p:nvPr/>
          </p:nvSpPr>
          <p:spPr bwMode="auto">
            <a:xfrm>
              <a:off x="1243" y="12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084"/>
            <p:cNvSpPr>
              <a:spLocks noChangeShapeType="1"/>
            </p:cNvSpPr>
            <p:nvPr/>
          </p:nvSpPr>
          <p:spPr bwMode="auto">
            <a:xfrm>
              <a:off x="1243" y="13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085"/>
            <p:cNvSpPr>
              <a:spLocks noChangeShapeType="1"/>
            </p:cNvSpPr>
            <p:nvPr/>
          </p:nvSpPr>
          <p:spPr bwMode="auto">
            <a:xfrm>
              <a:off x="1229" y="1483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086"/>
            <p:cNvSpPr>
              <a:spLocks noChangeShapeType="1"/>
            </p:cNvSpPr>
            <p:nvPr/>
          </p:nvSpPr>
          <p:spPr bwMode="auto">
            <a:xfrm>
              <a:off x="1243" y="1583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087"/>
            <p:cNvSpPr>
              <a:spLocks noChangeShapeType="1"/>
            </p:cNvSpPr>
            <p:nvPr/>
          </p:nvSpPr>
          <p:spPr bwMode="auto">
            <a:xfrm>
              <a:off x="1243" y="1682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088"/>
            <p:cNvSpPr>
              <a:spLocks noChangeShapeType="1"/>
            </p:cNvSpPr>
            <p:nvPr/>
          </p:nvSpPr>
          <p:spPr bwMode="auto">
            <a:xfrm>
              <a:off x="1243" y="1782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89"/>
            <p:cNvSpPr>
              <a:spLocks noChangeShapeType="1"/>
            </p:cNvSpPr>
            <p:nvPr/>
          </p:nvSpPr>
          <p:spPr bwMode="auto">
            <a:xfrm>
              <a:off x="1243" y="1882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090"/>
            <p:cNvSpPr>
              <a:spLocks noChangeShapeType="1"/>
            </p:cNvSpPr>
            <p:nvPr/>
          </p:nvSpPr>
          <p:spPr bwMode="auto">
            <a:xfrm>
              <a:off x="1229" y="1982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091"/>
            <p:cNvSpPr>
              <a:spLocks noChangeShapeType="1"/>
            </p:cNvSpPr>
            <p:nvPr/>
          </p:nvSpPr>
          <p:spPr bwMode="auto">
            <a:xfrm>
              <a:off x="1243" y="20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92"/>
            <p:cNvSpPr>
              <a:spLocks noChangeShapeType="1"/>
            </p:cNvSpPr>
            <p:nvPr/>
          </p:nvSpPr>
          <p:spPr bwMode="auto">
            <a:xfrm>
              <a:off x="1243" y="21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093"/>
            <p:cNvSpPr>
              <a:spLocks noChangeShapeType="1"/>
            </p:cNvSpPr>
            <p:nvPr/>
          </p:nvSpPr>
          <p:spPr bwMode="auto">
            <a:xfrm>
              <a:off x="1243" y="22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094"/>
            <p:cNvSpPr>
              <a:spLocks noChangeShapeType="1"/>
            </p:cNvSpPr>
            <p:nvPr/>
          </p:nvSpPr>
          <p:spPr bwMode="auto">
            <a:xfrm>
              <a:off x="1243" y="2381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095"/>
            <p:cNvSpPr>
              <a:spLocks noChangeShapeType="1"/>
            </p:cNvSpPr>
            <p:nvPr/>
          </p:nvSpPr>
          <p:spPr bwMode="auto">
            <a:xfrm>
              <a:off x="1229" y="2481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096"/>
            <p:cNvSpPr>
              <a:spLocks noChangeShapeType="1"/>
            </p:cNvSpPr>
            <p:nvPr/>
          </p:nvSpPr>
          <p:spPr bwMode="auto">
            <a:xfrm>
              <a:off x="1243" y="25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097"/>
            <p:cNvSpPr>
              <a:spLocks noChangeShapeType="1"/>
            </p:cNvSpPr>
            <p:nvPr/>
          </p:nvSpPr>
          <p:spPr bwMode="auto">
            <a:xfrm>
              <a:off x="1243" y="26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098"/>
            <p:cNvSpPr>
              <a:spLocks noChangeShapeType="1"/>
            </p:cNvSpPr>
            <p:nvPr/>
          </p:nvSpPr>
          <p:spPr bwMode="auto">
            <a:xfrm>
              <a:off x="1243" y="27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099"/>
            <p:cNvSpPr>
              <a:spLocks noChangeShapeType="1"/>
            </p:cNvSpPr>
            <p:nvPr/>
          </p:nvSpPr>
          <p:spPr bwMode="auto">
            <a:xfrm>
              <a:off x="1243" y="28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100"/>
            <p:cNvSpPr>
              <a:spLocks noChangeShapeType="1"/>
            </p:cNvSpPr>
            <p:nvPr/>
          </p:nvSpPr>
          <p:spPr bwMode="auto">
            <a:xfrm>
              <a:off x="1229" y="2980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101"/>
            <p:cNvSpPr>
              <a:spLocks noChangeShapeType="1"/>
            </p:cNvSpPr>
            <p:nvPr/>
          </p:nvSpPr>
          <p:spPr bwMode="auto">
            <a:xfrm>
              <a:off x="1243" y="3080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102"/>
            <p:cNvSpPr>
              <a:spLocks noChangeShapeType="1"/>
            </p:cNvSpPr>
            <p:nvPr/>
          </p:nvSpPr>
          <p:spPr bwMode="auto">
            <a:xfrm>
              <a:off x="1243" y="3179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03"/>
            <p:cNvSpPr>
              <a:spLocks noChangeShapeType="1"/>
            </p:cNvSpPr>
            <p:nvPr/>
          </p:nvSpPr>
          <p:spPr bwMode="auto">
            <a:xfrm>
              <a:off x="1243" y="3279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104"/>
            <p:cNvSpPr>
              <a:spLocks noChangeShapeType="1"/>
            </p:cNvSpPr>
            <p:nvPr/>
          </p:nvSpPr>
          <p:spPr bwMode="auto">
            <a:xfrm>
              <a:off x="1243" y="3379"/>
              <a:ext cx="2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05"/>
            <p:cNvSpPr>
              <a:spLocks noChangeShapeType="1"/>
            </p:cNvSpPr>
            <p:nvPr/>
          </p:nvSpPr>
          <p:spPr bwMode="auto">
            <a:xfrm>
              <a:off x="1229" y="3479"/>
              <a:ext cx="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06"/>
            <p:cNvSpPr>
              <a:spLocks noChangeShapeType="1"/>
            </p:cNvSpPr>
            <p:nvPr/>
          </p:nvSpPr>
          <p:spPr bwMode="auto">
            <a:xfrm flipV="1">
              <a:off x="1258" y="984"/>
              <a:ext cx="1" cy="24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2108"/>
            <p:cNvSpPr>
              <a:spLocks noChangeArrowheads="1"/>
            </p:cNvSpPr>
            <p:nvPr/>
          </p:nvSpPr>
          <p:spPr bwMode="auto">
            <a:xfrm>
              <a:off x="4757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8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68" name="Rectangle 2109"/>
            <p:cNvSpPr>
              <a:spLocks noChangeArrowheads="1"/>
            </p:cNvSpPr>
            <p:nvPr/>
          </p:nvSpPr>
          <p:spPr bwMode="auto">
            <a:xfrm>
              <a:off x="3874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69" name="Rectangle 2110"/>
            <p:cNvSpPr>
              <a:spLocks noChangeArrowheads="1"/>
            </p:cNvSpPr>
            <p:nvPr/>
          </p:nvSpPr>
          <p:spPr bwMode="auto">
            <a:xfrm>
              <a:off x="2991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0" name="Rectangle 2111"/>
            <p:cNvSpPr>
              <a:spLocks noChangeArrowheads="1"/>
            </p:cNvSpPr>
            <p:nvPr/>
          </p:nvSpPr>
          <p:spPr bwMode="auto">
            <a:xfrm>
              <a:off x="2108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" name="Rectangle 2112"/>
            <p:cNvSpPr>
              <a:spLocks noChangeArrowheads="1"/>
            </p:cNvSpPr>
            <p:nvPr/>
          </p:nvSpPr>
          <p:spPr bwMode="auto">
            <a:xfrm>
              <a:off x="1258" y="34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" name="Rectangle 2113"/>
            <p:cNvSpPr>
              <a:spLocks noChangeArrowheads="1"/>
            </p:cNvSpPr>
            <p:nvPr/>
          </p:nvSpPr>
          <p:spPr bwMode="auto">
            <a:xfrm>
              <a:off x="1064" y="900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0.5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3" name="Rectangle 2114"/>
            <p:cNvSpPr>
              <a:spLocks noChangeArrowheads="1"/>
            </p:cNvSpPr>
            <p:nvPr/>
          </p:nvSpPr>
          <p:spPr bwMode="auto">
            <a:xfrm>
              <a:off x="1064" y="139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0.4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4" name="Rectangle 2115"/>
            <p:cNvSpPr>
              <a:spLocks noChangeArrowheads="1"/>
            </p:cNvSpPr>
            <p:nvPr/>
          </p:nvSpPr>
          <p:spPr bwMode="auto">
            <a:xfrm>
              <a:off x="1064" y="189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0.3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5" name="Rectangle 2116"/>
            <p:cNvSpPr>
              <a:spLocks noChangeArrowheads="1"/>
            </p:cNvSpPr>
            <p:nvPr/>
          </p:nvSpPr>
          <p:spPr bwMode="auto">
            <a:xfrm>
              <a:off x="1064" y="2397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0.2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6" name="Rectangle 2117"/>
            <p:cNvSpPr>
              <a:spLocks noChangeArrowheads="1"/>
            </p:cNvSpPr>
            <p:nvPr/>
          </p:nvSpPr>
          <p:spPr bwMode="auto">
            <a:xfrm>
              <a:off x="1064" y="2897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0.1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7" name="Rectangle 2118"/>
            <p:cNvSpPr>
              <a:spLocks noChangeArrowheads="1"/>
            </p:cNvSpPr>
            <p:nvPr/>
          </p:nvSpPr>
          <p:spPr bwMode="auto">
            <a:xfrm>
              <a:off x="1163" y="34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3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Doesn’t Scale Well…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35" y="1690688"/>
            <a:ext cx="5487530" cy="45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CSMA- Carrier Sense Multiple Access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Tons of varieties of CSMA…</a:t>
            </a:r>
          </a:p>
          <a:p>
            <a:r>
              <a:rPr lang="en-US" dirty="0" smtClean="0"/>
              <a:t>But the overall purpose:</a:t>
            </a:r>
          </a:p>
          <a:p>
            <a:r>
              <a:rPr lang="en-US" dirty="0" smtClean="0"/>
              <a:t>Look before you leap</a:t>
            </a:r>
          </a:p>
          <a:p>
            <a:r>
              <a:rPr lang="en-US" dirty="0" smtClean="0"/>
              <a:t>When a timeslot is upon us…</a:t>
            </a:r>
          </a:p>
          <a:p>
            <a:pPr lvl="1"/>
            <a:r>
              <a:rPr lang="en-US" dirty="0" smtClean="0"/>
              <a:t>Quick listen first</a:t>
            </a:r>
          </a:p>
          <a:p>
            <a:pPr lvl="1"/>
            <a:r>
              <a:rPr lang="en-US" dirty="0" smtClean="0"/>
              <a:t>If no one is talking,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Nonpersistent</a:t>
            </a:r>
            <a:r>
              <a:rPr lang="en-US" dirty="0" smtClean="0"/>
              <a:t> CSMA</a:t>
            </a:r>
          </a:p>
          <a:p>
            <a:pPr lvl="1"/>
            <a:r>
              <a:rPr lang="en-US" dirty="0" smtClean="0"/>
              <a:t>Basically just like ALOHA (or slotted) but listens first</a:t>
            </a:r>
          </a:p>
          <a:p>
            <a:r>
              <a:rPr lang="en-US" dirty="0" smtClean="0"/>
              <a:t>1-Persistent CSMA</a:t>
            </a:r>
          </a:p>
          <a:p>
            <a:pPr lvl="1"/>
            <a:r>
              <a:rPr lang="en-US" dirty="0" smtClean="0"/>
              <a:t>Listens, if no one is talking, assume no-one will talk</a:t>
            </a:r>
          </a:p>
          <a:p>
            <a:pPr lvl="1"/>
            <a:r>
              <a:rPr lang="en-US" dirty="0" smtClean="0"/>
              <a:t>Always transmit as soon as it’s quiet</a:t>
            </a:r>
          </a:p>
          <a:p>
            <a:r>
              <a:rPr lang="en-US" dirty="0" smtClean="0"/>
              <a:t>P-Persistent CSMA</a:t>
            </a:r>
          </a:p>
          <a:p>
            <a:pPr lvl="1"/>
            <a:r>
              <a:rPr lang="en-US" dirty="0" smtClean="0"/>
              <a:t>Slotted</a:t>
            </a:r>
          </a:p>
          <a:p>
            <a:pPr lvl="1"/>
            <a:r>
              <a:rPr lang="en-US" dirty="0" smtClean="0"/>
              <a:t>Slots vary in size</a:t>
            </a:r>
          </a:p>
          <a:p>
            <a:pPr lvl="1"/>
            <a:r>
              <a:rPr lang="en-US" dirty="0" smtClean="0"/>
              <a:t>We gamble the likelihood of colliding</a:t>
            </a:r>
          </a:p>
          <a:p>
            <a:pPr lvl="2"/>
            <a:r>
              <a:rPr lang="en-US" dirty="0" smtClean="0"/>
              <a:t>Based on the number of terminals</a:t>
            </a:r>
          </a:p>
          <a:p>
            <a:pPr lvl="1"/>
            <a:r>
              <a:rPr lang="en-US" dirty="0" smtClean="0"/>
              <a:t>Estimate: when should I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443836" y="5000878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443836" y="4238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443836" y="3857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443836" y="3476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443836" y="3095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443836" y="2714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443836" y="2333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443836" y="1952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443836" y="1571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443836" y="4619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0534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7392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53488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0346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6442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73300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80158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86254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291436" y="5045328"/>
            <a:ext cx="624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0          1           2           3           4          5            6           7          8           9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120236" y="5381878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Traffic Load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986636" y="1073403"/>
            <a:ext cx="4572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1.0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0.1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  0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 rot="16200000">
            <a:off x="1301505" y="310302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Throughput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S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Freeform 31"/>
          <p:cNvSpPr>
            <a:spLocks/>
          </p:cNvSpPr>
          <p:nvPr/>
        </p:nvSpPr>
        <p:spPr bwMode="auto">
          <a:xfrm>
            <a:off x="3443836" y="4315078"/>
            <a:ext cx="1905000" cy="685800"/>
          </a:xfrm>
          <a:custGeom>
            <a:avLst/>
            <a:gdLst>
              <a:gd name="T0" fmla="*/ 0 w 1200"/>
              <a:gd name="T1" fmla="*/ 2147483647 h 480"/>
              <a:gd name="T2" fmla="*/ 2147483647 w 1200"/>
              <a:gd name="T3" fmla="*/ 2147483647 h 480"/>
              <a:gd name="T4" fmla="*/ 2147483647 w 1200"/>
              <a:gd name="T5" fmla="*/ 0 h 480"/>
              <a:gd name="T6" fmla="*/ 2147483647 w 1200"/>
              <a:gd name="T7" fmla="*/ 2147483647 h 480"/>
              <a:gd name="T8" fmla="*/ 2147483647 w 1200"/>
              <a:gd name="T9" fmla="*/ 2147483647 h 480"/>
              <a:gd name="T10" fmla="*/ 2147483647 w 1200"/>
              <a:gd name="T11" fmla="*/ 2147483647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480"/>
              <a:gd name="T20" fmla="*/ 1200 w 120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480">
                <a:moveTo>
                  <a:pt x="0" y="480"/>
                </a:moveTo>
                <a:cubicBezTo>
                  <a:pt x="8" y="376"/>
                  <a:pt x="16" y="272"/>
                  <a:pt x="48" y="192"/>
                </a:cubicBezTo>
                <a:cubicBezTo>
                  <a:pt x="80" y="112"/>
                  <a:pt x="120" y="0"/>
                  <a:pt x="192" y="0"/>
                </a:cubicBezTo>
                <a:cubicBezTo>
                  <a:pt x="264" y="0"/>
                  <a:pt x="368" y="128"/>
                  <a:pt x="480" y="192"/>
                </a:cubicBezTo>
                <a:cubicBezTo>
                  <a:pt x="592" y="256"/>
                  <a:pt x="744" y="336"/>
                  <a:pt x="864" y="384"/>
                </a:cubicBezTo>
                <a:cubicBezTo>
                  <a:pt x="984" y="432"/>
                  <a:pt x="1092" y="456"/>
                  <a:pt x="1200" y="48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3443836" y="3540378"/>
            <a:ext cx="4191000" cy="1460500"/>
          </a:xfrm>
          <a:custGeom>
            <a:avLst/>
            <a:gdLst>
              <a:gd name="T0" fmla="*/ 0 w 2640"/>
              <a:gd name="T1" fmla="*/ 2147483647 h 920"/>
              <a:gd name="T2" fmla="*/ 2147483647 w 2640"/>
              <a:gd name="T3" fmla="*/ 2147483647 h 920"/>
              <a:gd name="T4" fmla="*/ 2147483647 w 2640"/>
              <a:gd name="T5" fmla="*/ 2147483647 h 920"/>
              <a:gd name="T6" fmla="*/ 2147483647 w 2640"/>
              <a:gd name="T7" fmla="*/ 2147483647 h 920"/>
              <a:gd name="T8" fmla="*/ 2147483647 w 2640"/>
              <a:gd name="T9" fmla="*/ 2147483647 h 920"/>
              <a:gd name="T10" fmla="*/ 2147483647 w 2640"/>
              <a:gd name="T11" fmla="*/ 2147483647 h 920"/>
              <a:gd name="T12" fmla="*/ 2147483647 w 2640"/>
              <a:gd name="T13" fmla="*/ 2147483647 h 920"/>
              <a:gd name="T14" fmla="*/ 2147483647 w 2640"/>
              <a:gd name="T15" fmla="*/ 2147483647 h 920"/>
              <a:gd name="T16" fmla="*/ 2147483647 w 2640"/>
              <a:gd name="T17" fmla="*/ 2147483647 h 9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40"/>
              <a:gd name="T28" fmla="*/ 0 h 920"/>
              <a:gd name="T29" fmla="*/ 2640 w 2640"/>
              <a:gd name="T30" fmla="*/ 920 h 9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40" h="920">
                <a:moveTo>
                  <a:pt x="0" y="920"/>
                </a:moveTo>
                <a:cubicBezTo>
                  <a:pt x="12" y="784"/>
                  <a:pt x="24" y="648"/>
                  <a:pt x="48" y="536"/>
                </a:cubicBezTo>
                <a:cubicBezTo>
                  <a:pt x="72" y="424"/>
                  <a:pt x="88" y="336"/>
                  <a:pt x="144" y="248"/>
                </a:cubicBezTo>
                <a:cubicBezTo>
                  <a:pt x="200" y="160"/>
                  <a:pt x="288" y="16"/>
                  <a:pt x="384" y="8"/>
                </a:cubicBezTo>
                <a:cubicBezTo>
                  <a:pt x="480" y="0"/>
                  <a:pt x="600" y="120"/>
                  <a:pt x="720" y="200"/>
                </a:cubicBezTo>
                <a:cubicBezTo>
                  <a:pt x="840" y="280"/>
                  <a:pt x="984" y="408"/>
                  <a:pt x="1104" y="488"/>
                </a:cubicBezTo>
                <a:cubicBezTo>
                  <a:pt x="1224" y="568"/>
                  <a:pt x="1296" y="624"/>
                  <a:pt x="1440" y="680"/>
                </a:cubicBezTo>
                <a:cubicBezTo>
                  <a:pt x="1584" y="736"/>
                  <a:pt x="1768" y="784"/>
                  <a:pt x="1968" y="824"/>
                </a:cubicBezTo>
                <a:cubicBezTo>
                  <a:pt x="2168" y="864"/>
                  <a:pt x="2404" y="892"/>
                  <a:pt x="2640" y="920"/>
                </a:cubicBezTo>
              </a:path>
            </a:pathLst>
          </a:custGeom>
          <a:noFill/>
          <a:ln w="2857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3443836" y="2854578"/>
            <a:ext cx="4572000" cy="2146300"/>
          </a:xfrm>
          <a:custGeom>
            <a:avLst/>
            <a:gdLst>
              <a:gd name="T0" fmla="*/ 0 w 2880"/>
              <a:gd name="T1" fmla="*/ 2147483647 h 1352"/>
              <a:gd name="T2" fmla="*/ 2147483647 w 2880"/>
              <a:gd name="T3" fmla="*/ 2147483647 h 1352"/>
              <a:gd name="T4" fmla="*/ 2147483647 w 2880"/>
              <a:gd name="T5" fmla="*/ 2147483647 h 1352"/>
              <a:gd name="T6" fmla="*/ 2147483647 w 2880"/>
              <a:gd name="T7" fmla="*/ 2147483647 h 1352"/>
              <a:gd name="T8" fmla="*/ 2147483647 w 2880"/>
              <a:gd name="T9" fmla="*/ 2147483647 h 1352"/>
              <a:gd name="T10" fmla="*/ 2147483647 w 2880"/>
              <a:gd name="T11" fmla="*/ 2147483647 h 1352"/>
              <a:gd name="T12" fmla="*/ 2147483647 w 2880"/>
              <a:gd name="T13" fmla="*/ 2147483647 h 1352"/>
              <a:gd name="T14" fmla="*/ 2147483647 w 2880"/>
              <a:gd name="T15" fmla="*/ 2147483647 h 1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0"/>
              <a:gd name="T25" fmla="*/ 0 h 1352"/>
              <a:gd name="T26" fmla="*/ 2880 w 2880"/>
              <a:gd name="T27" fmla="*/ 1352 h 1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" h="1352">
                <a:moveTo>
                  <a:pt x="0" y="1352"/>
                </a:moveTo>
                <a:cubicBezTo>
                  <a:pt x="40" y="1028"/>
                  <a:pt x="80" y="704"/>
                  <a:pt x="144" y="488"/>
                </a:cubicBezTo>
                <a:cubicBezTo>
                  <a:pt x="208" y="272"/>
                  <a:pt x="304" y="112"/>
                  <a:pt x="384" y="56"/>
                </a:cubicBezTo>
                <a:cubicBezTo>
                  <a:pt x="464" y="0"/>
                  <a:pt x="512" y="40"/>
                  <a:pt x="624" y="152"/>
                </a:cubicBezTo>
                <a:cubicBezTo>
                  <a:pt x="736" y="264"/>
                  <a:pt x="888" y="568"/>
                  <a:pt x="1056" y="728"/>
                </a:cubicBezTo>
                <a:cubicBezTo>
                  <a:pt x="1224" y="888"/>
                  <a:pt x="1408" y="1016"/>
                  <a:pt x="1632" y="1112"/>
                </a:cubicBezTo>
                <a:cubicBezTo>
                  <a:pt x="1856" y="1208"/>
                  <a:pt x="2192" y="1264"/>
                  <a:pt x="2400" y="1304"/>
                </a:cubicBezTo>
                <a:cubicBezTo>
                  <a:pt x="2608" y="1344"/>
                  <a:pt x="2744" y="1348"/>
                  <a:pt x="2880" y="135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3443836" y="2321178"/>
            <a:ext cx="5867400" cy="2679700"/>
          </a:xfrm>
          <a:custGeom>
            <a:avLst/>
            <a:gdLst>
              <a:gd name="T0" fmla="*/ 0 w 3696"/>
              <a:gd name="T1" fmla="*/ 2147483647 h 1688"/>
              <a:gd name="T2" fmla="*/ 2147483647 w 3696"/>
              <a:gd name="T3" fmla="*/ 2147483647 h 1688"/>
              <a:gd name="T4" fmla="*/ 2147483647 w 3696"/>
              <a:gd name="T5" fmla="*/ 2147483647 h 1688"/>
              <a:gd name="T6" fmla="*/ 2147483647 w 3696"/>
              <a:gd name="T7" fmla="*/ 2147483647 h 1688"/>
              <a:gd name="T8" fmla="*/ 2147483647 w 3696"/>
              <a:gd name="T9" fmla="*/ 2147483647 h 1688"/>
              <a:gd name="T10" fmla="*/ 2147483647 w 3696"/>
              <a:gd name="T11" fmla="*/ 2147483647 h 1688"/>
              <a:gd name="T12" fmla="*/ 2147483647 w 3696"/>
              <a:gd name="T13" fmla="*/ 2147483647 h 1688"/>
              <a:gd name="T14" fmla="*/ 2147483647 w 3696"/>
              <a:gd name="T15" fmla="*/ 2147483647 h 1688"/>
              <a:gd name="T16" fmla="*/ 2147483647 w 3696"/>
              <a:gd name="T17" fmla="*/ 2147483647 h 1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96"/>
              <a:gd name="T28" fmla="*/ 0 h 1688"/>
              <a:gd name="T29" fmla="*/ 3696 w 3696"/>
              <a:gd name="T30" fmla="*/ 1688 h 1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96" h="1688">
                <a:moveTo>
                  <a:pt x="0" y="1688"/>
                </a:moveTo>
                <a:cubicBezTo>
                  <a:pt x="48" y="1368"/>
                  <a:pt x="96" y="1048"/>
                  <a:pt x="144" y="824"/>
                </a:cubicBezTo>
                <a:cubicBezTo>
                  <a:pt x="192" y="600"/>
                  <a:pt x="216" y="480"/>
                  <a:pt x="288" y="344"/>
                </a:cubicBezTo>
                <a:cubicBezTo>
                  <a:pt x="360" y="208"/>
                  <a:pt x="432" y="0"/>
                  <a:pt x="576" y="8"/>
                </a:cubicBezTo>
                <a:cubicBezTo>
                  <a:pt x="720" y="16"/>
                  <a:pt x="936" y="232"/>
                  <a:pt x="1152" y="392"/>
                </a:cubicBezTo>
                <a:cubicBezTo>
                  <a:pt x="1368" y="552"/>
                  <a:pt x="1664" y="824"/>
                  <a:pt x="1872" y="968"/>
                </a:cubicBezTo>
                <a:cubicBezTo>
                  <a:pt x="2080" y="1112"/>
                  <a:pt x="2200" y="1168"/>
                  <a:pt x="2400" y="1256"/>
                </a:cubicBezTo>
                <a:cubicBezTo>
                  <a:pt x="2600" y="1344"/>
                  <a:pt x="2856" y="1440"/>
                  <a:pt x="3072" y="1496"/>
                </a:cubicBezTo>
                <a:cubicBezTo>
                  <a:pt x="3288" y="1552"/>
                  <a:pt x="3492" y="1572"/>
                  <a:pt x="3696" y="1592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6"/>
          <p:cNvSpPr>
            <a:spLocks/>
          </p:cNvSpPr>
          <p:nvPr/>
        </p:nvSpPr>
        <p:spPr bwMode="auto">
          <a:xfrm>
            <a:off x="3443836" y="1571878"/>
            <a:ext cx="5867400" cy="3429000"/>
          </a:xfrm>
          <a:custGeom>
            <a:avLst/>
            <a:gdLst>
              <a:gd name="T0" fmla="*/ 0 w 3696"/>
              <a:gd name="T1" fmla="*/ 2147483647 h 2224"/>
              <a:gd name="T2" fmla="*/ 2147483647 w 3696"/>
              <a:gd name="T3" fmla="*/ 2147483647 h 2224"/>
              <a:gd name="T4" fmla="*/ 2147483647 w 3696"/>
              <a:gd name="T5" fmla="*/ 2147483647 h 2224"/>
              <a:gd name="T6" fmla="*/ 2147483647 w 3696"/>
              <a:gd name="T7" fmla="*/ 2147483647 h 2224"/>
              <a:gd name="T8" fmla="*/ 2147483647 w 3696"/>
              <a:gd name="T9" fmla="*/ 2147483647 h 2224"/>
              <a:gd name="T10" fmla="*/ 2147483647 w 3696"/>
              <a:gd name="T11" fmla="*/ 2147483647 h 2224"/>
              <a:gd name="T12" fmla="*/ 2147483647 w 3696"/>
              <a:gd name="T13" fmla="*/ 2147483647 h 2224"/>
              <a:gd name="T14" fmla="*/ 2147483647 w 3696"/>
              <a:gd name="T15" fmla="*/ 2147483647 h 2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6"/>
              <a:gd name="T25" fmla="*/ 0 h 2224"/>
              <a:gd name="T26" fmla="*/ 3696 w 3696"/>
              <a:gd name="T27" fmla="*/ 2224 h 2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6" h="2224">
                <a:moveTo>
                  <a:pt x="0" y="2224"/>
                </a:moveTo>
                <a:cubicBezTo>
                  <a:pt x="24" y="2016"/>
                  <a:pt x="48" y="1808"/>
                  <a:pt x="96" y="1552"/>
                </a:cubicBezTo>
                <a:cubicBezTo>
                  <a:pt x="144" y="1296"/>
                  <a:pt x="216" y="904"/>
                  <a:pt x="288" y="688"/>
                </a:cubicBezTo>
                <a:cubicBezTo>
                  <a:pt x="360" y="472"/>
                  <a:pt x="424" y="368"/>
                  <a:pt x="528" y="256"/>
                </a:cubicBezTo>
                <a:cubicBezTo>
                  <a:pt x="632" y="144"/>
                  <a:pt x="728" y="32"/>
                  <a:pt x="912" y="16"/>
                </a:cubicBezTo>
                <a:cubicBezTo>
                  <a:pt x="1096" y="0"/>
                  <a:pt x="1344" y="96"/>
                  <a:pt x="1632" y="160"/>
                </a:cubicBezTo>
                <a:cubicBezTo>
                  <a:pt x="1920" y="224"/>
                  <a:pt x="2296" y="320"/>
                  <a:pt x="2640" y="400"/>
                </a:cubicBezTo>
                <a:cubicBezTo>
                  <a:pt x="2984" y="480"/>
                  <a:pt x="3520" y="600"/>
                  <a:pt x="3696" y="640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7"/>
          <p:cNvSpPr>
            <a:spLocks/>
          </p:cNvSpPr>
          <p:nvPr/>
        </p:nvSpPr>
        <p:spPr bwMode="auto">
          <a:xfrm>
            <a:off x="3443836" y="1724278"/>
            <a:ext cx="5867400" cy="3276600"/>
          </a:xfrm>
          <a:custGeom>
            <a:avLst/>
            <a:gdLst>
              <a:gd name="T0" fmla="*/ 0 w 3696"/>
              <a:gd name="T1" fmla="*/ 2147483647 h 2136"/>
              <a:gd name="T2" fmla="*/ 2147483647 w 3696"/>
              <a:gd name="T3" fmla="*/ 2147483647 h 2136"/>
              <a:gd name="T4" fmla="*/ 2147483647 w 3696"/>
              <a:gd name="T5" fmla="*/ 2147483647 h 2136"/>
              <a:gd name="T6" fmla="*/ 2147483647 w 3696"/>
              <a:gd name="T7" fmla="*/ 2147483647 h 2136"/>
              <a:gd name="T8" fmla="*/ 2147483647 w 3696"/>
              <a:gd name="T9" fmla="*/ 2147483647 h 2136"/>
              <a:gd name="T10" fmla="*/ 2147483647 w 3696"/>
              <a:gd name="T11" fmla="*/ 2147483647 h 2136"/>
              <a:gd name="T12" fmla="*/ 2147483647 w 3696"/>
              <a:gd name="T13" fmla="*/ 2147483647 h 2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96"/>
              <a:gd name="T22" fmla="*/ 0 h 2136"/>
              <a:gd name="T23" fmla="*/ 3696 w 3696"/>
              <a:gd name="T24" fmla="*/ 2136 h 2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96" h="2136">
                <a:moveTo>
                  <a:pt x="0" y="2136"/>
                </a:moveTo>
                <a:cubicBezTo>
                  <a:pt x="28" y="1868"/>
                  <a:pt x="56" y="1600"/>
                  <a:pt x="144" y="1368"/>
                </a:cubicBezTo>
                <a:cubicBezTo>
                  <a:pt x="232" y="1136"/>
                  <a:pt x="384" y="904"/>
                  <a:pt x="528" y="744"/>
                </a:cubicBezTo>
                <a:cubicBezTo>
                  <a:pt x="672" y="584"/>
                  <a:pt x="784" y="504"/>
                  <a:pt x="1008" y="408"/>
                </a:cubicBezTo>
                <a:cubicBezTo>
                  <a:pt x="1232" y="312"/>
                  <a:pt x="1512" y="232"/>
                  <a:pt x="1872" y="168"/>
                </a:cubicBezTo>
                <a:cubicBezTo>
                  <a:pt x="2232" y="104"/>
                  <a:pt x="2864" y="48"/>
                  <a:pt x="3168" y="24"/>
                </a:cubicBezTo>
                <a:cubicBezTo>
                  <a:pt x="3472" y="0"/>
                  <a:pt x="3584" y="12"/>
                  <a:pt x="3696" y="24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8"/>
          <p:cNvSpPr>
            <a:spLocks/>
          </p:cNvSpPr>
          <p:nvPr/>
        </p:nvSpPr>
        <p:spPr bwMode="auto">
          <a:xfrm>
            <a:off x="3443836" y="1343278"/>
            <a:ext cx="5867400" cy="3657600"/>
          </a:xfrm>
          <a:custGeom>
            <a:avLst/>
            <a:gdLst>
              <a:gd name="T0" fmla="*/ 0 w 3696"/>
              <a:gd name="T1" fmla="*/ 2147483647 h 2360"/>
              <a:gd name="T2" fmla="*/ 2147483647 w 3696"/>
              <a:gd name="T3" fmla="*/ 2147483647 h 2360"/>
              <a:gd name="T4" fmla="*/ 2147483647 w 3696"/>
              <a:gd name="T5" fmla="*/ 2147483647 h 2360"/>
              <a:gd name="T6" fmla="*/ 2147483647 w 3696"/>
              <a:gd name="T7" fmla="*/ 2147483647 h 2360"/>
              <a:gd name="T8" fmla="*/ 2147483647 w 3696"/>
              <a:gd name="T9" fmla="*/ 2147483647 h 2360"/>
              <a:gd name="T10" fmla="*/ 2147483647 w 3696"/>
              <a:gd name="T11" fmla="*/ 2147483647 h 2360"/>
              <a:gd name="T12" fmla="*/ 2147483647 w 3696"/>
              <a:gd name="T13" fmla="*/ 2147483647 h 2360"/>
              <a:gd name="T14" fmla="*/ 2147483647 w 3696"/>
              <a:gd name="T15" fmla="*/ 2147483647 h 2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6"/>
              <a:gd name="T25" fmla="*/ 0 h 2360"/>
              <a:gd name="T26" fmla="*/ 3696 w 3696"/>
              <a:gd name="T27" fmla="*/ 2360 h 2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6" h="2360">
                <a:moveTo>
                  <a:pt x="0" y="2360"/>
                </a:moveTo>
                <a:cubicBezTo>
                  <a:pt x="64" y="1928"/>
                  <a:pt x="128" y="1496"/>
                  <a:pt x="192" y="1208"/>
                </a:cubicBezTo>
                <a:cubicBezTo>
                  <a:pt x="256" y="920"/>
                  <a:pt x="312" y="792"/>
                  <a:pt x="384" y="632"/>
                </a:cubicBezTo>
                <a:cubicBezTo>
                  <a:pt x="456" y="472"/>
                  <a:pt x="536" y="344"/>
                  <a:pt x="624" y="248"/>
                </a:cubicBezTo>
                <a:cubicBezTo>
                  <a:pt x="712" y="152"/>
                  <a:pt x="808" y="96"/>
                  <a:pt x="912" y="56"/>
                </a:cubicBezTo>
                <a:cubicBezTo>
                  <a:pt x="1016" y="16"/>
                  <a:pt x="1072" y="16"/>
                  <a:pt x="1248" y="8"/>
                </a:cubicBezTo>
                <a:cubicBezTo>
                  <a:pt x="1424" y="0"/>
                  <a:pt x="1560" y="0"/>
                  <a:pt x="1968" y="8"/>
                </a:cubicBezTo>
                <a:cubicBezTo>
                  <a:pt x="2376" y="16"/>
                  <a:pt x="3036" y="36"/>
                  <a:pt x="3696" y="56"/>
                </a:cubicBezTo>
              </a:path>
            </a:pathLst>
          </a:cu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358236" y="416267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</a:rPr>
              <a:t>Aloha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348836" y="387216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itchFamily="18" charset="0"/>
              </a:rPr>
              <a:t>Slotted Aloha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5882236" y="3156203"/>
            <a:ext cx="2971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50000"/>
              </a:spcBef>
            </a:pPr>
            <a:r>
              <a:rPr lang="en-US" altLang="en-US" sz="2000" i="1">
                <a:solidFill>
                  <a:srgbClr val="FFCC00"/>
                </a:solidFill>
              </a:rPr>
              <a:t>p</a:t>
            </a:r>
            <a:r>
              <a:rPr lang="en-US" altLang="en-US" sz="2000">
                <a:solidFill>
                  <a:srgbClr val="FFCC00"/>
                </a:solidFill>
              </a:rPr>
              <a:t>=</a:t>
            </a:r>
            <a:r>
              <a:rPr lang="en-US" altLang="en-US" sz="2000">
                <a:solidFill>
                  <a:srgbClr val="FFCC00"/>
                </a:solidFill>
                <a:latin typeface="Times New Roman" pitchFamily="18" charset="0"/>
              </a:rPr>
              <a:t>1: persistent CSMA</a:t>
            </a:r>
          </a:p>
          <a:p>
            <a:pPr algn="ctr" eaLnBrk="1" hangingPunct="1">
              <a:lnSpc>
                <a:spcPts val="12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FFCC00"/>
                </a:solidFill>
                <a:latin typeface="Times New Roman" pitchFamily="18" charset="0"/>
              </a:rPr>
              <a:t>No wait 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H="1">
            <a:off x="5120236" y="4086478"/>
            <a:ext cx="3048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H="1">
            <a:off x="5044036" y="3438778"/>
            <a:ext cx="1219200" cy="533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H="1">
            <a:off x="4129636" y="4315078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653636" y="2638678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CC0099"/>
                </a:solidFill>
              </a:rPr>
              <a:t>p</a:t>
            </a:r>
            <a:r>
              <a:rPr lang="en-US" altLang="en-US" sz="2000">
                <a:solidFill>
                  <a:srgbClr val="CC0099"/>
                </a:solidFill>
              </a:rPr>
              <a:t>=</a:t>
            </a:r>
            <a:r>
              <a:rPr lang="en-US" altLang="en-US" sz="2000">
                <a:solidFill>
                  <a:srgbClr val="CC0099"/>
                </a:solidFill>
                <a:latin typeface="Times New Roman" pitchFamily="18" charset="0"/>
              </a:rPr>
              <a:t>0.5: persistent CSMA</a:t>
            </a: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H="1">
            <a:off x="5272636" y="2791078"/>
            <a:ext cx="457200" cy="1524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5577436" y="2271966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9933"/>
                </a:solidFill>
                <a:latin typeface="Times New Roman" pitchFamily="18" charset="0"/>
              </a:rPr>
              <a:t>p=0.1: persistent CSMA</a:t>
            </a:r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6949036" y="96227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</a:rPr>
              <a:t>p</a:t>
            </a:r>
            <a:r>
              <a:rPr lang="en-US" altLang="en-US" sz="2000">
                <a:solidFill>
                  <a:srgbClr val="0000FF"/>
                </a:solidFill>
              </a:rPr>
              <a:t>=</a:t>
            </a: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0.01: persistent CSMA</a:t>
            </a:r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V="1">
            <a:off x="7711036" y="2257678"/>
            <a:ext cx="304800" cy="152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3443836" y="1190878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>
            <a:off x="9311236" y="492467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7253836" y="1571878"/>
            <a:ext cx="3124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en-US" sz="2000" i="1" dirty="0">
                <a:solidFill>
                  <a:srgbClr val="008000"/>
                </a:solidFill>
                <a:latin typeface="Times New Roman" pitchFamily="18" charset="0"/>
              </a:rPr>
              <a:t>p</a:t>
            </a:r>
            <a:r>
              <a:rPr lang="en-US" altLang="en-US" sz="2000" dirty="0">
                <a:solidFill>
                  <a:srgbClr val="008000"/>
                </a:solidFill>
                <a:latin typeface="Times New Roman" pitchFamily="18" charset="0"/>
              </a:rPr>
              <a:t>=0: </a:t>
            </a:r>
            <a:r>
              <a:rPr lang="en-US" altLang="en-US" sz="2000" dirty="0" err="1">
                <a:solidFill>
                  <a:srgbClr val="008000"/>
                </a:solidFill>
                <a:latin typeface="Times New Roman" pitchFamily="18" charset="0"/>
              </a:rPr>
              <a:t>Nonpersistent</a:t>
            </a:r>
            <a:r>
              <a:rPr lang="en-US" altLang="en-US" sz="2000" dirty="0">
                <a:solidFill>
                  <a:srgbClr val="008000"/>
                </a:solidFill>
                <a:latin typeface="Times New Roman" pitchFamily="18" charset="0"/>
              </a:rPr>
              <a:t> CSMA</a:t>
            </a:r>
          </a:p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008000"/>
                </a:solidFill>
                <a:latin typeface="Times New Roman" pitchFamily="18" charset="0"/>
              </a:rPr>
              <a:t>Always wait for T units</a:t>
            </a:r>
          </a:p>
        </p:txBody>
      </p:sp>
    </p:spTree>
    <p:extLst>
      <p:ext uri="{BB962C8B-B14F-4D97-AF65-F5344CB8AC3E}">
        <p14:creationId xmlns:p14="http://schemas.microsoft.com/office/powerpoint/2010/main" val="18351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matters</a:t>
            </a:r>
          </a:p>
          <a:p>
            <a:r>
              <a:rPr lang="en-US" dirty="0" smtClean="0"/>
              <a:t>Major battle exists</a:t>
            </a:r>
          </a:p>
          <a:p>
            <a:pPr lvl="1"/>
            <a:r>
              <a:rPr lang="en-US" dirty="0" smtClean="0"/>
              <a:t>Signal strength vs Interference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Co-channel interference vs near channel interference</a:t>
            </a:r>
          </a:p>
          <a:p>
            <a:r>
              <a:rPr lang="en-US" dirty="0" smtClean="0"/>
              <a:t>Sectoring allows for more efficient use</a:t>
            </a:r>
          </a:p>
          <a:p>
            <a:pPr lvl="1"/>
            <a:r>
              <a:rPr lang="en-US" dirty="0" smtClean="0"/>
              <a:t>Dynamic load 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CSMA methods have faults</a:t>
            </a:r>
          </a:p>
          <a:p>
            <a:pPr lvl="1"/>
            <a:r>
              <a:rPr lang="en-US" dirty="0" smtClean="0"/>
              <a:t>Even if they’re talking at the same time, they keep talking</a:t>
            </a:r>
          </a:p>
          <a:p>
            <a:r>
              <a:rPr lang="en-US" dirty="0" smtClean="0"/>
              <a:t>CSMA/CD</a:t>
            </a:r>
          </a:p>
          <a:p>
            <a:pPr lvl="1"/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We interrupted each other, let’s stop talking</a:t>
            </a:r>
          </a:p>
          <a:p>
            <a:r>
              <a:rPr lang="en-US" dirty="0" smtClean="0"/>
              <a:t>Ethernet!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 Avoidance</a:t>
            </a:r>
          </a:p>
          <a:p>
            <a:r>
              <a:rPr lang="en-US" dirty="0" smtClean="0"/>
              <a:t>Used by 802.11</a:t>
            </a:r>
          </a:p>
          <a:p>
            <a:r>
              <a:rPr lang="en-US" dirty="0" smtClean="0"/>
              <a:t>Everyone listens for traffic</a:t>
            </a:r>
          </a:p>
          <a:p>
            <a:r>
              <a:rPr lang="en-US" dirty="0" smtClean="0"/>
              <a:t>When ready, we listen one more time, then offset a bit</a:t>
            </a:r>
          </a:p>
          <a:p>
            <a:r>
              <a:rPr lang="en-US" dirty="0" smtClean="0"/>
              <a:t>If we have a collision, we increase </a:t>
            </a:r>
            <a:r>
              <a:rPr lang="en-US" smtClean="0"/>
              <a:t>our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we need them</a:t>
            </a:r>
          </a:p>
          <a:p>
            <a:pPr lvl="1"/>
            <a:r>
              <a:rPr lang="en-US" dirty="0" smtClean="0"/>
              <a:t>Manages our communication circuits</a:t>
            </a:r>
          </a:p>
          <a:p>
            <a:r>
              <a:rPr lang="en-US" dirty="0" smtClean="0"/>
              <a:t>Statically allocate or share?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assignment won’t work</a:t>
            </a:r>
          </a:p>
          <a:p>
            <a:r>
              <a:rPr lang="en-US" dirty="0" smtClean="0"/>
              <a:t>Users are irritating</a:t>
            </a:r>
          </a:p>
          <a:p>
            <a:pPr lvl="1"/>
            <a:r>
              <a:rPr lang="en-US" dirty="0" smtClean="0"/>
              <a:t>Need control channels randomly</a:t>
            </a:r>
          </a:p>
          <a:p>
            <a:pPr lvl="1"/>
            <a:r>
              <a:rPr lang="en-US" dirty="0" smtClean="0"/>
              <a:t>Need for random periods</a:t>
            </a:r>
          </a:p>
          <a:p>
            <a:r>
              <a:rPr lang="en-US" dirty="0" smtClean="0"/>
              <a:t>Makes a control channel an expensive commodity</a:t>
            </a:r>
          </a:p>
          <a:p>
            <a:r>
              <a:rPr lang="en-US" dirty="0" smtClean="0"/>
              <a:t>Central authorization is one good solution</a:t>
            </a:r>
          </a:p>
          <a:p>
            <a:pPr lvl="1"/>
            <a:r>
              <a:rPr lang="en-US" dirty="0" smtClean="0"/>
              <a:t>Kind of like DHCP</a:t>
            </a:r>
          </a:p>
          <a:p>
            <a:pPr lvl="1"/>
            <a:r>
              <a:rPr lang="en-US" dirty="0" smtClean="0"/>
              <a:t>Doesn’t work though- BS needs to initiate channel requests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94" y="445062"/>
            <a:ext cx="2133375" cy="21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who is going to initiate control conversations</a:t>
            </a:r>
          </a:p>
          <a:p>
            <a:pPr lvl="1"/>
            <a:r>
              <a:rPr lang="en-US" dirty="0" smtClean="0"/>
              <a:t>BS or MS</a:t>
            </a:r>
          </a:p>
          <a:p>
            <a:pPr lvl="1"/>
            <a:r>
              <a:rPr lang="en-US" dirty="0" smtClean="0"/>
              <a:t>Different from DHCP -&gt; always client initiated</a:t>
            </a:r>
          </a:p>
          <a:p>
            <a:r>
              <a:rPr lang="en-US" dirty="0" smtClean="0"/>
              <a:t>Ad-Hoc networking</a:t>
            </a:r>
          </a:p>
          <a:p>
            <a:pPr lvl="1"/>
            <a:r>
              <a:rPr lang="en-US" dirty="0" smtClean="0"/>
              <a:t>We all connect to each other</a:t>
            </a:r>
          </a:p>
          <a:p>
            <a:pPr lvl="1"/>
            <a:r>
              <a:rPr lang="en-US" dirty="0" smtClean="0"/>
              <a:t>Need to communicate nicely</a:t>
            </a:r>
          </a:p>
          <a:p>
            <a:r>
              <a:rPr lang="en-US" dirty="0" smtClean="0"/>
              <a:t>One reason why </a:t>
            </a:r>
            <a:r>
              <a:rPr lang="en-US" dirty="0" err="1" smtClean="0"/>
              <a:t>bluetooth</a:t>
            </a:r>
            <a:r>
              <a:rPr lang="en-US" dirty="0" smtClean="0"/>
              <a:t> doesn’t scale</a:t>
            </a:r>
          </a:p>
          <a:p>
            <a:pPr lvl="1"/>
            <a:r>
              <a:rPr lang="en-US" dirty="0" smtClean="0"/>
              <a:t>(conceptually)</a:t>
            </a:r>
          </a:p>
          <a:p>
            <a:pPr lvl="1"/>
            <a:r>
              <a:rPr lang="en-US" dirty="0" smtClean="0"/>
              <a:t>Can’t handle multiple conversations at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is like a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want to talk</a:t>
            </a:r>
          </a:p>
          <a:p>
            <a:r>
              <a:rPr lang="en-US" dirty="0" smtClean="0"/>
              <a:t>Hub’s don’t care</a:t>
            </a:r>
          </a:p>
          <a:p>
            <a:r>
              <a:rPr lang="en-US" dirty="0" smtClean="0"/>
              <a:t>Collisions </a:t>
            </a:r>
          </a:p>
          <a:p>
            <a:pPr lvl="1"/>
            <a:r>
              <a:rPr lang="en-US" dirty="0" smtClean="0"/>
              <a:t>Co channel interference!</a:t>
            </a:r>
          </a:p>
          <a:p>
            <a:r>
              <a:rPr lang="en-US" dirty="0" smtClean="0"/>
              <a:t>We all need to communicate</a:t>
            </a:r>
          </a:p>
          <a:p>
            <a:pPr lvl="1"/>
            <a:r>
              <a:rPr lang="en-US" dirty="0" smtClean="0"/>
              <a:t>We can’t talk at the same time</a:t>
            </a:r>
          </a:p>
          <a:p>
            <a:r>
              <a:rPr lang="en-US" dirty="0" smtClean="0"/>
              <a:t>Send/receive a packet at the same time: collision </a:t>
            </a:r>
          </a:p>
          <a:p>
            <a:r>
              <a:rPr lang="en-US" dirty="0" smtClean="0"/>
              <a:t>Same thing happens in spectrum over the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we live by!</a:t>
            </a:r>
          </a:p>
          <a:p>
            <a:r>
              <a:rPr lang="en-US" dirty="0" smtClean="0"/>
              <a:t>We need to determine:</a:t>
            </a:r>
          </a:p>
          <a:p>
            <a:pPr lvl="1"/>
            <a:r>
              <a:rPr lang="en-US" dirty="0" smtClean="0"/>
              <a:t>Who is allowed to talk</a:t>
            </a:r>
          </a:p>
          <a:p>
            <a:pPr lvl="1"/>
            <a:r>
              <a:rPr lang="en-US" dirty="0" smtClean="0"/>
              <a:t>How long can they talk for?</a:t>
            </a:r>
          </a:p>
          <a:p>
            <a:pPr lvl="1"/>
            <a:r>
              <a:rPr lang="en-US" dirty="0" smtClean="0"/>
              <a:t>How long does it take to listen?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Contention Based</a:t>
            </a:r>
          </a:p>
          <a:p>
            <a:pPr lvl="1"/>
            <a:r>
              <a:rPr lang="en-US" dirty="0" smtClean="0"/>
              <a:t>Conflict Free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745" y="129471"/>
            <a:ext cx="3210317" cy="32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Sharing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Channelization</a:t>
            </a:r>
          </a:p>
          <a:p>
            <a:pPr lvl="1"/>
            <a:r>
              <a:rPr lang="en-US" dirty="0" smtClean="0"/>
              <a:t>Channel is assigned, never changes over time</a:t>
            </a:r>
          </a:p>
          <a:p>
            <a:r>
              <a:rPr lang="en-US" dirty="0" smtClean="0"/>
              <a:t>Dynamic Medium Access Control</a:t>
            </a:r>
          </a:p>
          <a:p>
            <a:pPr lvl="1"/>
            <a:r>
              <a:rPr lang="en-US" dirty="0" smtClean="0"/>
              <a:t>Channel assignments will change</a:t>
            </a:r>
          </a:p>
          <a:p>
            <a:pPr lvl="2"/>
            <a:r>
              <a:rPr lang="en-US" dirty="0" smtClean="0"/>
              <a:t>We either schedule the change</a:t>
            </a:r>
          </a:p>
          <a:p>
            <a:pPr lvl="2"/>
            <a:r>
              <a:rPr lang="en-US" dirty="0" smtClean="0"/>
              <a:t>Or randomly choose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Contention Based</a:t>
            </a:r>
          </a:p>
          <a:p>
            <a:pPr lvl="1"/>
            <a:r>
              <a:rPr lang="en-US" dirty="0" smtClean="0"/>
              <a:t>Let’s just talk and hope for the best</a:t>
            </a:r>
          </a:p>
          <a:p>
            <a:pPr lvl="1"/>
            <a:r>
              <a:rPr lang="en-US" dirty="0" smtClean="0"/>
              <a:t>If we interrupt each other…</a:t>
            </a:r>
          </a:p>
          <a:p>
            <a:pPr lvl="2"/>
            <a:r>
              <a:rPr lang="en-US" dirty="0" smtClean="0"/>
              <a:t>The protocol will define what to do</a:t>
            </a:r>
          </a:p>
          <a:p>
            <a:r>
              <a:rPr lang="en-US" dirty="0" smtClean="0"/>
              <a:t>Conflict Free</a:t>
            </a:r>
          </a:p>
          <a:p>
            <a:pPr lvl="1"/>
            <a:r>
              <a:rPr lang="en-US" dirty="0" smtClean="0"/>
              <a:t>We’ll talk so we never interrupt each other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708</Words>
  <Application>Microsoft Macintosh PowerPoint</Application>
  <PresentationFormat>Widescreen</PresentationFormat>
  <Paragraphs>193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Tahoma</vt:lpstr>
      <vt:lpstr>Times New Roman</vt:lpstr>
      <vt:lpstr>Arial</vt:lpstr>
      <vt:lpstr>Office Theme</vt:lpstr>
      <vt:lpstr>Multi-Access</vt:lpstr>
      <vt:lpstr>Review</vt:lpstr>
      <vt:lpstr>Control Channels</vt:lpstr>
      <vt:lpstr>Multiple Access </vt:lpstr>
      <vt:lpstr>Need Sharing</vt:lpstr>
      <vt:lpstr>Life is like a hub</vt:lpstr>
      <vt:lpstr>Protocols</vt:lpstr>
      <vt:lpstr>Channel Sharing Techniques</vt:lpstr>
      <vt:lpstr>Two Styles</vt:lpstr>
      <vt:lpstr>Contention Based</vt:lpstr>
      <vt:lpstr>ALOHA</vt:lpstr>
      <vt:lpstr>Slotted ALOHA</vt:lpstr>
      <vt:lpstr>PowerPoint Presentation</vt:lpstr>
      <vt:lpstr>PowerPoint Presentation</vt:lpstr>
      <vt:lpstr>ALOHA Doesn’t Scale Well…</vt:lpstr>
      <vt:lpstr>CSMA- Carrier Sense Multiple Access</vt:lpstr>
      <vt:lpstr>CSMA</vt:lpstr>
      <vt:lpstr>CSMA’s</vt:lpstr>
      <vt:lpstr>PowerPoint Presentation</vt:lpstr>
      <vt:lpstr>More CSMA</vt:lpstr>
      <vt:lpstr>CSMA/CA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Multi-Access</dc:title>
  <dc:creator>Cronin, Kyle</dc:creator>
  <cp:lastModifiedBy>Cronin, Kyle</cp:lastModifiedBy>
  <cp:revision>47</cp:revision>
  <dcterms:created xsi:type="dcterms:W3CDTF">2015-09-15T19:39:38Z</dcterms:created>
  <dcterms:modified xsi:type="dcterms:W3CDTF">2015-09-16T14:31:54Z</dcterms:modified>
</cp:coreProperties>
</file>