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9" r:id="rId15"/>
    <p:sldId id="270" r:id="rId16"/>
    <p:sldId id="273" r:id="rId17"/>
    <p:sldId id="274" r:id="rId18"/>
    <p:sldId id="275" r:id="rId19"/>
    <p:sldId id="27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66"/>
  </p:normalViewPr>
  <p:slideViewPr>
    <p:cSldViewPr snapToObjects="1">
      <p:cViewPr varScale="1">
        <p:scale>
          <a:sx n="84" d="100"/>
          <a:sy n="84" d="100"/>
        </p:scale>
        <p:origin x="2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7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0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2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1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8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 Division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3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FDMA never overlaps a frequency</a:t>
            </a:r>
          </a:p>
          <a:p>
            <a:pPr lvl="1"/>
            <a:r>
              <a:rPr lang="en-US" dirty="0" smtClean="0"/>
              <a:t>Easy to ensure zero interference </a:t>
            </a:r>
          </a:p>
          <a:p>
            <a:r>
              <a:rPr lang="en-US" dirty="0" smtClean="0"/>
              <a:t>Use a frequency synthesizer </a:t>
            </a:r>
          </a:p>
          <a:p>
            <a:pPr lvl="1"/>
            <a:r>
              <a:rPr lang="en-US" dirty="0" smtClean="0"/>
              <a:t>Handles the broadcast on correct channels</a:t>
            </a:r>
          </a:p>
          <a:p>
            <a:r>
              <a:rPr lang="en-US" dirty="0" smtClean="0"/>
              <a:t>Channel Spacing</a:t>
            </a:r>
          </a:p>
          <a:p>
            <a:pPr lvl="1"/>
            <a:r>
              <a:rPr lang="en-US" dirty="0" smtClean="0"/>
              <a:t>Generally:</a:t>
            </a:r>
          </a:p>
          <a:p>
            <a:pPr lvl="1"/>
            <a:r>
              <a:rPr lang="en-US" dirty="0" smtClean="0"/>
              <a:t>Uplinks are separate from down links</a:t>
            </a:r>
          </a:p>
          <a:p>
            <a:pPr lvl="1"/>
            <a:r>
              <a:rPr lang="en-US" dirty="0" smtClean="0"/>
              <a:t>All of the uplink channels are in one block of spectrum</a:t>
            </a:r>
          </a:p>
          <a:p>
            <a:pPr lvl="1"/>
            <a:r>
              <a:rPr lang="en-US" dirty="0" smtClean="0"/>
              <a:t>Individual up/down pairs are separated</a:t>
            </a:r>
          </a:p>
          <a:p>
            <a:r>
              <a:rPr lang="en-US" dirty="0" smtClean="0"/>
              <a:t>Uplink and down link groups are separated by a buffer</a:t>
            </a:r>
          </a:p>
          <a:p>
            <a:pPr lvl="1"/>
            <a:r>
              <a:rPr lang="en-US" dirty="0" smtClean="0"/>
              <a:t>Protecting bandwidth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1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</a:t>
            </a:r>
            <a:endParaRPr lang="en-US" dirty="0"/>
          </a:p>
        </p:txBody>
      </p: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304800" y="1371600"/>
            <a:ext cx="7467600" cy="2286000"/>
            <a:chOff x="192" y="960"/>
            <a:chExt cx="4704" cy="1488"/>
          </a:xfrm>
        </p:grpSpPr>
        <p:sp>
          <p:nvSpPr>
            <p:cNvPr id="5" name="Line 58"/>
            <p:cNvSpPr>
              <a:spLocks noChangeShapeType="1"/>
            </p:cNvSpPr>
            <p:nvPr/>
          </p:nvSpPr>
          <p:spPr bwMode="auto">
            <a:xfrm>
              <a:off x="192" y="1872"/>
              <a:ext cx="47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62"/>
            <p:cNvSpPr>
              <a:spLocks noChangeShapeType="1"/>
            </p:cNvSpPr>
            <p:nvPr/>
          </p:nvSpPr>
          <p:spPr bwMode="auto">
            <a:xfrm>
              <a:off x="1920" y="1956"/>
              <a:ext cx="0" cy="4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/>
            <p:cNvSpPr>
              <a:spLocks noChangeShapeType="1"/>
            </p:cNvSpPr>
            <p:nvPr/>
          </p:nvSpPr>
          <p:spPr bwMode="auto">
            <a:xfrm>
              <a:off x="3072" y="1943"/>
              <a:ext cx="0" cy="4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1920" y="2294"/>
              <a:ext cx="115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65"/>
            <p:cNvSpPr txBox="1">
              <a:spLocks noChangeArrowheads="1"/>
            </p:cNvSpPr>
            <p:nvPr/>
          </p:nvSpPr>
          <p:spPr bwMode="auto">
            <a:xfrm>
              <a:off x="1152" y="1381"/>
              <a:ext cx="43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10" name="Text Box 67"/>
            <p:cNvSpPr txBox="1">
              <a:spLocks noChangeArrowheads="1"/>
            </p:cNvSpPr>
            <p:nvPr/>
          </p:nvSpPr>
          <p:spPr bwMode="auto">
            <a:xfrm>
              <a:off x="528" y="9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i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r>
                <a:rPr lang="en-US" altLang="en-US" sz="1800" baseline="-25000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’</a:t>
              </a:r>
            </a:p>
          </p:txBody>
        </p:sp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912" y="9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i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r>
                <a:rPr lang="en-US" altLang="en-US" sz="1800" baseline="-250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’</a:t>
              </a:r>
            </a:p>
          </p:txBody>
        </p:sp>
        <p:sp>
          <p:nvSpPr>
            <p:cNvPr id="12" name="Text Box 71"/>
            <p:cNvSpPr txBox="1">
              <a:spLocks noChangeArrowheads="1"/>
            </p:cNvSpPr>
            <p:nvPr/>
          </p:nvSpPr>
          <p:spPr bwMode="auto">
            <a:xfrm>
              <a:off x="1632" y="9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i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r>
                <a:rPr lang="en-US" altLang="en-US" sz="1800" i="1" baseline="-25000">
                  <a:solidFill>
                    <a:srgbClr val="0000FF"/>
                  </a:solidFill>
                  <a:latin typeface="Times New Roman" pitchFamily="18" charset="0"/>
                </a:rPr>
                <a:t>n</a:t>
              </a: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’</a:t>
              </a:r>
            </a:p>
          </p:txBody>
        </p:sp>
        <p:sp>
          <p:nvSpPr>
            <p:cNvPr id="13" name="Text Box 75"/>
            <p:cNvSpPr txBox="1">
              <a:spLocks noChangeArrowheads="1"/>
            </p:cNvSpPr>
            <p:nvPr/>
          </p:nvSpPr>
          <p:spPr bwMode="auto">
            <a:xfrm>
              <a:off x="3792" y="1381"/>
              <a:ext cx="43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14" name="Text Box 77"/>
            <p:cNvSpPr txBox="1">
              <a:spLocks noChangeArrowheads="1"/>
            </p:cNvSpPr>
            <p:nvPr/>
          </p:nvSpPr>
          <p:spPr bwMode="auto">
            <a:xfrm>
              <a:off x="3168" y="9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i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r>
                <a:rPr lang="en-US" altLang="en-US" sz="1800" baseline="-25000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5" name="Text Box 79"/>
            <p:cNvSpPr txBox="1">
              <a:spLocks noChangeArrowheads="1"/>
            </p:cNvSpPr>
            <p:nvPr/>
          </p:nvSpPr>
          <p:spPr bwMode="auto">
            <a:xfrm>
              <a:off x="3552" y="9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i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r>
                <a:rPr lang="en-US" altLang="en-US" sz="1800" baseline="-250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6" name="Text Box 81"/>
            <p:cNvSpPr txBox="1">
              <a:spLocks noChangeArrowheads="1"/>
            </p:cNvSpPr>
            <p:nvPr/>
          </p:nvSpPr>
          <p:spPr bwMode="auto">
            <a:xfrm>
              <a:off x="4272" y="960"/>
              <a:ext cx="2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i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r>
                <a:rPr lang="en-US" altLang="en-US" sz="1800" i="1" baseline="-25000">
                  <a:solidFill>
                    <a:srgbClr val="0000FF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17" name="Text Box 84"/>
            <p:cNvSpPr txBox="1">
              <a:spLocks noChangeArrowheads="1"/>
            </p:cNvSpPr>
            <p:nvPr/>
          </p:nvSpPr>
          <p:spPr bwMode="auto">
            <a:xfrm>
              <a:off x="288" y="2154"/>
              <a:ext cx="16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0000FF"/>
                  </a:solidFill>
                  <a:latin typeface="Times New Roman" pitchFamily="18" charset="0"/>
                </a:rPr>
                <a:t>Reverse channels</a:t>
              </a:r>
            </a:p>
          </p:txBody>
        </p:sp>
        <p:sp>
          <p:nvSpPr>
            <p:cNvPr id="18" name="Text Box 85"/>
            <p:cNvSpPr txBox="1">
              <a:spLocks noChangeArrowheads="1"/>
            </p:cNvSpPr>
            <p:nvPr/>
          </p:nvSpPr>
          <p:spPr bwMode="auto">
            <a:xfrm>
              <a:off x="2976" y="2154"/>
              <a:ext cx="16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00FF"/>
                  </a:solidFill>
                  <a:latin typeface="Times New Roman" pitchFamily="18" charset="0"/>
                </a:rPr>
                <a:t>Forward channels</a:t>
              </a:r>
            </a:p>
          </p:txBody>
        </p:sp>
        <p:grpSp>
          <p:nvGrpSpPr>
            <p:cNvPr id="19" name="Group 108"/>
            <p:cNvGrpSpPr>
              <a:grpSpLocks/>
            </p:cNvGrpSpPr>
            <p:nvPr/>
          </p:nvGrpSpPr>
          <p:grpSpPr bwMode="auto">
            <a:xfrm>
              <a:off x="432" y="1630"/>
              <a:ext cx="4128" cy="526"/>
              <a:chOff x="432" y="1417"/>
              <a:chExt cx="4128" cy="359"/>
            </a:xfrm>
          </p:grpSpPr>
          <p:sp>
            <p:nvSpPr>
              <p:cNvPr id="26" name="Text Box 60"/>
              <p:cNvSpPr txBox="1">
                <a:spLocks noChangeArrowheads="1"/>
              </p:cNvSpPr>
              <p:nvPr/>
            </p:nvSpPr>
            <p:spPr bwMode="auto">
              <a:xfrm>
                <a:off x="816" y="1417"/>
                <a:ext cx="384" cy="16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8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" name="Text Box 73"/>
              <p:cNvSpPr txBox="1">
                <a:spLocks noChangeArrowheads="1"/>
              </p:cNvSpPr>
              <p:nvPr/>
            </p:nvSpPr>
            <p:spPr bwMode="auto">
              <a:xfrm>
                <a:off x="3456" y="1420"/>
                <a:ext cx="384" cy="16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8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" name="Text Box 61"/>
              <p:cNvSpPr txBox="1">
                <a:spLocks noChangeArrowheads="1"/>
              </p:cNvSpPr>
              <p:nvPr/>
            </p:nvSpPr>
            <p:spPr bwMode="auto">
              <a:xfrm>
                <a:off x="1536" y="1417"/>
                <a:ext cx="384" cy="164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8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" name="Text Box 72"/>
              <p:cNvSpPr txBox="1">
                <a:spLocks noChangeArrowheads="1"/>
              </p:cNvSpPr>
              <p:nvPr/>
            </p:nvSpPr>
            <p:spPr bwMode="auto">
              <a:xfrm>
                <a:off x="3072" y="1420"/>
                <a:ext cx="384" cy="1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8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" name="Text Box 74"/>
              <p:cNvSpPr txBox="1">
                <a:spLocks noChangeArrowheads="1"/>
              </p:cNvSpPr>
              <p:nvPr/>
            </p:nvSpPr>
            <p:spPr bwMode="auto">
              <a:xfrm>
                <a:off x="4176" y="1423"/>
                <a:ext cx="384" cy="164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8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" name="Line 82"/>
              <p:cNvSpPr>
                <a:spLocks noChangeShapeType="1"/>
              </p:cNvSpPr>
              <p:nvPr/>
            </p:nvSpPr>
            <p:spPr bwMode="auto">
              <a:xfrm flipH="1">
                <a:off x="480" y="1776"/>
                <a:ext cx="144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83"/>
              <p:cNvSpPr>
                <a:spLocks noChangeShapeType="1"/>
              </p:cNvSpPr>
              <p:nvPr/>
            </p:nvSpPr>
            <p:spPr bwMode="auto">
              <a:xfrm>
                <a:off x="3072" y="1776"/>
                <a:ext cx="139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Text Box 107"/>
              <p:cNvSpPr txBox="1">
                <a:spLocks noChangeArrowheads="1"/>
              </p:cNvSpPr>
              <p:nvPr/>
            </p:nvSpPr>
            <p:spPr bwMode="auto">
              <a:xfrm>
                <a:off x="432" y="1417"/>
                <a:ext cx="384" cy="1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8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0" name="Line 68"/>
            <p:cNvSpPr>
              <a:spLocks noChangeShapeType="1"/>
            </p:cNvSpPr>
            <p:nvPr/>
          </p:nvSpPr>
          <p:spPr bwMode="auto">
            <a:xfrm flipV="1">
              <a:off x="1008" y="1311"/>
              <a:ext cx="0" cy="6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8"/>
            <p:cNvSpPr>
              <a:spLocks noChangeShapeType="1"/>
            </p:cNvSpPr>
            <p:nvPr/>
          </p:nvSpPr>
          <p:spPr bwMode="auto">
            <a:xfrm flipV="1">
              <a:off x="3648" y="1311"/>
              <a:ext cx="0" cy="6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70"/>
            <p:cNvSpPr>
              <a:spLocks noChangeShapeType="1"/>
            </p:cNvSpPr>
            <p:nvPr/>
          </p:nvSpPr>
          <p:spPr bwMode="auto">
            <a:xfrm flipV="1">
              <a:off x="1728" y="1311"/>
              <a:ext cx="0" cy="6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80"/>
            <p:cNvSpPr>
              <a:spLocks noChangeShapeType="1"/>
            </p:cNvSpPr>
            <p:nvPr/>
          </p:nvSpPr>
          <p:spPr bwMode="auto">
            <a:xfrm flipV="1">
              <a:off x="4368" y="1311"/>
              <a:ext cx="0" cy="6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66"/>
            <p:cNvSpPr>
              <a:spLocks noChangeShapeType="1"/>
            </p:cNvSpPr>
            <p:nvPr/>
          </p:nvSpPr>
          <p:spPr bwMode="auto">
            <a:xfrm flipV="1">
              <a:off x="624" y="1241"/>
              <a:ext cx="0" cy="71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76"/>
            <p:cNvSpPr>
              <a:spLocks noChangeShapeType="1"/>
            </p:cNvSpPr>
            <p:nvPr/>
          </p:nvSpPr>
          <p:spPr bwMode="auto">
            <a:xfrm flipV="1">
              <a:off x="3264" y="1311"/>
              <a:ext cx="0" cy="6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113"/>
          <p:cNvGrpSpPr>
            <a:grpSpLocks/>
          </p:cNvGrpSpPr>
          <p:nvPr/>
        </p:nvGrpSpPr>
        <p:grpSpPr bwMode="auto">
          <a:xfrm>
            <a:off x="4724400" y="4251529"/>
            <a:ext cx="7924800" cy="2263775"/>
            <a:chOff x="480" y="2400"/>
            <a:chExt cx="4992" cy="1426"/>
          </a:xfrm>
        </p:grpSpPr>
        <p:sp>
          <p:nvSpPr>
            <p:cNvPr id="35" name="Text Box 101"/>
            <p:cNvSpPr txBox="1">
              <a:spLocks noChangeArrowheads="1"/>
            </p:cNvSpPr>
            <p:nvPr/>
          </p:nvSpPr>
          <p:spPr bwMode="auto">
            <a:xfrm>
              <a:off x="912" y="2400"/>
              <a:ext cx="86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Guard Band </a:t>
              </a:r>
              <a:r>
                <a:rPr lang="en-US" altLang="en-US" sz="1600" i="1">
                  <a:solidFill>
                    <a:srgbClr val="0000FF"/>
                  </a:solidFill>
                  <a:latin typeface="Times New Roman" pitchFamily="18" charset="0"/>
                </a:rPr>
                <a:t>W</a:t>
              </a:r>
              <a:r>
                <a:rPr lang="en-US" altLang="en-US" sz="1600" i="1" baseline="-25000">
                  <a:solidFill>
                    <a:srgbClr val="0000FF"/>
                  </a:solidFill>
                  <a:latin typeface="Times New Roman" pitchFamily="18" charset="0"/>
                </a:rPr>
                <a:t>g</a:t>
              </a:r>
              <a:endParaRPr lang="en-US" altLang="en-US" sz="1600" i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grpSp>
          <p:nvGrpSpPr>
            <p:cNvPr id="36" name="Group 112"/>
            <p:cNvGrpSpPr>
              <a:grpSpLocks/>
            </p:cNvGrpSpPr>
            <p:nvPr/>
          </p:nvGrpSpPr>
          <p:grpSpPr bwMode="auto">
            <a:xfrm>
              <a:off x="480" y="2447"/>
              <a:ext cx="4992" cy="1379"/>
              <a:chOff x="480" y="2543"/>
              <a:chExt cx="4992" cy="1300"/>
            </a:xfrm>
          </p:grpSpPr>
          <p:sp>
            <p:nvSpPr>
              <p:cNvPr id="37" name="Line 87"/>
              <p:cNvSpPr>
                <a:spLocks noChangeShapeType="1"/>
              </p:cNvSpPr>
              <p:nvPr/>
            </p:nvSpPr>
            <p:spPr bwMode="auto">
              <a:xfrm>
                <a:off x="480" y="3358"/>
                <a:ext cx="427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88"/>
              <p:cNvSpPr txBox="1">
                <a:spLocks noChangeArrowheads="1"/>
              </p:cNvSpPr>
              <p:nvPr/>
            </p:nvSpPr>
            <p:spPr bwMode="auto">
              <a:xfrm>
                <a:off x="816" y="3153"/>
                <a:ext cx="432" cy="2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9" name="Text Box 89"/>
              <p:cNvSpPr txBox="1">
                <a:spLocks noChangeArrowheads="1"/>
              </p:cNvSpPr>
              <p:nvPr/>
            </p:nvSpPr>
            <p:spPr bwMode="auto">
              <a:xfrm>
                <a:off x="1392" y="3153"/>
                <a:ext cx="432" cy="20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40" name="Text Box 90"/>
              <p:cNvSpPr txBox="1">
                <a:spLocks noChangeArrowheads="1"/>
              </p:cNvSpPr>
              <p:nvPr/>
            </p:nvSpPr>
            <p:spPr bwMode="auto">
              <a:xfrm>
                <a:off x="1968" y="3153"/>
                <a:ext cx="432" cy="201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41" name="Text Box 91"/>
              <p:cNvSpPr txBox="1">
                <a:spLocks noChangeArrowheads="1"/>
              </p:cNvSpPr>
              <p:nvPr/>
            </p:nvSpPr>
            <p:spPr bwMode="auto">
              <a:xfrm>
                <a:off x="3072" y="3069"/>
                <a:ext cx="432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…</a:t>
                </a:r>
              </a:p>
            </p:txBody>
          </p:sp>
          <p:sp>
            <p:nvSpPr>
              <p:cNvPr id="42" name="Text Box 92"/>
              <p:cNvSpPr txBox="1">
                <a:spLocks noChangeArrowheads="1"/>
              </p:cNvSpPr>
              <p:nvPr/>
            </p:nvSpPr>
            <p:spPr bwMode="auto">
              <a:xfrm>
                <a:off x="3552" y="3153"/>
                <a:ext cx="432" cy="20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600" dirty="0">
                    <a:solidFill>
                      <a:srgbClr val="0000FF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43" name="Text Box 93"/>
              <p:cNvSpPr txBox="1">
                <a:spLocks noChangeArrowheads="1"/>
              </p:cNvSpPr>
              <p:nvPr/>
            </p:nvSpPr>
            <p:spPr bwMode="auto">
              <a:xfrm>
                <a:off x="4368" y="3454"/>
                <a:ext cx="1104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Frequency</a:t>
                </a:r>
              </a:p>
            </p:txBody>
          </p:sp>
          <p:sp>
            <p:nvSpPr>
              <p:cNvPr id="44" name="Line 94"/>
              <p:cNvSpPr>
                <a:spLocks noChangeShapeType="1"/>
              </p:cNvSpPr>
              <p:nvPr/>
            </p:nvSpPr>
            <p:spPr bwMode="auto">
              <a:xfrm>
                <a:off x="816" y="3374"/>
                <a:ext cx="0" cy="31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95"/>
              <p:cNvSpPr>
                <a:spLocks noChangeShapeType="1"/>
              </p:cNvSpPr>
              <p:nvPr/>
            </p:nvSpPr>
            <p:spPr bwMode="auto">
              <a:xfrm>
                <a:off x="3984" y="3424"/>
                <a:ext cx="0" cy="31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96"/>
              <p:cNvSpPr>
                <a:spLocks noChangeShapeType="1"/>
              </p:cNvSpPr>
              <p:nvPr/>
            </p:nvSpPr>
            <p:spPr bwMode="auto">
              <a:xfrm>
                <a:off x="816" y="3598"/>
                <a:ext cx="316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 type="triangle" w="sm" len="med"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Text Box 97"/>
              <p:cNvSpPr txBox="1">
                <a:spLocks noChangeArrowheads="1"/>
              </p:cNvSpPr>
              <p:nvPr/>
            </p:nvSpPr>
            <p:spPr bwMode="auto">
              <a:xfrm>
                <a:off x="1392" y="3642"/>
                <a:ext cx="1824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Total Bandwidth  </a:t>
                </a:r>
                <a:r>
                  <a:rPr lang="en-US" altLang="en-US" sz="1600" i="1">
                    <a:solidFill>
                      <a:srgbClr val="0000FF"/>
                    </a:solidFill>
                    <a:latin typeface="Times New Roman" pitchFamily="18" charset="0"/>
                  </a:rPr>
                  <a:t>W</a:t>
                </a: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 = </a:t>
                </a:r>
                <a:r>
                  <a:rPr lang="en-US" altLang="en-US" sz="1600" i="1">
                    <a:solidFill>
                      <a:srgbClr val="0000FF"/>
                    </a:solidFill>
                    <a:latin typeface="Times New Roman" pitchFamily="18" charset="0"/>
                  </a:rPr>
                  <a:t>NW</a:t>
                </a:r>
                <a:r>
                  <a:rPr lang="en-US" altLang="en-US" sz="1600" i="1" baseline="-25000">
                    <a:solidFill>
                      <a:srgbClr val="0000FF"/>
                    </a:solidFill>
                    <a:latin typeface="Times New Roman" pitchFamily="18" charset="0"/>
                  </a:rPr>
                  <a:t>c</a:t>
                </a:r>
                <a:endParaRPr lang="en-US" altLang="en-US" sz="1600" i="1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" name="Line 98"/>
              <p:cNvSpPr>
                <a:spLocks noChangeShapeType="1"/>
              </p:cNvSpPr>
              <p:nvPr/>
            </p:nvSpPr>
            <p:spPr bwMode="auto">
              <a:xfrm>
                <a:off x="1248" y="2883"/>
                <a:ext cx="0" cy="27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99"/>
              <p:cNvSpPr>
                <a:spLocks noChangeShapeType="1"/>
              </p:cNvSpPr>
              <p:nvPr/>
            </p:nvSpPr>
            <p:spPr bwMode="auto">
              <a:xfrm>
                <a:off x="1392" y="2883"/>
                <a:ext cx="0" cy="27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0"/>
              <p:cNvSpPr>
                <a:spLocks noChangeShapeType="1"/>
              </p:cNvSpPr>
              <p:nvPr/>
            </p:nvSpPr>
            <p:spPr bwMode="auto">
              <a:xfrm>
                <a:off x="1248" y="2972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Text Box 102"/>
              <p:cNvSpPr txBox="1">
                <a:spLocks noChangeArrowheads="1"/>
              </p:cNvSpPr>
              <p:nvPr/>
            </p:nvSpPr>
            <p:spPr bwMode="auto">
              <a:xfrm>
                <a:off x="2544" y="3152"/>
                <a:ext cx="432" cy="201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52" name="Line 103"/>
              <p:cNvSpPr>
                <a:spLocks noChangeShapeType="1"/>
              </p:cNvSpPr>
              <p:nvPr/>
            </p:nvSpPr>
            <p:spPr bwMode="auto">
              <a:xfrm>
                <a:off x="2400" y="2883"/>
                <a:ext cx="0" cy="27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104"/>
              <p:cNvSpPr>
                <a:spLocks noChangeShapeType="1"/>
              </p:cNvSpPr>
              <p:nvPr/>
            </p:nvSpPr>
            <p:spPr bwMode="auto">
              <a:xfrm>
                <a:off x="2976" y="2883"/>
                <a:ext cx="0" cy="27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105"/>
              <p:cNvSpPr>
                <a:spLocks noChangeShapeType="1"/>
              </p:cNvSpPr>
              <p:nvPr/>
            </p:nvSpPr>
            <p:spPr bwMode="auto">
              <a:xfrm>
                <a:off x="2400" y="297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Text Box 106"/>
              <p:cNvSpPr txBox="1">
                <a:spLocks noChangeArrowheads="1"/>
              </p:cNvSpPr>
              <p:nvPr/>
            </p:nvSpPr>
            <p:spPr bwMode="auto">
              <a:xfrm>
                <a:off x="2256" y="2543"/>
                <a:ext cx="768" cy="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>
                    <a:solidFill>
                      <a:srgbClr val="0000FF"/>
                    </a:solidFill>
                    <a:latin typeface="Times New Roman" pitchFamily="18" charset="0"/>
                  </a:rPr>
                  <a:t>Sub Band </a:t>
                </a:r>
                <a:r>
                  <a:rPr lang="en-US" altLang="en-US" sz="1600" i="1">
                    <a:solidFill>
                      <a:srgbClr val="0000FF"/>
                    </a:solidFill>
                    <a:latin typeface="Times New Roman" pitchFamily="18" charset="0"/>
                  </a:rPr>
                  <a:t>W</a:t>
                </a:r>
                <a:r>
                  <a:rPr lang="en-US" altLang="en-US" sz="1600" i="1" baseline="-25000">
                    <a:solidFill>
                      <a:srgbClr val="0000FF"/>
                    </a:solidFill>
                    <a:latin typeface="Times New Roman" pitchFamily="18" charset="0"/>
                  </a:rPr>
                  <a:t>c</a:t>
                </a:r>
                <a:endParaRPr lang="en-US" altLang="en-US" sz="1600" i="1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516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TDMA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concept as FDMA</a:t>
            </a:r>
          </a:p>
          <a:p>
            <a:pPr lvl="1"/>
            <a:r>
              <a:rPr lang="en-US" dirty="0" smtClean="0"/>
              <a:t>Except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Now we assign time slots</a:t>
            </a:r>
          </a:p>
          <a:p>
            <a:r>
              <a:rPr lang="en-US" dirty="0" smtClean="0"/>
              <a:t>Sort of like slotted ALOHA</a:t>
            </a:r>
          </a:p>
          <a:p>
            <a:r>
              <a:rPr lang="en-US" dirty="0" smtClean="0"/>
              <a:t>Some differences though:</a:t>
            </a:r>
          </a:p>
          <a:p>
            <a:pPr lvl="1"/>
            <a:r>
              <a:rPr lang="en-US" dirty="0" smtClean="0"/>
              <a:t>Can be FDD or TDD</a:t>
            </a:r>
          </a:p>
          <a:p>
            <a:pPr lvl="1"/>
            <a:r>
              <a:rPr lang="en-US" dirty="0" smtClean="0"/>
              <a:t>Technically becomes FDMA/FDD vs FDMA/FDD</a:t>
            </a:r>
          </a:p>
          <a:p>
            <a:pPr lvl="1"/>
            <a:r>
              <a:rPr lang="en-US" dirty="0" smtClean="0"/>
              <a:t>The division is for up/down links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6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TDMA Guard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use time instead of spectrum 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26424" y="33242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179424" y="3581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Time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312024" y="3829050"/>
            <a:ext cx="5867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 rot="16200000">
            <a:off x="3054724" y="31623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Frequency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 rot="10800000">
            <a:off x="4312024" y="3284538"/>
            <a:ext cx="492125" cy="53181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 rot="10800000">
            <a:off x="4816849" y="3289300"/>
            <a:ext cx="492125" cy="531813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6188449" y="2759075"/>
            <a:ext cx="0" cy="10668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 rot="10800000">
            <a:off x="6694862" y="3278188"/>
            <a:ext cx="492125" cy="536575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 rot="10800000">
            <a:off x="7464799" y="3282950"/>
            <a:ext cx="492125" cy="53181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4312024" y="2682875"/>
            <a:ext cx="0" cy="3124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7055224" y="33242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V="1">
            <a:off x="7969624" y="2759075"/>
            <a:ext cx="0" cy="10668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8895137" y="33242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 rot="10800000">
            <a:off x="7971212" y="3284538"/>
            <a:ext cx="492125" cy="53181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 rot="10800000">
            <a:off x="8468099" y="3284538"/>
            <a:ext cx="492125" cy="5334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 rot="10800000">
            <a:off x="9344399" y="3297238"/>
            <a:ext cx="492125" cy="531812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H="1" flipV="1">
            <a:off x="9849224" y="2754313"/>
            <a:ext cx="0" cy="10668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4312024" y="2987675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sm" len="med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4616824" y="2530475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Frame</a:t>
            </a: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V="1">
            <a:off x="7969624" y="2987675"/>
            <a:ext cx="1879600" cy="15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sm" len="med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8426824" y="253047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Frame</a:t>
            </a: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V="1">
            <a:off x="6140824" y="2987675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sm" len="med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6445624" y="253047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Frame</a:t>
            </a: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4312024" y="4724400"/>
            <a:ext cx="228600" cy="533400"/>
          </a:xfrm>
          <a:prstGeom prst="rect">
            <a:avLst/>
          </a:prstGeom>
          <a:solidFill>
            <a:srgbClr val="00FF00">
              <a:alpha val="50195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4540624" y="4724400"/>
            <a:ext cx="1219200" cy="533400"/>
          </a:xfrm>
          <a:prstGeom prst="rect">
            <a:avLst/>
          </a:prstGeom>
          <a:solidFill>
            <a:srgbClr val="FF00FF">
              <a:alpha val="50195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5759824" y="4724400"/>
            <a:ext cx="2514600" cy="533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4769224" y="3825875"/>
            <a:ext cx="3505200" cy="914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5759824" y="5257800"/>
            <a:ext cx="0" cy="533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4312024" y="5273675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4540624" y="5257800"/>
            <a:ext cx="0" cy="533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4540624" y="5562600"/>
            <a:ext cx="12192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5759824" y="5562600"/>
            <a:ext cx="2514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4312024" y="5562600"/>
            <a:ext cx="228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4616824" y="55626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Head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6445624" y="55626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Data</a:t>
            </a: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3778624" y="57912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Guard time</a:t>
            </a:r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8274424" y="5257800"/>
            <a:ext cx="0" cy="533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 rot="10800000">
            <a:off x="5696324" y="3282950"/>
            <a:ext cx="492125" cy="53181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 rot="10800000">
            <a:off x="6197974" y="3282950"/>
            <a:ext cx="492125" cy="53181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61208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TDMA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 band TDMA can have super high speeds</a:t>
            </a:r>
          </a:p>
          <a:p>
            <a:pPr lvl="1"/>
            <a:r>
              <a:rPr lang="en-US" dirty="0" smtClean="0"/>
              <a:t>But it sucks</a:t>
            </a:r>
          </a:p>
          <a:p>
            <a:r>
              <a:rPr lang="en-US" dirty="0" smtClean="0"/>
              <a:t>TDMA can't handle multi path fading</a:t>
            </a:r>
          </a:p>
          <a:p>
            <a:pPr lvl="1"/>
            <a:r>
              <a:rPr lang="en-US" dirty="0" smtClean="0"/>
              <a:t>Waves bounce around stuff</a:t>
            </a:r>
          </a:p>
          <a:p>
            <a:pPr lvl="1"/>
            <a:r>
              <a:rPr lang="en-US" dirty="0" smtClean="0"/>
              <a:t>Might get delayed between BS and MS</a:t>
            </a:r>
          </a:p>
          <a:p>
            <a:pPr lvl="1"/>
            <a:r>
              <a:rPr lang="en-US" dirty="0" smtClean="0"/>
              <a:t>Terrible deal when the whole protocol is based on time</a:t>
            </a:r>
          </a:p>
          <a:p>
            <a:r>
              <a:rPr lang="en-US" dirty="0" smtClean="0"/>
              <a:t>Lots of control channel time spent on</a:t>
            </a:r>
            <a:r>
              <a:rPr lang="is-IS" dirty="0" smtClean="0"/>
              <a:t>…</a:t>
            </a:r>
            <a:r>
              <a:rPr lang="en-US" dirty="0" smtClean="0"/>
              <a:t>. Time</a:t>
            </a:r>
          </a:p>
          <a:p>
            <a:pPr lvl="1"/>
            <a:r>
              <a:rPr lang="en-US" dirty="0" smtClean="0"/>
              <a:t>Not so bad if constantly talking</a:t>
            </a:r>
          </a:p>
          <a:p>
            <a:pPr lvl="1"/>
            <a:r>
              <a:rPr lang="en-US" dirty="0" smtClean="0"/>
              <a:t>Makes bursting a pain, have to resend time each burst</a:t>
            </a:r>
          </a:p>
          <a:p>
            <a:pPr lvl="1"/>
            <a:r>
              <a:rPr lang="en-US" dirty="0" smtClean="0"/>
              <a:t>People like to burst, constant transmissions don't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8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large bandwidth</a:t>
            </a:r>
          </a:p>
          <a:p>
            <a:pPr lvl="1"/>
            <a:r>
              <a:rPr lang="en-US" dirty="0" smtClean="0"/>
              <a:t>So much it was initially thought to be a waste</a:t>
            </a:r>
          </a:p>
          <a:p>
            <a:r>
              <a:rPr lang="en-US" dirty="0" smtClean="0"/>
              <a:t>Uses the large bandwidth really efficiently because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It's sharing it</a:t>
            </a:r>
          </a:p>
          <a:p>
            <a:r>
              <a:rPr lang="en-US" dirty="0" smtClean="0"/>
              <a:t>One issue: near far issues</a:t>
            </a:r>
          </a:p>
          <a:p>
            <a:pPr lvl="1"/>
            <a:r>
              <a:rPr lang="en-US" dirty="0" smtClean="0"/>
              <a:t>Uplinks (reverse channel transmission) from MS that are far away</a:t>
            </a:r>
          </a:p>
          <a:p>
            <a:pPr lvl="1"/>
            <a:r>
              <a:rPr lang="en-US" dirty="0" smtClean="0"/>
              <a:t>Masked by near by MS</a:t>
            </a:r>
          </a:p>
          <a:p>
            <a:pPr lvl="1"/>
            <a:r>
              <a:rPr lang="en-US" dirty="0" smtClean="0"/>
              <a:t>Not so much an issue in reverse</a:t>
            </a:r>
          </a:p>
          <a:p>
            <a:pPr lvl="1"/>
            <a:r>
              <a:rPr lang="en-US" dirty="0" smtClean="0"/>
              <a:t>Solution: limit MS transmit power when nearby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51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CDMA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Hopping</a:t>
            </a:r>
          </a:p>
          <a:p>
            <a:pPr lvl="1"/>
            <a:r>
              <a:rPr lang="en-US" dirty="0" smtClean="0"/>
              <a:t>Not often used</a:t>
            </a:r>
          </a:p>
          <a:p>
            <a:pPr lvl="1"/>
            <a:r>
              <a:rPr lang="en-US" dirty="0" smtClean="0"/>
              <a:t>Requires very fast synthesizer</a:t>
            </a:r>
          </a:p>
          <a:p>
            <a:r>
              <a:rPr lang="en-US" dirty="0" smtClean="0"/>
              <a:t>Direct Sequence</a:t>
            </a:r>
          </a:p>
          <a:p>
            <a:pPr lvl="1"/>
            <a:r>
              <a:rPr lang="en-US" dirty="0" smtClean="0"/>
              <a:t>Remain on a set frequency</a:t>
            </a:r>
          </a:p>
          <a:p>
            <a:pPr lvl="1"/>
            <a:r>
              <a:rPr lang="en-US" dirty="0" smtClean="0"/>
              <a:t>Leverage codes/dynamically assign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2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CDMA suffers from near/far issue</a:t>
            </a:r>
          </a:p>
          <a:p>
            <a:r>
              <a:rPr lang="en-US" dirty="0" smtClean="0"/>
              <a:t>Instead of blasting lots of data with super high power</a:t>
            </a:r>
          </a:p>
          <a:p>
            <a:pPr lvl="1"/>
            <a:r>
              <a:rPr lang="en-US" dirty="0" smtClean="0"/>
              <a:t>Use less power but more bandwidth</a:t>
            </a:r>
          </a:p>
          <a:p>
            <a:endParaRPr lang="en-US" dirty="0"/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3352800" y="2959100"/>
            <a:ext cx="4191000" cy="3352800"/>
            <a:chOff x="1152" y="1728"/>
            <a:chExt cx="2736" cy="2112"/>
          </a:xfrm>
        </p:grpSpPr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2374" y="2473"/>
              <a:ext cx="218" cy="249"/>
              <a:chOff x="2374" y="2473"/>
              <a:chExt cx="174" cy="249"/>
            </a:xfrm>
          </p:grpSpPr>
          <p:sp>
            <p:nvSpPr>
              <p:cNvPr id="14" name="Oval 3"/>
              <p:cNvSpPr>
                <a:spLocks noChangeArrowheads="1"/>
              </p:cNvSpPr>
              <p:nvPr/>
            </p:nvSpPr>
            <p:spPr bwMode="auto">
              <a:xfrm>
                <a:off x="2374" y="2473"/>
                <a:ext cx="174" cy="249"/>
              </a:xfrm>
              <a:prstGeom prst="ellips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5" name="Group 4"/>
              <p:cNvGrpSpPr>
                <a:grpSpLocks/>
              </p:cNvGrpSpPr>
              <p:nvPr/>
            </p:nvGrpSpPr>
            <p:grpSpPr bwMode="auto">
              <a:xfrm>
                <a:off x="2409" y="2501"/>
                <a:ext cx="104" cy="193"/>
                <a:chOff x="624" y="2688"/>
                <a:chExt cx="432" cy="432"/>
              </a:xfrm>
            </p:grpSpPr>
            <p:sp>
              <p:nvSpPr>
                <p:cNvPr id="16" name="Line 5"/>
                <p:cNvSpPr>
                  <a:spLocks noChangeShapeType="1"/>
                </p:cNvSpPr>
                <p:nvPr/>
              </p:nvSpPr>
              <p:spPr bwMode="auto">
                <a:xfrm>
                  <a:off x="624" y="2688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624" y="2688"/>
                  <a:ext cx="432" cy="432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1894" y="2598"/>
              <a:ext cx="480" cy="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2592" y="2598"/>
              <a:ext cx="480" cy="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461" y="2722"/>
              <a:ext cx="0" cy="55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1152" y="1872"/>
              <a:ext cx="829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Digital signal </a:t>
              </a:r>
              <a:r>
                <a:rPr lang="en-US" altLang="en-US" i="1">
                  <a:solidFill>
                    <a:srgbClr val="0000FF"/>
                  </a:solidFill>
                  <a:latin typeface="Times New Roman" pitchFamily="18" charset="0"/>
                </a:rPr>
                <a:t>s</a:t>
              </a: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(</a:t>
              </a:r>
              <a:r>
                <a:rPr lang="en-US" altLang="en-US" i="1">
                  <a:solidFill>
                    <a:srgbClr val="0000FF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097" y="3281"/>
              <a:ext cx="757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Code </a:t>
              </a:r>
              <a:r>
                <a:rPr lang="en-US" altLang="en-US" i="1">
                  <a:solidFill>
                    <a:srgbClr val="0000FF"/>
                  </a:solidFill>
                  <a:latin typeface="Times New Roman" pitchFamily="18" charset="0"/>
                </a:rPr>
                <a:t>c</a:t>
              </a: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(</a:t>
              </a:r>
              <a:r>
                <a:rPr lang="en-US" altLang="en-US" i="1">
                  <a:solidFill>
                    <a:srgbClr val="0000FF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916" y="1824"/>
              <a:ext cx="97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Spreading signal </a:t>
              </a:r>
              <a:r>
                <a:rPr lang="en-US" altLang="en-US" i="1">
                  <a:solidFill>
                    <a:srgbClr val="0000FF"/>
                  </a:solidFill>
                  <a:latin typeface="Times New Roman" pitchFamily="18" charset="0"/>
                </a:rPr>
                <a:t>m</a:t>
              </a: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(</a:t>
              </a:r>
              <a:r>
                <a:rPr lang="en-US" altLang="en-US" i="1">
                  <a:solidFill>
                    <a:srgbClr val="0000FF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1987" y="1728"/>
              <a:ext cx="929" cy="211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>
              <a:off x="1981" y="1920"/>
              <a:ext cx="9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Spreading</a:t>
              </a:r>
            </a:p>
          </p:txBody>
        </p:sp>
      </p:grpSp>
      <p:grpSp>
        <p:nvGrpSpPr>
          <p:cNvPr id="18" name="Group 49"/>
          <p:cNvGrpSpPr>
            <a:grpSpLocks/>
          </p:cNvGrpSpPr>
          <p:nvPr/>
        </p:nvGrpSpPr>
        <p:grpSpPr bwMode="auto">
          <a:xfrm>
            <a:off x="2057400" y="3492500"/>
            <a:ext cx="2057400" cy="2230438"/>
            <a:chOff x="0" y="2640"/>
            <a:chExt cx="1344" cy="1389"/>
          </a:xfrm>
        </p:grpSpPr>
        <p:sp>
          <p:nvSpPr>
            <p:cNvPr id="19" name="Arc 27"/>
            <p:cNvSpPr>
              <a:spLocks/>
            </p:cNvSpPr>
            <p:nvPr/>
          </p:nvSpPr>
          <p:spPr bwMode="auto">
            <a:xfrm>
              <a:off x="576" y="3072"/>
              <a:ext cx="192" cy="624"/>
            </a:xfrm>
            <a:custGeom>
              <a:avLst/>
              <a:gdLst>
                <a:gd name="T0" fmla="*/ 0 w 43200"/>
                <a:gd name="T1" fmla="*/ 0 h 23619"/>
                <a:gd name="T2" fmla="*/ 0 w 43200"/>
                <a:gd name="T3" fmla="*/ 0 h 23619"/>
                <a:gd name="T4" fmla="*/ 0 w 43200"/>
                <a:gd name="T5" fmla="*/ 0 h 23619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619"/>
                <a:gd name="T11" fmla="*/ 43200 w 43200"/>
                <a:gd name="T12" fmla="*/ 23619 h 236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619" fill="none" extrusionOk="0">
                  <a:moveTo>
                    <a:pt x="80" y="23465"/>
                  </a:moveTo>
                  <a:cubicBezTo>
                    <a:pt x="26" y="22844"/>
                    <a:pt x="0" y="2222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74"/>
                    <a:pt x="43168" y="22947"/>
                    <a:pt x="43105" y="23619"/>
                  </a:cubicBezTo>
                </a:path>
                <a:path w="43200" h="23619" stroke="0" extrusionOk="0">
                  <a:moveTo>
                    <a:pt x="80" y="23465"/>
                  </a:moveTo>
                  <a:cubicBezTo>
                    <a:pt x="26" y="22844"/>
                    <a:pt x="0" y="2222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74"/>
                    <a:pt x="43168" y="22947"/>
                    <a:pt x="43105" y="23619"/>
                  </a:cubicBezTo>
                  <a:lnTo>
                    <a:pt x="21600" y="21600"/>
                  </a:lnTo>
                  <a:lnTo>
                    <a:pt x="80" y="23465"/>
                  </a:lnTo>
                  <a:close/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240" y="3696"/>
              <a:ext cx="86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V="1">
              <a:off x="240" y="3072"/>
              <a:ext cx="1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288" y="3744"/>
              <a:ext cx="1056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Frequency</a:t>
              </a:r>
            </a:p>
          </p:txBody>
        </p:sp>
        <p:sp>
          <p:nvSpPr>
            <p:cNvPr id="23" name="Text Box 37"/>
            <p:cNvSpPr txBox="1">
              <a:spLocks noChangeArrowheads="1"/>
            </p:cNvSpPr>
            <p:nvPr/>
          </p:nvSpPr>
          <p:spPr bwMode="auto">
            <a:xfrm>
              <a:off x="0" y="2640"/>
              <a:ext cx="672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Power</a:t>
              </a:r>
            </a:p>
          </p:txBody>
        </p:sp>
      </p:grpSp>
      <p:grpSp>
        <p:nvGrpSpPr>
          <p:cNvPr id="24" name="Group 50"/>
          <p:cNvGrpSpPr>
            <a:grpSpLocks/>
          </p:cNvGrpSpPr>
          <p:nvPr/>
        </p:nvGrpSpPr>
        <p:grpSpPr bwMode="auto">
          <a:xfrm>
            <a:off x="7391400" y="3492500"/>
            <a:ext cx="2590800" cy="2335213"/>
            <a:chOff x="2112" y="2640"/>
            <a:chExt cx="1392" cy="1376"/>
          </a:xfrm>
        </p:grpSpPr>
        <p:sp>
          <p:nvSpPr>
            <p:cNvPr id="25" name="Line 31"/>
            <p:cNvSpPr>
              <a:spLocks noChangeShapeType="1"/>
            </p:cNvSpPr>
            <p:nvPr/>
          </p:nvSpPr>
          <p:spPr bwMode="auto">
            <a:xfrm>
              <a:off x="2352" y="3696"/>
              <a:ext cx="105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2496" y="3744"/>
              <a:ext cx="1008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Frequency</a:t>
              </a:r>
            </a:p>
          </p:txBody>
        </p:sp>
        <p:sp>
          <p:nvSpPr>
            <p:cNvPr id="27" name="Arc 33"/>
            <p:cNvSpPr>
              <a:spLocks/>
            </p:cNvSpPr>
            <p:nvPr/>
          </p:nvSpPr>
          <p:spPr bwMode="auto">
            <a:xfrm>
              <a:off x="2496" y="3495"/>
              <a:ext cx="768" cy="192"/>
            </a:xfrm>
            <a:custGeom>
              <a:avLst/>
              <a:gdLst>
                <a:gd name="T0" fmla="*/ 0 w 43200"/>
                <a:gd name="T1" fmla="*/ 0 h 23619"/>
                <a:gd name="T2" fmla="*/ 0 w 43200"/>
                <a:gd name="T3" fmla="*/ 0 h 23619"/>
                <a:gd name="T4" fmla="*/ 0 w 43200"/>
                <a:gd name="T5" fmla="*/ 0 h 23619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619"/>
                <a:gd name="T11" fmla="*/ 43200 w 43200"/>
                <a:gd name="T12" fmla="*/ 23619 h 236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619" fill="none" extrusionOk="0">
                  <a:moveTo>
                    <a:pt x="80" y="23465"/>
                  </a:moveTo>
                  <a:cubicBezTo>
                    <a:pt x="26" y="22844"/>
                    <a:pt x="0" y="2222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74"/>
                    <a:pt x="43168" y="22947"/>
                    <a:pt x="43105" y="23619"/>
                  </a:cubicBezTo>
                </a:path>
                <a:path w="43200" h="23619" stroke="0" extrusionOk="0">
                  <a:moveTo>
                    <a:pt x="80" y="23465"/>
                  </a:moveTo>
                  <a:cubicBezTo>
                    <a:pt x="26" y="22844"/>
                    <a:pt x="0" y="2222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274"/>
                    <a:pt x="43168" y="22947"/>
                    <a:pt x="43105" y="23619"/>
                  </a:cubicBezTo>
                  <a:lnTo>
                    <a:pt x="21600" y="21600"/>
                  </a:lnTo>
                  <a:lnTo>
                    <a:pt x="80" y="23465"/>
                  </a:lnTo>
                  <a:close/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 flipV="1">
              <a:off x="2352" y="2990"/>
              <a:ext cx="1" cy="7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2112" y="2640"/>
              <a:ext cx="768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  <a:latin typeface="Times New Roman" pitchFamily="18" charset="0"/>
                </a:rPr>
                <a:t>Power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538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Hopping Spread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spreading out over large bandwidth</a:t>
            </a:r>
          </a:p>
          <a:p>
            <a:pPr lvl="1"/>
            <a:r>
              <a:rPr lang="en-US" dirty="0" smtClean="0"/>
              <a:t>Splits over several channels</a:t>
            </a:r>
          </a:p>
          <a:p>
            <a:pPr lvl="1"/>
            <a:endParaRPr lang="en-US" dirty="0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4800600" y="2149475"/>
            <a:ext cx="3935412" cy="3108325"/>
            <a:chOff x="833" y="864"/>
            <a:chExt cx="2479" cy="1958"/>
          </a:xfrm>
        </p:grpSpPr>
        <p:grpSp>
          <p:nvGrpSpPr>
            <p:cNvPr id="5" name="Group 69"/>
            <p:cNvGrpSpPr>
              <a:grpSpLocks/>
            </p:cNvGrpSpPr>
            <p:nvPr/>
          </p:nvGrpSpPr>
          <p:grpSpPr bwMode="auto">
            <a:xfrm>
              <a:off x="929" y="1198"/>
              <a:ext cx="2383" cy="1624"/>
              <a:chOff x="929" y="1198"/>
              <a:chExt cx="2383" cy="1624"/>
            </a:xfrm>
          </p:grpSpPr>
          <p:grpSp>
            <p:nvGrpSpPr>
              <p:cNvPr id="7" name="Group 3"/>
              <p:cNvGrpSpPr>
                <a:grpSpLocks/>
              </p:cNvGrpSpPr>
              <p:nvPr/>
            </p:nvGrpSpPr>
            <p:grpSpPr bwMode="auto">
              <a:xfrm>
                <a:off x="1405" y="1728"/>
                <a:ext cx="244" cy="234"/>
                <a:chOff x="2448" y="1632"/>
                <a:chExt cx="480" cy="432"/>
              </a:xfrm>
            </p:grpSpPr>
            <p:sp>
              <p:nvSpPr>
                <p:cNvPr id="15" name="Oval 4"/>
                <p:cNvSpPr>
                  <a:spLocks noChangeArrowheads="1"/>
                </p:cNvSpPr>
                <p:nvPr/>
              </p:nvSpPr>
              <p:spPr bwMode="auto">
                <a:xfrm>
                  <a:off x="2448" y="1632"/>
                  <a:ext cx="480" cy="432"/>
                </a:xfrm>
                <a:prstGeom prst="ellips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grpSp>
              <p:nvGrpSpPr>
                <p:cNvPr id="16" name="Group 5"/>
                <p:cNvGrpSpPr>
                  <a:grpSpLocks/>
                </p:cNvGrpSpPr>
                <p:nvPr/>
              </p:nvGrpSpPr>
              <p:grpSpPr bwMode="auto">
                <a:xfrm>
                  <a:off x="2544" y="1680"/>
                  <a:ext cx="288" cy="336"/>
                  <a:chOff x="624" y="2688"/>
                  <a:chExt cx="432" cy="432"/>
                </a:xfrm>
              </p:grpSpPr>
              <p:sp>
                <p:nvSpPr>
                  <p:cNvPr id="17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624" y="2688"/>
                    <a:ext cx="432" cy="43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" name="Line 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4" y="2688"/>
                    <a:ext cx="432" cy="43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929" y="1867"/>
                <a:ext cx="463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 flipV="1">
                <a:off x="1632" y="1867"/>
                <a:ext cx="52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 flipV="1">
                <a:off x="1536" y="1962"/>
                <a:ext cx="0" cy="43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56" y="2392"/>
                <a:ext cx="8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FF"/>
                    </a:solidFill>
                    <a:latin typeface="Times New Roman" pitchFamily="18" charset="0"/>
                  </a:rPr>
                  <a:t>Hopping pattern</a:t>
                </a: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733"/>
                <a:ext cx="120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FF"/>
                    </a:solidFill>
                    <a:latin typeface="Times New Roman" pitchFamily="18" charset="0"/>
                  </a:rPr>
                  <a:t>Spreading signal </a:t>
                </a: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1008" y="1198"/>
                <a:ext cx="960" cy="1624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947" y="1198"/>
                <a:ext cx="110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FF"/>
                    </a:solidFill>
                    <a:latin typeface="Times New Roman" pitchFamily="18" charset="0"/>
                  </a:rPr>
                  <a:t>Spreading</a:t>
                </a:r>
              </a:p>
            </p:txBody>
          </p:sp>
        </p:grp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833" y="864"/>
              <a:ext cx="12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chemeClr val="hlink"/>
                  </a:solidFill>
                  <a:latin typeface="Times New Roman" pitchFamily="18" charset="0"/>
                </a:rPr>
                <a:t>Transmitter</a:t>
              </a:r>
            </a:p>
          </p:txBody>
        </p:sp>
      </p:grpSp>
      <p:grpSp>
        <p:nvGrpSpPr>
          <p:cNvPr id="19" name="Group 48"/>
          <p:cNvGrpSpPr>
            <a:grpSpLocks/>
          </p:cNvGrpSpPr>
          <p:nvPr/>
        </p:nvGrpSpPr>
        <p:grpSpPr bwMode="auto">
          <a:xfrm>
            <a:off x="10260012" y="4085571"/>
            <a:ext cx="2133600" cy="2808288"/>
            <a:chOff x="4224" y="2208"/>
            <a:chExt cx="1392" cy="1769"/>
          </a:xfrm>
        </p:grpSpPr>
        <p:grpSp>
          <p:nvGrpSpPr>
            <p:cNvPr id="20" name="Group 49"/>
            <p:cNvGrpSpPr>
              <a:grpSpLocks/>
            </p:cNvGrpSpPr>
            <p:nvPr/>
          </p:nvGrpSpPr>
          <p:grpSpPr bwMode="auto">
            <a:xfrm>
              <a:off x="4224" y="2688"/>
              <a:ext cx="1392" cy="1289"/>
              <a:chOff x="4224" y="2688"/>
              <a:chExt cx="1392" cy="1289"/>
            </a:xfrm>
          </p:grpSpPr>
          <p:sp>
            <p:nvSpPr>
              <p:cNvPr id="22" name="Line 50"/>
              <p:cNvSpPr>
                <a:spLocks noChangeShapeType="1"/>
              </p:cNvSpPr>
              <p:nvPr/>
            </p:nvSpPr>
            <p:spPr bwMode="auto">
              <a:xfrm>
                <a:off x="4560" y="3705"/>
                <a:ext cx="1056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Text Box 51"/>
              <p:cNvSpPr txBox="1">
                <a:spLocks noChangeArrowheads="1"/>
              </p:cNvSpPr>
              <p:nvPr/>
            </p:nvSpPr>
            <p:spPr bwMode="auto">
              <a:xfrm>
                <a:off x="4572" y="3744"/>
                <a:ext cx="94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FF"/>
                    </a:solidFill>
                    <a:latin typeface="Times New Roman" pitchFamily="18" charset="0"/>
                  </a:rPr>
                  <a:t>Frequency</a:t>
                </a:r>
              </a:p>
            </p:txBody>
          </p:sp>
          <p:sp>
            <p:nvSpPr>
              <p:cNvPr id="24" name="Arc 52"/>
              <p:cNvSpPr>
                <a:spLocks/>
              </p:cNvSpPr>
              <p:nvPr/>
            </p:nvSpPr>
            <p:spPr bwMode="auto">
              <a:xfrm>
                <a:off x="4992" y="3081"/>
                <a:ext cx="192" cy="624"/>
              </a:xfrm>
              <a:custGeom>
                <a:avLst/>
                <a:gdLst>
                  <a:gd name="T0" fmla="*/ 0 w 43200"/>
                  <a:gd name="T1" fmla="*/ 0 h 23619"/>
                  <a:gd name="T2" fmla="*/ 0 w 43200"/>
                  <a:gd name="T3" fmla="*/ 0 h 23619"/>
                  <a:gd name="T4" fmla="*/ 0 w 43200"/>
                  <a:gd name="T5" fmla="*/ 0 h 23619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3619"/>
                  <a:gd name="T11" fmla="*/ 43200 w 43200"/>
                  <a:gd name="T12" fmla="*/ 23619 h 236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3619" fill="none" extrusionOk="0">
                    <a:moveTo>
                      <a:pt x="80" y="23465"/>
                    </a:moveTo>
                    <a:cubicBezTo>
                      <a:pt x="26" y="22844"/>
                      <a:pt x="0" y="222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274"/>
                      <a:pt x="43168" y="22947"/>
                      <a:pt x="43105" y="23619"/>
                    </a:cubicBezTo>
                  </a:path>
                  <a:path w="43200" h="23619" stroke="0" extrusionOk="0">
                    <a:moveTo>
                      <a:pt x="80" y="23465"/>
                    </a:moveTo>
                    <a:cubicBezTo>
                      <a:pt x="26" y="22844"/>
                      <a:pt x="0" y="222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274"/>
                      <a:pt x="43168" y="22947"/>
                      <a:pt x="43105" y="23619"/>
                    </a:cubicBezTo>
                    <a:lnTo>
                      <a:pt x="21600" y="21600"/>
                    </a:lnTo>
                    <a:lnTo>
                      <a:pt x="80" y="23465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53"/>
              <p:cNvSpPr>
                <a:spLocks noChangeShapeType="1"/>
              </p:cNvSpPr>
              <p:nvPr/>
            </p:nvSpPr>
            <p:spPr bwMode="auto">
              <a:xfrm flipV="1">
                <a:off x="4560" y="2889"/>
                <a:ext cx="0" cy="81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Text Box 54"/>
              <p:cNvSpPr txBox="1">
                <a:spLocks noChangeArrowheads="1"/>
              </p:cNvSpPr>
              <p:nvPr/>
            </p:nvSpPr>
            <p:spPr bwMode="auto">
              <a:xfrm>
                <a:off x="4224" y="2688"/>
                <a:ext cx="62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chemeClr val="folHlink"/>
                    </a:solidFill>
                    <a:latin typeface="Times New Roman" pitchFamily="18" charset="0"/>
                  </a:rPr>
                  <a:t>Power</a:t>
                </a:r>
              </a:p>
            </p:txBody>
          </p:sp>
        </p:grpSp>
        <p:sp>
          <p:nvSpPr>
            <p:cNvPr id="21" name="Line 55"/>
            <p:cNvSpPr>
              <a:spLocks noChangeShapeType="1"/>
            </p:cNvSpPr>
            <p:nvPr/>
          </p:nvSpPr>
          <p:spPr bwMode="auto">
            <a:xfrm>
              <a:off x="5088" y="2208"/>
              <a:ext cx="0" cy="720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prstDash val="dash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" name="Group 68"/>
          <p:cNvGrpSpPr>
            <a:grpSpLocks/>
          </p:cNvGrpSpPr>
          <p:nvPr/>
        </p:nvGrpSpPr>
        <p:grpSpPr bwMode="auto">
          <a:xfrm>
            <a:off x="8812212" y="1951971"/>
            <a:ext cx="3429000" cy="3124200"/>
            <a:chOff x="3360" y="864"/>
            <a:chExt cx="2160" cy="1968"/>
          </a:xfrm>
        </p:grpSpPr>
        <p:sp>
          <p:nvSpPr>
            <p:cNvPr id="28" name="Line 17"/>
            <p:cNvSpPr>
              <a:spLocks noChangeShapeType="1"/>
            </p:cNvSpPr>
            <p:nvPr/>
          </p:nvSpPr>
          <p:spPr bwMode="auto">
            <a:xfrm flipV="1">
              <a:off x="3984" y="1872"/>
              <a:ext cx="48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3360" y="1881"/>
              <a:ext cx="43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" name="Group 67"/>
            <p:cNvGrpSpPr>
              <a:grpSpLocks/>
            </p:cNvGrpSpPr>
            <p:nvPr/>
          </p:nvGrpSpPr>
          <p:grpSpPr bwMode="auto">
            <a:xfrm>
              <a:off x="3408" y="864"/>
              <a:ext cx="2112" cy="1968"/>
              <a:chOff x="3408" y="864"/>
              <a:chExt cx="2112" cy="1968"/>
            </a:xfrm>
          </p:grpSpPr>
          <p:grpSp>
            <p:nvGrpSpPr>
              <p:cNvPr id="31" name="Group 19"/>
              <p:cNvGrpSpPr>
                <a:grpSpLocks/>
              </p:cNvGrpSpPr>
              <p:nvPr/>
            </p:nvGrpSpPr>
            <p:grpSpPr bwMode="auto">
              <a:xfrm>
                <a:off x="3792" y="1785"/>
                <a:ext cx="192" cy="192"/>
                <a:chOff x="2448" y="1632"/>
                <a:chExt cx="480" cy="432"/>
              </a:xfrm>
            </p:grpSpPr>
            <p:sp>
              <p:nvSpPr>
                <p:cNvPr id="38" name="Oval 20"/>
                <p:cNvSpPr>
                  <a:spLocks noChangeArrowheads="1"/>
                </p:cNvSpPr>
                <p:nvPr/>
              </p:nvSpPr>
              <p:spPr bwMode="auto">
                <a:xfrm>
                  <a:off x="2448" y="1632"/>
                  <a:ext cx="480" cy="432"/>
                </a:xfrm>
                <a:prstGeom prst="ellips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grpSp>
              <p:nvGrpSpPr>
                <p:cNvPr id="39" name="Group 21"/>
                <p:cNvGrpSpPr>
                  <a:grpSpLocks/>
                </p:cNvGrpSpPr>
                <p:nvPr/>
              </p:nvGrpSpPr>
              <p:grpSpPr bwMode="auto">
                <a:xfrm>
                  <a:off x="2544" y="1680"/>
                  <a:ext cx="288" cy="336"/>
                  <a:chOff x="624" y="2688"/>
                  <a:chExt cx="432" cy="432"/>
                </a:xfrm>
              </p:grpSpPr>
              <p:sp>
                <p:nvSpPr>
                  <p:cNvPr id="4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624" y="2688"/>
                    <a:ext cx="432" cy="43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4" y="2688"/>
                    <a:ext cx="432" cy="43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 flipV="1">
                <a:off x="3888" y="1977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4464" y="1728"/>
                <a:ext cx="105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chemeClr val="folHlink"/>
                    </a:solidFill>
                    <a:latin typeface="Times New Roman" pitchFamily="18" charset="0"/>
                  </a:rPr>
                  <a:t>Digital signal s(t)</a:t>
                </a:r>
              </a:p>
            </p:txBody>
          </p:sp>
          <p:sp>
            <p:nvSpPr>
              <p:cNvPr id="34" name="Rectangle 28"/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864" cy="1632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5" name="Text Box 29"/>
              <p:cNvSpPr txBox="1">
                <a:spLocks noChangeArrowheads="1"/>
              </p:cNvSpPr>
              <p:nvPr/>
            </p:nvSpPr>
            <p:spPr bwMode="auto">
              <a:xfrm>
                <a:off x="3456" y="1200"/>
                <a:ext cx="86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chemeClr val="folHlink"/>
                    </a:solidFill>
                    <a:latin typeface="Times New Roman" pitchFamily="18" charset="0"/>
                  </a:rPr>
                  <a:t>Despread</a:t>
                </a:r>
              </a:p>
            </p:txBody>
          </p:sp>
          <p:sp>
            <p:nvSpPr>
              <p:cNvPr id="36" name="Text Box 30"/>
              <p:cNvSpPr txBox="1">
                <a:spLocks noChangeArrowheads="1"/>
              </p:cNvSpPr>
              <p:nvPr/>
            </p:nvSpPr>
            <p:spPr bwMode="auto">
              <a:xfrm>
                <a:off x="3408" y="864"/>
                <a:ext cx="96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chemeClr val="hlink"/>
                    </a:solidFill>
                    <a:latin typeface="Times New Roman" pitchFamily="18" charset="0"/>
                  </a:rPr>
                  <a:t>Receiver</a:t>
                </a:r>
              </a:p>
            </p:txBody>
          </p:sp>
          <p:sp>
            <p:nvSpPr>
              <p:cNvPr id="37" name="Text Box 57"/>
              <p:cNvSpPr txBox="1">
                <a:spLocks noChangeArrowheads="1"/>
              </p:cNvSpPr>
              <p:nvPr/>
            </p:nvSpPr>
            <p:spPr bwMode="auto">
              <a:xfrm>
                <a:off x="3504" y="2400"/>
                <a:ext cx="72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chemeClr val="folHlink"/>
                    </a:solidFill>
                    <a:latin typeface="Times New Roman" pitchFamily="18" charset="0"/>
                  </a:rPr>
                  <a:t>Hopping pattern</a:t>
                </a:r>
              </a:p>
            </p:txBody>
          </p:sp>
        </p:grpSp>
      </p:grpSp>
      <p:grpSp>
        <p:nvGrpSpPr>
          <p:cNvPr id="42" name="Group 66"/>
          <p:cNvGrpSpPr>
            <a:grpSpLocks/>
          </p:cNvGrpSpPr>
          <p:nvPr/>
        </p:nvGrpSpPr>
        <p:grpSpPr bwMode="auto">
          <a:xfrm>
            <a:off x="6831012" y="4161771"/>
            <a:ext cx="2057400" cy="2732088"/>
            <a:chOff x="2112" y="2256"/>
            <a:chExt cx="1296" cy="1721"/>
          </a:xfrm>
        </p:grpSpPr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2496" y="3744"/>
              <a:ext cx="8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chemeClr val="folHlink"/>
                  </a:solidFill>
                  <a:latin typeface="Times New Roman" pitchFamily="18" charset="0"/>
                </a:rPr>
                <a:t>Frequency</a:t>
              </a:r>
            </a:p>
          </p:txBody>
        </p:sp>
        <p:grpSp>
          <p:nvGrpSpPr>
            <p:cNvPr id="44" name="Group 65"/>
            <p:cNvGrpSpPr>
              <a:grpSpLocks/>
            </p:cNvGrpSpPr>
            <p:nvPr/>
          </p:nvGrpSpPr>
          <p:grpSpPr bwMode="auto">
            <a:xfrm>
              <a:off x="2112" y="2256"/>
              <a:ext cx="1296" cy="1440"/>
              <a:chOff x="2112" y="2256"/>
              <a:chExt cx="1296" cy="1440"/>
            </a:xfrm>
          </p:grpSpPr>
          <p:sp>
            <p:nvSpPr>
              <p:cNvPr id="45" name="Line 47"/>
              <p:cNvSpPr>
                <a:spLocks noChangeShapeType="1"/>
              </p:cNvSpPr>
              <p:nvPr/>
            </p:nvSpPr>
            <p:spPr bwMode="auto">
              <a:xfrm>
                <a:off x="2880" y="2256"/>
                <a:ext cx="0" cy="72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prstDash val="dash"/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46" name="Group 64"/>
              <p:cNvGrpSpPr>
                <a:grpSpLocks/>
              </p:cNvGrpSpPr>
              <p:nvPr/>
            </p:nvGrpSpPr>
            <p:grpSpPr bwMode="auto">
              <a:xfrm>
                <a:off x="2112" y="2697"/>
                <a:ext cx="1296" cy="999"/>
                <a:chOff x="2112" y="2697"/>
                <a:chExt cx="1296" cy="999"/>
              </a:xfrm>
            </p:grpSpPr>
            <p:sp>
              <p:nvSpPr>
                <p:cNvPr id="47" name="Line 42"/>
                <p:cNvSpPr>
                  <a:spLocks noChangeShapeType="1"/>
                </p:cNvSpPr>
                <p:nvPr/>
              </p:nvSpPr>
              <p:spPr bwMode="auto">
                <a:xfrm>
                  <a:off x="2352" y="369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352" y="2880"/>
                  <a:ext cx="0" cy="816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112" y="2697"/>
                  <a:ext cx="624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800">
                      <a:solidFill>
                        <a:srgbClr val="0000FF"/>
                      </a:solidFill>
                      <a:latin typeface="Times New Roman" pitchFamily="18" charset="0"/>
                    </a:rPr>
                    <a:t>Power</a:t>
                  </a:r>
                </a:p>
              </p:txBody>
            </p:sp>
            <p:grpSp>
              <p:nvGrpSpPr>
                <p:cNvPr id="50" name="Group 58"/>
                <p:cNvGrpSpPr>
                  <a:grpSpLocks/>
                </p:cNvGrpSpPr>
                <p:nvPr/>
              </p:nvGrpSpPr>
              <p:grpSpPr bwMode="auto">
                <a:xfrm>
                  <a:off x="2496" y="3456"/>
                  <a:ext cx="720" cy="240"/>
                  <a:chOff x="2544" y="3264"/>
                  <a:chExt cx="768" cy="288"/>
                </a:xfrm>
              </p:grpSpPr>
              <p:sp>
                <p:nvSpPr>
                  <p:cNvPr id="51" name="Arc 59"/>
                  <p:cNvSpPr>
                    <a:spLocks/>
                  </p:cNvSpPr>
                  <p:nvPr/>
                </p:nvSpPr>
                <p:spPr bwMode="auto">
                  <a:xfrm>
                    <a:off x="2928" y="3264"/>
                    <a:ext cx="192" cy="288"/>
                  </a:xfrm>
                  <a:custGeom>
                    <a:avLst/>
                    <a:gdLst>
                      <a:gd name="T0" fmla="*/ 0 w 43200"/>
                      <a:gd name="T1" fmla="*/ 0 h 23619"/>
                      <a:gd name="T2" fmla="*/ 0 w 43200"/>
                      <a:gd name="T3" fmla="*/ 0 h 23619"/>
                      <a:gd name="T4" fmla="*/ 0 w 43200"/>
                      <a:gd name="T5" fmla="*/ 0 h 23619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3619"/>
                      <a:gd name="T11" fmla="*/ 43200 w 43200"/>
                      <a:gd name="T12" fmla="*/ 23619 h 2361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3619" fill="none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</a:path>
                      <a:path w="43200" h="23619" stroke="0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  <a:lnTo>
                          <a:pt x="21600" y="21600"/>
                        </a:lnTo>
                        <a:lnTo>
                          <a:pt x="80" y="2346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Arc 60"/>
                  <p:cNvSpPr>
                    <a:spLocks/>
                  </p:cNvSpPr>
                  <p:nvPr/>
                </p:nvSpPr>
                <p:spPr bwMode="auto">
                  <a:xfrm>
                    <a:off x="3120" y="3264"/>
                    <a:ext cx="192" cy="288"/>
                  </a:xfrm>
                  <a:custGeom>
                    <a:avLst/>
                    <a:gdLst>
                      <a:gd name="T0" fmla="*/ 0 w 43200"/>
                      <a:gd name="T1" fmla="*/ 0 h 23619"/>
                      <a:gd name="T2" fmla="*/ 0 w 43200"/>
                      <a:gd name="T3" fmla="*/ 0 h 23619"/>
                      <a:gd name="T4" fmla="*/ 0 w 43200"/>
                      <a:gd name="T5" fmla="*/ 0 h 23619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3619"/>
                      <a:gd name="T11" fmla="*/ 43200 w 43200"/>
                      <a:gd name="T12" fmla="*/ 23619 h 2361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3619" fill="none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</a:path>
                      <a:path w="43200" h="23619" stroke="0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  <a:lnTo>
                          <a:pt x="21600" y="21600"/>
                        </a:lnTo>
                        <a:lnTo>
                          <a:pt x="80" y="2346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Arc 61"/>
                  <p:cNvSpPr>
                    <a:spLocks/>
                  </p:cNvSpPr>
                  <p:nvPr/>
                </p:nvSpPr>
                <p:spPr bwMode="auto">
                  <a:xfrm>
                    <a:off x="2736" y="3264"/>
                    <a:ext cx="192" cy="288"/>
                  </a:xfrm>
                  <a:custGeom>
                    <a:avLst/>
                    <a:gdLst>
                      <a:gd name="T0" fmla="*/ 0 w 43200"/>
                      <a:gd name="T1" fmla="*/ 0 h 23619"/>
                      <a:gd name="T2" fmla="*/ 0 w 43200"/>
                      <a:gd name="T3" fmla="*/ 0 h 23619"/>
                      <a:gd name="T4" fmla="*/ 0 w 43200"/>
                      <a:gd name="T5" fmla="*/ 0 h 23619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3619"/>
                      <a:gd name="T11" fmla="*/ 43200 w 43200"/>
                      <a:gd name="T12" fmla="*/ 23619 h 2361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3619" fill="none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</a:path>
                      <a:path w="43200" h="23619" stroke="0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  <a:lnTo>
                          <a:pt x="21600" y="21600"/>
                        </a:lnTo>
                        <a:lnTo>
                          <a:pt x="80" y="2346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Arc 62"/>
                  <p:cNvSpPr>
                    <a:spLocks/>
                  </p:cNvSpPr>
                  <p:nvPr/>
                </p:nvSpPr>
                <p:spPr bwMode="auto">
                  <a:xfrm>
                    <a:off x="2544" y="3264"/>
                    <a:ext cx="192" cy="288"/>
                  </a:xfrm>
                  <a:custGeom>
                    <a:avLst/>
                    <a:gdLst>
                      <a:gd name="T0" fmla="*/ 0 w 43200"/>
                      <a:gd name="T1" fmla="*/ 0 h 23619"/>
                      <a:gd name="T2" fmla="*/ 0 w 43200"/>
                      <a:gd name="T3" fmla="*/ 0 h 23619"/>
                      <a:gd name="T4" fmla="*/ 0 w 43200"/>
                      <a:gd name="T5" fmla="*/ 0 h 23619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3619"/>
                      <a:gd name="T11" fmla="*/ 43200 w 43200"/>
                      <a:gd name="T12" fmla="*/ 23619 h 2361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3619" fill="none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</a:path>
                      <a:path w="43200" h="23619" stroke="0" extrusionOk="0">
                        <a:moveTo>
                          <a:pt x="80" y="23465"/>
                        </a:moveTo>
                        <a:cubicBezTo>
                          <a:pt x="26" y="22844"/>
                          <a:pt x="0" y="22222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22274"/>
                          <a:pt x="43168" y="22947"/>
                          <a:pt x="43105" y="23619"/>
                        </a:cubicBezTo>
                        <a:lnTo>
                          <a:pt x="21600" y="21600"/>
                        </a:lnTo>
                        <a:lnTo>
                          <a:pt x="80" y="2346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5" name="Group 32"/>
          <p:cNvGrpSpPr>
            <a:grpSpLocks/>
          </p:cNvGrpSpPr>
          <p:nvPr/>
        </p:nvGrpSpPr>
        <p:grpSpPr bwMode="auto">
          <a:xfrm>
            <a:off x="3478212" y="3337859"/>
            <a:ext cx="1981200" cy="3556000"/>
            <a:chOff x="0" y="1737"/>
            <a:chExt cx="1248" cy="2240"/>
          </a:xfrm>
        </p:grpSpPr>
        <p:sp>
          <p:nvSpPr>
            <p:cNvPr id="56" name="Text Box 33"/>
            <p:cNvSpPr txBox="1">
              <a:spLocks noChangeArrowheads="1"/>
            </p:cNvSpPr>
            <p:nvPr/>
          </p:nvSpPr>
          <p:spPr bwMode="auto">
            <a:xfrm>
              <a:off x="0" y="2736"/>
              <a:ext cx="67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chemeClr val="folHlink"/>
                  </a:solidFill>
                  <a:latin typeface="Times New Roman" pitchFamily="18" charset="0"/>
                </a:rPr>
                <a:t>Power</a:t>
              </a:r>
            </a:p>
          </p:txBody>
        </p:sp>
        <p:grpSp>
          <p:nvGrpSpPr>
            <p:cNvPr id="57" name="Group 34"/>
            <p:cNvGrpSpPr>
              <a:grpSpLocks/>
            </p:cNvGrpSpPr>
            <p:nvPr/>
          </p:nvGrpSpPr>
          <p:grpSpPr bwMode="auto">
            <a:xfrm>
              <a:off x="48" y="1737"/>
              <a:ext cx="1200" cy="2240"/>
              <a:chOff x="48" y="1737"/>
              <a:chExt cx="1200" cy="2240"/>
            </a:xfrm>
          </p:grpSpPr>
          <p:sp>
            <p:nvSpPr>
              <p:cNvPr id="58" name="Text Box 35"/>
              <p:cNvSpPr txBox="1">
                <a:spLocks noChangeArrowheads="1"/>
              </p:cNvSpPr>
              <p:nvPr/>
            </p:nvSpPr>
            <p:spPr bwMode="auto">
              <a:xfrm>
                <a:off x="48" y="1737"/>
                <a:ext cx="91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FF"/>
                    </a:solidFill>
                    <a:latin typeface="Times New Roman" pitchFamily="18" charset="0"/>
                  </a:rPr>
                  <a:t>Digital signal </a:t>
                </a:r>
              </a:p>
            </p:txBody>
          </p:sp>
          <p:sp>
            <p:nvSpPr>
              <p:cNvPr id="59" name="Arc 36"/>
              <p:cNvSpPr>
                <a:spLocks/>
              </p:cNvSpPr>
              <p:nvPr/>
            </p:nvSpPr>
            <p:spPr bwMode="auto">
              <a:xfrm>
                <a:off x="576" y="3072"/>
                <a:ext cx="192" cy="624"/>
              </a:xfrm>
              <a:custGeom>
                <a:avLst/>
                <a:gdLst>
                  <a:gd name="T0" fmla="*/ 0 w 43200"/>
                  <a:gd name="T1" fmla="*/ 0 h 23619"/>
                  <a:gd name="T2" fmla="*/ 0 w 43200"/>
                  <a:gd name="T3" fmla="*/ 0 h 23619"/>
                  <a:gd name="T4" fmla="*/ 0 w 43200"/>
                  <a:gd name="T5" fmla="*/ 0 h 23619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3619"/>
                  <a:gd name="T11" fmla="*/ 43200 w 43200"/>
                  <a:gd name="T12" fmla="*/ 23619 h 236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3619" fill="none" extrusionOk="0">
                    <a:moveTo>
                      <a:pt x="80" y="23465"/>
                    </a:moveTo>
                    <a:cubicBezTo>
                      <a:pt x="26" y="22844"/>
                      <a:pt x="0" y="222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274"/>
                      <a:pt x="43168" y="22947"/>
                      <a:pt x="43105" y="23619"/>
                    </a:cubicBezTo>
                  </a:path>
                  <a:path w="43200" h="23619" stroke="0" extrusionOk="0">
                    <a:moveTo>
                      <a:pt x="80" y="23465"/>
                    </a:moveTo>
                    <a:cubicBezTo>
                      <a:pt x="26" y="22844"/>
                      <a:pt x="0" y="222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274"/>
                      <a:pt x="43168" y="22947"/>
                      <a:pt x="43105" y="23619"/>
                    </a:cubicBezTo>
                    <a:lnTo>
                      <a:pt x="21600" y="21600"/>
                    </a:lnTo>
                    <a:lnTo>
                      <a:pt x="80" y="23465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40" y="3696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38"/>
              <p:cNvSpPr>
                <a:spLocks noChangeShapeType="1"/>
              </p:cNvSpPr>
              <p:nvPr/>
            </p:nvSpPr>
            <p:spPr bwMode="auto">
              <a:xfrm flipV="1">
                <a:off x="240" y="3114"/>
                <a:ext cx="1" cy="58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Text Box 39"/>
              <p:cNvSpPr txBox="1">
                <a:spLocks noChangeArrowheads="1"/>
              </p:cNvSpPr>
              <p:nvPr/>
            </p:nvSpPr>
            <p:spPr bwMode="auto">
              <a:xfrm>
                <a:off x="288" y="3744"/>
                <a:ext cx="96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FF"/>
                    </a:solidFill>
                    <a:latin typeface="Times New Roman" pitchFamily="18" charset="0"/>
                  </a:rPr>
                  <a:t>Frequency</a:t>
                </a:r>
              </a:p>
            </p:txBody>
          </p:sp>
          <p:sp>
            <p:nvSpPr>
              <p:cNvPr id="63" name="Line 40"/>
              <p:cNvSpPr>
                <a:spLocks noChangeShapeType="1"/>
              </p:cNvSpPr>
              <p:nvPr/>
            </p:nvSpPr>
            <p:spPr bwMode="auto">
              <a:xfrm>
                <a:off x="624" y="2208"/>
                <a:ext cx="0" cy="72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prstDash val="dash"/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238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CDMA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Room with multiple people</a:t>
            </a:r>
          </a:p>
          <a:p>
            <a:r>
              <a:rPr lang="en-US" dirty="0" smtClean="0"/>
              <a:t>Everyone understands English + 1 other language</a:t>
            </a:r>
          </a:p>
          <a:p>
            <a:r>
              <a:rPr lang="en-US" dirty="0" smtClean="0"/>
              <a:t>Coordinator pairs up who can talk</a:t>
            </a:r>
          </a:p>
          <a:p>
            <a:r>
              <a:rPr lang="en-US" dirty="0" smtClean="0"/>
              <a:t>So long as no pair is too loud…</a:t>
            </a:r>
          </a:p>
          <a:p>
            <a:pPr lvl="1"/>
            <a:r>
              <a:rPr lang="en-US" dirty="0" smtClean="0"/>
              <a:t>Everyone can talk at the same time</a:t>
            </a:r>
          </a:p>
          <a:p>
            <a:pPr lvl="1"/>
            <a:r>
              <a:rPr lang="en-US" dirty="0" smtClean="0"/>
              <a:t>Only the pairs can understand each other</a:t>
            </a:r>
          </a:p>
          <a:p>
            <a:pPr lvl="1"/>
            <a:r>
              <a:rPr lang="en-US" dirty="0" smtClean="0"/>
              <a:t>Even though there’s other conversations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4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control channels are needed</a:t>
            </a:r>
          </a:p>
          <a:p>
            <a:r>
              <a:rPr lang="en-US" dirty="0" smtClean="0"/>
              <a:t>Sadly, not enough for everyone</a:t>
            </a:r>
          </a:p>
          <a:p>
            <a:pPr lvl="1"/>
            <a:r>
              <a:rPr lang="en-US" dirty="0" smtClean="0"/>
              <a:t>We have to share</a:t>
            </a:r>
          </a:p>
          <a:p>
            <a:pPr lvl="1"/>
            <a:r>
              <a:rPr lang="en-US" dirty="0" smtClean="0"/>
              <a:t>Sharing sucks</a:t>
            </a:r>
          </a:p>
          <a:p>
            <a:pPr lvl="1"/>
            <a:r>
              <a:rPr lang="en-US" dirty="0" smtClean="0"/>
              <a:t>A lot</a:t>
            </a:r>
          </a:p>
          <a:p>
            <a:r>
              <a:rPr lang="en-US" dirty="0" smtClean="0"/>
              <a:t>Techniques created to allow sharing</a:t>
            </a:r>
          </a:p>
          <a:p>
            <a:pPr lvl="1"/>
            <a:r>
              <a:rPr lang="en-US" dirty="0" smtClean="0"/>
              <a:t>ALOHA &lt;-- great first attempt, scales poorly. Why?</a:t>
            </a:r>
          </a:p>
          <a:p>
            <a:pPr lvl="1"/>
            <a:r>
              <a:rPr lang="en-US" dirty="0" smtClean="0"/>
              <a:t>Slotted ALOHA. &lt;-- sync time slots</a:t>
            </a:r>
          </a:p>
          <a:p>
            <a:pPr lvl="1"/>
            <a:r>
              <a:rPr lang="en-US" dirty="0" smtClean="0"/>
              <a:t>CSMA &lt;-- a worldly new idea, listen first!</a:t>
            </a:r>
          </a:p>
          <a:p>
            <a:pPr lvl="1"/>
            <a:r>
              <a:rPr lang="en-US" dirty="0" smtClean="0"/>
              <a:t>CSMA/CD &lt;-- great for duplex</a:t>
            </a:r>
          </a:p>
          <a:p>
            <a:pPr lvl="1"/>
            <a:r>
              <a:rPr lang="en-US" dirty="0" smtClean="0"/>
              <a:t>CSMA/CA &lt;-- dynamically predict/avoid collisions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7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going with other signals</a:t>
            </a:r>
          </a:p>
          <a:p>
            <a:r>
              <a:rPr lang="en-US" dirty="0" smtClean="0"/>
              <a:t>OFDM</a:t>
            </a:r>
          </a:p>
          <a:p>
            <a:r>
              <a:rPr lang="en-US" dirty="0" smtClean="0"/>
              <a:t>SDMA</a:t>
            </a:r>
          </a:p>
          <a:p>
            <a:r>
              <a:rPr lang="en-US" dirty="0" smtClean="0"/>
              <a:t>Amplitude Modulation</a:t>
            </a:r>
          </a:p>
          <a:p>
            <a:r>
              <a:rPr lang="en-US" dirty="0" smtClean="0"/>
              <a:t>Frequency Modulation</a:t>
            </a:r>
          </a:p>
          <a:p>
            <a:r>
              <a:rPr lang="en-US" dirty="0" smtClean="0"/>
              <a:t>Quadrature </a:t>
            </a:r>
            <a:r>
              <a:rPr lang="en-US" smtClean="0"/>
              <a:t>Amplitude Modulation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Chatty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 radio access methods are important</a:t>
            </a:r>
          </a:p>
          <a:p>
            <a:pPr lvl="1"/>
            <a:r>
              <a:rPr lang="en-US" dirty="0" smtClean="0"/>
              <a:t>Primarily used for control channels</a:t>
            </a:r>
          </a:p>
          <a:p>
            <a:pPr lvl="1"/>
            <a:r>
              <a:rPr lang="en-US" dirty="0" smtClean="0"/>
              <a:t>Data channels are too intensive to share in these ways</a:t>
            </a:r>
          </a:p>
          <a:p>
            <a:r>
              <a:rPr lang="en-US" dirty="0" smtClean="0"/>
              <a:t>The good news</a:t>
            </a:r>
          </a:p>
          <a:p>
            <a:pPr lvl="1"/>
            <a:r>
              <a:rPr lang="en-US" dirty="0" smtClean="0"/>
              <a:t>We can predict a data channel's need!</a:t>
            </a:r>
          </a:p>
          <a:p>
            <a:pPr lvl="1"/>
            <a:r>
              <a:rPr lang="en-US" dirty="0" smtClean="0"/>
              <a:t>Well, not really</a:t>
            </a:r>
            <a:r>
              <a:rPr lang="is-IS" dirty="0" smtClean="0"/>
              <a:t>…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control channel will ask for it first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087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Brining it </a:t>
            </a:r>
            <a:r>
              <a:rPr lang="en-US" smtClean="0"/>
              <a:t>all back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ALOHA and CSMA</a:t>
            </a:r>
          </a:p>
          <a:p>
            <a:pPr lvl="1"/>
            <a:r>
              <a:rPr lang="en-US" dirty="0" smtClean="0"/>
              <a:t>Still essential</a:t>
            </a:r>
          </a:p>
          <a:p>
            <a:pPr lvl="1"/>
            <a:r>
              <a:rPr lang="en-US" dirty="0" smtClean="0"/>
              <a:t>Their role: unscheduled and unpredictable transmissions</a:t>
            </a:r>
          </a:p>
          <a:p>
            <a:pPr lvl="1"/>
            <a:r>
              <a:rPr lang="en-US" dirty="0" smtClean="0"/>
              <a:t>Aka: control channels</a:t>
            </a:r>
          </a:p>
          <a:p>
            <a:r>
              <a:rPr lang="en-US" dirty="0" smtClean="0"/>
              <a:t>The MS will ask for the data channel via control</a:t>
            </a:r>
          </a:p>
          <a:p>
            <a:pPr lvl="1"/>
            <a:r>
              <a:rPr lang="en-US" dirty="0" smtClean="0"/>
              <a:t>Control channel will gladly provision access for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4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Division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Who are you talking to?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 hear a lot of discussions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Are any of them meant for me?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Same issues for BS and MS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An MS needs to keep their BS straight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There many BS like mine, but this one is mine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(Not to be confused with the other </a:t>
            </a:r>
            <a:r>
              <a:rPr lang="en-US" dirty="0" err="1" smtClean="0"/>
              <a:t>BSers</a:t>
            </a:r>
            <a:r>
              <a:rPr lang="en-US" dirty="0" smtClean="0"/>
              <a:t> out there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4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guesses </a:t>
            </a:r>
            <a:r>
              <a:rPr lang="en-US" smtClean="0"/>
              <a:t>what protocols we use for data?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They're back!!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FDMA</a:t>
            </a:r>
          </a:p>
          <a:p>
            <a:r>
              <a:rPr lang="en-US" dirty="0" smtClean="0"/>
              <a:t>TDMA</a:t>
            </a:r>
          </a:p>
          <a:p>
            <a:r>
              <a:rPr lang="en-US" dirty="0" smtClean="0"/>
              <a:t>CDMA</a:t>
            </a:r>
          </a:p>
          <a:p>
            <a:r>
              <a:rPr lang="en-US" dirty="0" smtClean="0"/>
              <a:t>OFDM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are divided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core categories</a:t>
            </a:r>
          </a:p>
          <a:p>
            <a:r>
              <a:rPr lang="en-US" dirty="0" smtClean="0"/>
              <a:t>Duplex traffic needs to happen somehow</a:t>
            </a:r>
          </a:p>
          <a:p>
            <a:r>
              <a:rPr lang="en-US" dirty="0" smtClean="0"/>
              <a:t>Frequency division duplex get (FDD)</a:t>
            </a:r>
          </a:p>
          <a:p>
            <a:pPr lvl="1"/>
            <a:r>
              <a:rPr lang="en-US" dirty="0" smtClean="0"/>
              <a:t>Carve out the frequency being used</a:t>
            </a:r>
          </a:p>
          <a:p>
            <a:r>
              <a:rPr lang="en-US" dirty="0" smtClean="0"/>
              <a:t>Time division duplexing (TDD)</a:t>
            </a:r>
          </a:p>
          <a:p>
            <a:pPr lvl="1"/>
            <a:r>
              <a:rPr lang="en-US" dirty="0" smtClean="0"/>
              <a:t>Carve shares out based on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6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where do they fall?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multi access methods can be categorized as:</a:t>
            </a:r>
          </a:p>
          <a:p>
            <a:endParaRPr lang="en-US" dirty="0"/>
          </a:p>
          <a:p>
            <a:r>
              <a:rPr lang="en-US" dirty="0" smtClean="0"/>
              <a:t>FDMA</a:t>
            </a:r>
          </a:p>
          <a:p>
            <a:pPr lvl="1"/>
            <a:r>
              <a:rPr lang="en-US" dirty="0" smtClean="0"/>
              <a:t>Clearly a FDD</a:t>
            </a:r>
          </a:p>
          <a:p>
            <a:r>
              <a:rPr lang="en-US" dirty="0" smtClean="0"/>
              <a:t>TDMA</a:t>
            </a:r>
          </a:p>
          <a:p>
            <a:pPr lvl="1"/>
            <a:r>
              <a:rPr lang="en-US" dirty="0" smtClean="0"/>
              <a:t>Mostly TDD</a:t>
            </a:r>
          </a:p>
          <a:p>
            <a:pPr lvl="1"/>
            <a:r>
              <a:rPr lang="en-US" dirty="0" smtClean="0"/>
              <a:t>But has a dash of FDD</a:t>
            </a:r>
          </a:p>
          <a:p>
            <a:r>
              <a:rPr lang="en-US" dirty="0" smtClean="0"/>
              <a:t>CDMA</a:t>
            </a:r>
          </a:p>
          <a:p>
            <a:pPr lvl="1"/>
            <a:r>
              <a:rPr lang="en-US" dirty="0" smtClean="0"/>
              <a:t>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9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134</TotalTime>
  <Words>754</Words>
  <Application>Microsoft Macintosh PowerPoint</Application>
  <PresentationFormat>Widescreen</PresentationFormat>
  <Paragraphs>196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Calibri Light</vt:lpstr>
      <vt:lpstr>Tahoma</vt:lpstr>
      <vt:lpstr>Times New Roman</vt:lpstr>
      <vt:lpstr>Arial</vt:lpstr>
      <vt:lpstr>Office Theme</vt:lpstr>
      <vt:lpstr>Multi Division </vt:lpstr>
      <vt:lpstr>Review</vt:lpstr>
      <vt:lpstr>Being Chatty</vt:lpstr>
      <vt:lpstr>Brining it all back</vt:lpstr>
      <vt:lpstr>Multi Division Requirements</vt:lpstr>
      <vt:lpstr>Any guesses what protocols we use for data?</vt:lpstr>
      <vt:lpstr>They're back!!</vt:lpstr>
      <vt:lpstr>These are divided up</vt:lpstr>
      <vt:lpstr>So where do they fall?</vt:lpstr>
      <vt:lpstr>FDMA</vt:lpstr>
      <vt:lpstr>FDMA</vt:lpstr>
      <vt:lpstr>TDMA</vt:lpstr>
      <vt:lpstr>TDMA Guard </vt:lpstr>
      <vt:lpstr>TDMA Problems</vt:lpstr>
      <vt:lpstr>CDMA</vt:lpstr>
      <vt:lpstr>Two CDMA Styles</vt:lpstr>
      <vt:lpstr>Spread Spectrum</vt:lpstr>
      <vt:lpstr>Frequency Hopping Spread Spectrum</vt:lpstr>
      <vt:lpstr>CDMA Example</vt:lpstr>
      <vt:lpstr>Next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Cronin, Kyle</dc:creator>
  <cp:lastModifiedBy>Cronin, Kyle</cp:lastModifiedBy>
  <cp:revision>62</cp:revision>
  <dcterms:created xsi:type="dcterms:W3CDTF">2015-09-18T19:41:28Z</dcterms:created>
  <dcterms:modified xsi:type="dcterms:W3CDTF">2015-09-23T13:58:36Z</dcterms:modified>
</cp:coreProperties>
</file>